
<file path=[Content_Types].xml><?xml version="1.0" encoding="utf-8"?>
<Types xmlns="http://schemas.openxmlformats.org/package/2006/content-types">
  <Default Extension="jpeg" ContentType="image/jpe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handoutMasterIdLst>
    <p:handoutMasterId r:id="rId7"/>
  </p:handoutMasterIdLst>
  <p:sldIdLst>
    <p:sldId id="267" r:id="rId2"/>
    <p:sldId id="278" r:id="rId3"/>
    <p:sldId id="279" r:id="rId4"/>
    <p:sldId id="280" r:id="rId5"/>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0DEC36-C601-414B-95D7-209095E82C20}" v="6" dt="2021-11-19T00:52:45.857"/>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65" autoAdjust="0"/>
    <p:restoredTop sz="86369" autoAdjust="0"/>
  </p:normalViewPr>
  <p:slideViewPr>
    <p:cSldViewPr snapToGrid="0">
      <p:cViewPr varScale="1">
        <p:scale>
          <a:sx n="68" d="100"/>
          <a:sy n="68" d="100"/>
        </p:scale>
        <p:origin x="1224" y="72"/>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115" d="100"/>
          <a:sy n="115" d="100"/>
        </p:scale>
        <p:origin x="2412"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樋口 信治" userId="8861ea770b7d8821" providerId="LiveId" clId="{0C0DEC36-C601-414B-95D7-209095E82C20}"/>
    <pc:docChg chg="undo redo custSel modSld modNotesMaster modHandout">
      <pc:chgData name="樋口 信治" userId="8861ea770b7d8821" providerId="LiveId" clId="{0C0DEC36-C601-414B-95D7-209095E82C20}" dt="2021-11-19T00:50:42.868" v="6827" actId="6549"/>
      <pc:docMkLst>
        <pc:docMk/>
      </pc:docMkLst>
      <pc:sldChg chg="modSp mod modNotes modNotesTx">
        <pc:chgData name="樋口 信治" userId="8861ea770b7d8821" providerId="LiveId" clId="{0C0DEC36-C601-414B-95D7-209095E82C20}" dt="2021-11-19T00:50:03.693" v="6826"/>
        <pc:sldMkLst>
          <pc:docMk/>
          <pc:sldMk cId="2182909347" sldId="267"/>
        </pc:sldMkLst>
        <pc:spChg chg="mod">
          <ac:chgData name="樋口 信治" userId="8861ea770b7d8821" providerId="LiveId" clId="{0C0DEC36-C601-414B-95D7-209095E82C20}" dt="2021-11-18T05:01:31.231" v="1" actId="20577"/>
          <ac:spMkLst>
            <pc:docMk/>
            <pc:sldMk cId="2182909347" sldId="267"/>
            <ac:spMk id="2" creationId="{7BD7263E-70D8-454F-955C-6B7910CA6F3A}"/>
          </ac:spMkLst>
        </pc:spChg>
        <pc:spChg chg="mod">
          <ac:chgData name="樋口 信治" userId="8861ea770b7d8821" providerId="LiveId" clId="{0C0DEC36-C601-414B-95D7-209095E82C20}" dt="2021-11-18T07:02:04.159" v="6403" actId="20577"/>
          <ac:spMkLst>
            <pc:docMk/>
            <pc:sldMk cId="2182909347" sldId="267"/>
            <ac:spMk id="3" creationId="{980189E2-E856-48EE-8A7C-145FE8BC1913}"/>
          </ac:spMkLst>
        </pc:spChg>
      </pc:sldChg>
      <pc:sldChg chg="modSp mod modNotesTx">
        <pc:chgData name="樋口 信治" userId="8861ea770b7d8821" providerId="LiveId" clId="{0C0DEC36-C601-414B-95D7-209095E82C20}" dt="2021-11-18T07:16:50.815" v="6824" actId="20577"/>
        <pc:sldMkLst>
          <pc:docMk/>
          <pc:sldMk cId="3522113755" sldId="278"/>
        </pc:sldMkLst>
        <pc:spChg chg="mod">
          <ac:chgData name="樋口 信治" userId="8861ea770b7d8821" providerId="LiveId" clId="{0C0DEC36-C601-414B-95D7-209095E82C20}" dt="2021-11-18T05:19:50.374" v="26" actId="20577"/>
          <ac:spMkLst>
            <pc:docMk/>
            <pc:sldMk cId="3522113755" sldId="278"/>
            <ac:spMk id="2" creationId="{443B43EC-3659-41FD-BC72-0560BF9FBB35}"/>
          </ac:spMkLst>
        </pc:spChg>
        <pc:spChg chg="mod">
          <ac:chgData name="樋口 信治" userId="8861ea770b7d8821" providerId="LiveId" clId="{0C0DEC36-C601-414B-95D7-209095E82C20}" dt="2021-11-18T06:25:48.757" v="3369" actId="948"/>
          <ac:spMkLst>
            <pc:docMk/>
            <pc:sldMk cId="3522113755" sldId="278"/>
            <ac:spMk id="3" creationId="{A9F262B6-9FDB-483F-A9CB-DD898FB82729}"/>
          </ac:spMkLst>
        </pc:spChg>
      </pc:sldChg>
      <pc:sldChg chg="modSp mod modNotes modNotesTx">
        <pc:chgData name="樋口 信治" userId="8861ea770b7d8821" providerId="LiveId" clId="{0C0DEC36-C601-414B-95D7-209095E82C20}" dt="2021-11-19T00:50:03.693" v="6826"/>
        <pc:sldMkLst>
          <pc:docMk/>
          <pc:sldMk cId="1655504875" sldId="279"/>
        </pc:sldMkLst>
        <pc:spChg chg="mod">
          <ac:chgData name="樋口 信治" userId="8861ea770b7d8821" providerId="LiveId" clId="{0C0DEC36-C601-414B-95D7-209095E82C20}" dt="2021-11-18T06:37:23.463" v="4197" actId="20577"/>
          <ac:spMkLst>
            <pc:docMk/>
            <pc:sldMk cId="1655504875" sldId="279"/>
            <ac:spMk id="3" creationId="{D62C66AB-07BC-4BEC-87DC-52A25E48422C}"/>
          </ac:spMkLst>
        </pc:spChg>
      </pc:sldChg>
      <pc:sldChg chg="modSp mod modNotesTx">
        <pc:chgData name="樋口 信治" userId="8861ea770b7d8821" providerId="LiveId" clId="{0C0DEC36-C601-414B-95D7-209095E82C20}" dt="2021-11-19T00:50:42.868" v="6827" actId="6549"/>
        <pc:sldMkLst>
          <pc:docMk/>
          <pc:sldMk cId="1593696153" sldId="280"/>
        </pc:sldMkLst>
        <pc:spChg chg="mod">
          <ac:chgData name="樋口 信治" userId="8861ea770b7d8821" providerId="LiveId" clId="{0C0DEC36-C601-414B-95D7-209095E82C20}" dt="2021-11-18T06:56:29.957" v="6215" actId="20577"/>
          <ac:spMkLst>
            <pc:docMk/>
            <pc:sldMk cId="1593696153" sldId="280"/>
            <ac:spMk id="3" creationId="{D62C66AB-07BC-4BEC-87DC-52A25E48422C}"/>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9C5B9BC4-B17C-4A2F-8AD2-7E353AE00E5D}"/>
              </a:ext>
            </a:extLst>
          </p:cNvPr>
          <p:cNvSpPr>
            <a:spLocks noGrp="1"/>
          </p:cNvSpPr>
          <p:nvPr>
            <p:ph type="hdr" sz="quarter"/>
          </p:nvPr>
        </p:nvSpPr>
        <p:spPr>
          <a:xfrm>
            <a:off x="0" y="2"/>
            <a:ext cx="2971800" cy="458788"/>
          </a:xfrm>
          <a:prstGeom prst="rect">
            <a:avLst/>
          </a:prstGeom>
        </p:spPr>
        <p:txBody>
          <a:bodyPr vert="horz" lIns="91440" tIns="45720" rIns="91440" bIns="45720" rtlCol="0"/>
          <a:lstStyle>
            <a:lvl1pPr algn="l">
              <a:defRPr sz="1200"/>
            </a:lvl1pPr>
          </a:lstStyle>
          <a:p>
            <a:r>
              <a:rPr kumimoji="1" lang="en-US" altLang="ja-JP"/>
              <a:t>2021</a:t>
            </a:r>
            <a:r>
              <a:rPr kumimoji="1" lang="ja-JP" altLang="en-US"/>
              <a:t>年国際ロータリー決議審議会結果</a:t>
            </a:r>
          </a:p>
        </p:txBody>
      </p:sp>
      <p:sp>
        <p:nvSpPr>
          <p:cNvPr id="3" name="日付プレースホルダー 2">
            <a:extLst>
              <a:ext uri="{FF2B5EF4-FFF2-40B4-BE49-F238E27FC236}">
                <a16:creationId xmlns:a16="http://schemas.microsoft.com/office/drawing/2014/main" id="{F413C1C9-65F8-4274-AD8B-1AE000B7430A}"/>
              </a:ext>
            </a:extLst>
          </p:cNvPr>
          <p:cNvSpPr>
            <a:spLocks noGrp="1"/>
          </p:cNvSpPr>
          <p:nvPr>
            <p:ph type="dt" sz="quarter" idx="1"/>
          </p:nvPr>
        </p:nvSpPr>
        <p:spPr>
          <a:xfrm>
            <a:off x="3884613" y="2"/>
            <a:ext cx="2971800" cy="458788"/>
          </a:xfrm>
          <a:prstGeom prst="rect">
            <a:avLst/>
          </a:prstGeom>
        </p:spPr>
        <p:txBody>
          <a:bodyPr vert="horz" lIns="91440" tIns="45720" rIns="91440" bIns="45720" rtlCol="0"/>
          <a:lstStyle>
            <a:lvl1pPr algn="r">
              <a:defRPr sz="1200"/>
            </a:lvl1pPr>
          </a:lstStyle>
          <a:p>
            <a:fld id="{CFDFEF5A-921C-4E1A-B88E-A0D1EB63C4C5}" type="datetime1">
              <a:rPr kumimoji="1" lang="ja-JP" altLang="en-US" smtClean="0"/>
              <a:t>2021/11/29</a:t>
            </a:fld>
            <a:endParaRPr kumimoji="1" lang="ja-JP" altLang="en-US"/>
          </a:p>
        </p:txBody>
      </p:sp>
      <p:sp>
        <p:nvSpPr>
          <p:cNvPr id="4" name="フッター プレースホルダー 3">
            <a:extLst>
              <a:ext uri="{FF2B5EF4-FFF2-40B4-BE49-F238E27FC236}">
                <a16:creationId xmlns:a16="http://schemas.microsoft.com/office/drawing/2014/main" id="{C1A0557D-9860-4660-A6CA-BFE5F957BEA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C34F89FC-0979-4089-BFF0-DCAAE6CD5A7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0218EF4-ABEF-4BC7-A8A5-44CAF9B7175E}" type="slidenum">
              <a:rPr kumimoji="1" lang="ja-JP" altLang="en-US" smtClean="0"/>
              <a:t>‹#›</a:t>
            </a:fld>
            <a:endParaRPr kumimoji="1" lang="ja-JP" altLang="en-US"/>
          </a:p>
        </p:txBody>
      </p:sp>
    </p:spTree>
    <p:extLst>
      <p:ext uri="{BB962C8B-B14F-4D97-AF65-F5344CB8AC3E}">
        <p14:creationId xmlns:p14="http://schemas.microsoft.com/office/powerpoint/2010/main" val="3513940446"/>
      </p:ext>
    </p:extLst>
  </p:cSld>
  <p:clrMap bg1="lt1" tx1="dk1" bg2="lt2" tx2="dk2" accent1="accent1" accent2="accent2" accent3="accent3" accent4="accent4" accent5="accent5" accent6="accent6" hlink="hlink" folHlink="folHlink"/>
  <p:hf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2"/>
            <a:ext cx="2971800" cy="458788"/>
          </a:xfrm>
          <a:prstGeom prst="rect">
            <a:avLst/>
          </a:prstGeom>
        </p:spPr>
        <p:txBody>
          <a:bodyPr vert="horz" lIns="91440" tIns="45720" rIns="91440" bIns="45720" rtlCol="0"/>
          <a:lstStyle>
            <a:lvl1pPr algn="l">
              <a:defRPr sz="1200"/>
            </a:lvl1pPr>
          </a:lstStyle>
          <a:p>
            <a:r>
              <a:rPr kumimoji="1" lang="en-US" altLang="ja-JP"/>
              <a:t>2021</a:t>
            </a:r>
            <a:r>
              <a:rPr kumimoji="1" lang="ja-JP" altLang="en-US"/>
              <a:t>年国際ロータリー決議審議会結果</a:t>
            </a:r>
          </a:p>
        </p:txBody>
      </p:sp>
      <p:sp>
        <p:nvSpPr>
          <p:cNvPr id="3" name="日付プレースホルダー 2"/>
          <p:cNvSpPr>
            <a:spLocks noGrp="1"/>
          </p:cNvSpPr>
          <p:nvPr>
            <p:ph type="dt" idx="1"/>
          </p:nvPr>
        </p:nvSpPr>
        <p:spPr>
          <a:xfrm>
            <a:off x="3884613" y="2"/>
            <a:ext cx="2971800" cy="458788"/>
          </a:xfrm>
          <a:prstGeom prst="rect">
            <a:avLst/>
          </a:prstGeom>
        </p:spPr>
        <p:txBody>
          <a:bodyPr vert="horz" lIns="91440" tIns="45720" rIns="91440" bIns="45720" rtlCol="0"/>
          <a:lstStyle>
            <a:lvl1pPr algn="r">
              <a:defRPr sz="1200"/>
            </a:lvl1pPr>
          </a:lstStyle>
          <a:p>
            <a:fld id="{0AEE00FE-768B-42C8-9AB1-D5227545DDA7}" type="datetime1">
              <a:rPr kumimoji="1" lang="ja-JP" altLang="en-US" smtClean="0"/>
              <a:t>2021/11/29</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49"/>
            <a:ext cx="5486400" cy="360045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DCD9ED3-088F-4691-A5A7-0A6F2BB761E7}" type="slidenum">
              <a:rPr kumimoji="1" lang="ja-JP" altLang="en-US" smtClean="0"/>
              <a:t>‹#›</a:t>
            </a:fld>
            <a:endParaRPr kumimoji="1" lang="ja-JP" altLang="en-US"/>
          </a:p>
        </p:txBody>
      </p:sp>
    </p:spTree>
    <p:extLst>
      <p:ext uri="{BB962C8B-B14F-4D97-AF65-F5344CB8AC3E}">
        <p14:creationId xmlns:p14="http://schemas.microsoft.com/office/powerpoint/2010/main" val="3974242769"/>
      </p:ext>
    </p:extLst>
  </p:cSld>
  <p:clrMap bg1="lt1" tx1="dk1" bg2="lt2" tx2="dk2" accent1="accent1" accent2="accent2" accent3="accent3" accent4="accent4" accent5="accent5" accent6="accent6" hlink="hlink" folHlink="folHlink"/>
  <p:hf ftr="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85800" y="4400549"/>
            <a:ext cx="5490633" cy="4480043"/>
          </a:xfrm>
        </p:spPr>
        <p:txBody>
          <a:bodyPr/>
          <a:lstStyle/>
          <a:p>
            <a:r>
              <a:rPr kumimoji="1" lang="ja-JP" altLang="en-US" dirty="0"/>
              <a:t>皆様、こんにちは。</a:t>
            </a:r>
            <a:endParaRPr kumimoji="1" lang="en-US" altLang="ja-JP" dirty="0"/>
          </a:p>
          <a:p>
            <a:endParaRPr kumimoji="1" lang="en-US" altLang="ja-JP" dirty="0"/>
          </a:p>
          <a:p>
            <a:r>
              <a:rPr kumimoji="1" lang="ja-JP" altLang="en-US" dirty="0"/>
              <a:t>国際ロータリー第</a:t>
            </a:r>
            <a:r>
              <a:rPr kumimoji="1" lang="en-US" altLang="ja-JP" dirty="0"/>
              <a:t>2660</a:t>
            </a:r>
            <a:r>
              <a:rPr kumimoji="1" lang="ja-JP" altLang="en-US" dirty="0"/>
              <a:t>地区規定・決議審議委員会から、今年の国際ロータリー決議審議会結果が送られてきましたので、報告させて頂きます。</a:t>
            </a:r>
            <a:endParaRPr kumimoji="1" lang="en-US" altLang="ja-JP" dirty="0"/>
          </a:p>
          <a:p>
            <a:endParaRPr kumimoji="1" lang="en-US" altLang="ja-JP" dirty="0"/>
          </a:p>
          <a:p>
            <a:endParaRPr kumimoji="1" lang="en-US" altLang="ja-JP" dirty="0"/>
          </a:p>
          <a:p>
            <a:r>
              <a:rPr lang="ja-JP" altLang="en-US" dirty="0"/>
              <a:t>決議案とは、ロータリー活動全般について、</a:t>
            </a:r>
            <a:r>
              <a:rPr lang="en-US" altLang="ja-JP" dirty="0"/>
              <a:t>RI</a:t>
            </a:r>
            <a:r>
              <a:rPr lang="ja-JP" altLang="en-US" dirty="0"/>
              <a:t>理事会またはロータリー財団管理委員会による決定を求めるものです。</a:t>
            </a:r>
            <a:endParaRPr lang="en-US" altLang="ja-JP" dirty="0"/>
          </a:p>
          <a:p>
            <a:endParaRPr kumimoji="1" lang="en-US" altLang="ja-JP" dirty="0"/>
          </a:p>
          <a:p>
            <a:r>
              <a:rPr lang="ja-JP" altLang="en-US" dirty="0"/>
              <a:t>世界中のロータリークラブや地区から、</a:t>
            </a:r>
            <a:r>
              <a:rPr lang="en-US" altLang="ja-JP" dirty="0"/>
              <a:t>6</a:t>
            </a:r>
            <a:r>
              <a:rPr lang="ja-JP" altLang="en-US" dirty="0"/>
              <a:t>月末を締め切りとして、決議案の書式に則って、現状及び今後のロータリーに対する提案を募り、</a:t>
            </a:r>
            <a:r>
              <a:rPr lang="en-US" altLang="ja-JP" dirty="0"/>
              <a:t>10</a:t>
            </a:r>
            <a:r>
              <a:rPr lang="ja-JP" altLang="en-US" dirty="0"/>
              <a:t>月中旬から</a:t>
            </a:r>
            <a:r>
              <a:rPr lang="en-US" altLang="ja-JP" dirty="0"/>
              <a:t>11</a:t>
            </a:r>
            <a:r>
              <a:rPr lang="ja-JP" altLang="en-US" dirty="0"/>
              <a:t>月中旬の間に世界中の地区代表議員が、決議案毎に賛成・反対の投票を行い、過半数の賛成を得た決議案を、</a:t>
            </a:r>
            <a:r>
              <a:rPr lang="en-US" altLang="ja-JP" dirty="0"/>
              <a:t>RI</a:t>
            </a:r>
            <a:r>
              <a:rPr lang="ja-JP" altLang="en-US" dirty="0"/>
              <a:t>理事会及び財団管理委員会が、その提案に対して審議を行うことになります。</a:t>
            </a:r>
            <a:endParaRPr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7DCD9ED3-088F-4691-A5A7-0A6F2BB761E7}" type="slidenum">
              <a:rPr kumimoji="1" lang="ja-JP" altLang="en-US" smtClean="0"/>
              <a:t>1</a:t>
            </a:fld>
            <a:endParaRPr kumimoji="1" lang="ja-JP" altLang="en-US"/>
          </a:p>
        </p:txBody>
      </p:sp>
      <p:sp>
        <p:nvSpPr>
          <p:cNvPr id="5" name="日付プレースホルダー 4">
            <a:extLst>
              <a:ext uri="{FF2B5EF4-FFF2-40B4-BE49-F238E27FC236}">
                <a16:creationId xmlns:a16="http://schemas.microsoft.com/office/drawing/2014/main" id="{A2D437E0-9290-44B8-B133-ACFC85531D40}"/>
              </a:ext>
            </a:extLst>
          </p:cNvPr>
          <p:cNvSpPr>
            <a:spLocks noGrp="1"/>
          </p:cNvSpPr>
          <p:nvPr>
            <p:ph type="dt" idx="1"/>
          </p:nvPr>
        </p:nvSpPr>
        <p:spPr/>
        <p:txBody>
          <a:bodyPr/>
          <a:lstStyle/>
          <a:p>
            <a:fld id="{92676220-E166-4A4F-A844-20E4D16E95CF}" type="datetime1">
              <a:rPr kumimoji="1" lang="ja-JP" altLang="en-US" smtClean="0"/>
              <a:t>2021/11/29</a:t>
            </a:fld>
            <a:endParaRPr kumimoji="1" lang="ja-JP" altLang="en-US"/>
          </a:p>
        </p:txBody>
      </p:sp>
      <p:sp>
        <p:nvSpPr>
          <p:cNvPr id="6" name="ヘッダー プレースホルダー 5">
            <a:extLst>
              <a:ext uri="{FF2B5EF4-FFF2-40B4-BE49-F238E27FC236}">
                <a16:creationId xmlns:a16="http://schemas.microsoft.com/office/drawing/2014/main" id="{5C7FF717-9F2B-4FDB-ACB6-8EAD52325323}"/>
              </a:ext>
            </a:extLst>
          </p:cNvPr>
          <p:cNvSpPr>
            <a:spLocks noGrp="1"/>
          </p:cNvSpPr>
          <p:nvPr>
            <p:ph type="hdr" sz="quarter"/>
          </p:nvPr>
        </p:nvSpPr>
        <p:spPr/>
        <p:txBody>
          <a:bodyPr/>
          <a:lstStyle/>
          <a:p>
            <a:r>
              <a:rPr kumimoji="1" lang="en-US" altLang="ja-JP"/>
              <a:t>2021</a:t>
            </a:r>
            <a:r>
              <a:rPr kumimoji="1" lang="ja-JP" altLang="en-US"/>
              <a:t>年国際ロータリー決議審議会結果</a:t>
            </a:r>
          </a:p>
        </p:txBody>
      </p:sp>
    </p:spTree>
    <p:extLst>
      <p:ext uri="{BB962C8B-B14F-4D97-AF65-F5344CB8AC3E}">
        <p14:creationId xmlns:p14="http://schemas.microsoft.com/office/powerpoint/2010/main" val="37955204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今年の決議案は</a:t>
            </a:r>
            <a:r>
              <a:rPr kumimoji="1" lang="en-US" altLang="ja-JP" dirty="0"/>
              <a:t>36</a:t>
            </a:r>
            <a:r>
              <a:rPr kumimoji="1" lang="ja-JP" altLang="en-US" dirty="0"/>
              <a:t>件。</a:t>
            </a:r>
            <a:endParaRPr kumimoji="1" lang="en-US" altLang="ja-JP" dirty="0"/>
          </a:p>
          <a:p>
            <a:r>
              <a:rPr kumimoji="1" lang="ja-JP" altLang="en-US" dirty="0"/>
              <a:t>日本からの決議案が</a:t>
            </a:r>
            <a:r>
              <a:rPr kumimoji="1" lang="en-US" altLang="ja-JP" dirty="0"/>
              <a:t>9</a:t>
            </a:r>
            <a:r>
              <a:rPr kumimoji="1" lang="ja-JP" altLang="en-US" dirty="0"/>
              <a:t>件とトップで、米国・カナダ・フランス・オーストラリア・ブラジルが</a:t>
            </a:r>
            <a:r>
              <a:rPr kumimoji="1" lang="en-US" altLang="ja-JP" dirty="0"/>
              <a:t>3</a:t>
            </a:r>
            <a:r>
              <a:rPr kumimoji="1" lang="ja-JP" altLang="en-US" dirty="0"/>
              <a:t>件超。</a:t>
            </a:r>
            <a:endParaRPr kumimoji="1" lang="en-US" altLang="ja-JP" dirty="0"/>
          </a:p>
          <a:p>
            <a:r>
              <a:rPr kumimoji="1" lang="ja-JP" altLang="en-US" dirty="0"/>
              <a:t>オンライン投票の結果、採択された決議案は</a:t>
            </a:r>
            <a:r>
              <a:rPr kumimoji="1" lang="en-US" altLang="ja-JP" dirty="0"/>
              <a:t>16</a:t>
            </a:r>
            <a:r>
              <a:rPr kumimoji="1" lang="ja-JP" altLang="en-US" dirty="0"/>
              <a:t>件、</a:t>
            </a:r>
            <a:r>
              <a:rPr kumimoji="1" lang="en-US" altLang="ja-JP" dirty="0"/>
              <a:t>20</a:t>
            </a:r>
            <a:r>
              <a:rPr kumimoji="1" lang="ja-JP" altLang="en-US" dirty="0"/>
              <a:t>件が不採択でした。</a:t>
            </a:r>
            <a:endParaRPr kumimoji="1" lang="en-US" altLang="ja-JP" dirty="0"/>
          </a:p>
          <a:p>
            <a:endParaRPr lang="en-US" altLang="ja-JP" dirty="0"/>
          </a:p>
          <a:p>
            <a:r>
              <a:rPr lang="ja-JP" altLang="en-US" dirty="0"/>
              <a:t>当地区から</a:t>
            </a:r>
            <a:r>
              <a:rPr lang="en-US" altLang="ja-JP" dirty="0"/>
              <a:t>4</a:t>
            </a:r>
            <a:r>
              <a:rPr lang="ja-JP" altLang="en-US" dirty="0"/>
              <a:t>件の決議案を提案しました。</a:t>
            </a:r>
            <a:endParaRPr lang="en-US" altLang="ja-JP" dirty="0"/>
          </a:p>
          <a:p>
            <a:endParaRPr lang="en-US" altLang="ja-JP" dirty="0"/>
          </a:p>
          <a:p>
            <a:r>
              <a:rPr lang="ja-JP" altLang="en-US" dirty="0"/>
              <a:t>茨木</a:t>
            </a:r>
            <a:r>
              <a:rPr lang="en-US" altLang="ja-JP" dirty="0"/>
              <a:t>RC</a:t>
            </a:r>
            <a:r>
              <a:rPr lang="ja-JP" altLang="en-US" dirty="0"/>
              <a:t>提案の「ロータリー公式ロゴバッジの着用を推奨する決議案」は、国際ロータリー理事会及び当該委員会の範疇に入る事柄であるため、決議案から除外することになると国際ロータリー決議審議委員会が判断し、提案者の茨木</a:t>
            </a:r>
            <a:r>
              <a:rPr lang="en-US" altLang="ja-JP" dirty="0"/>
              <a:t>RC</a:t>
            </a:r>
            <a:r>
              <a:rPr lang="ja-JP" altLang="en-US" dirty="0"/>
              <a:t>も同意されました。よって地区からの提案決議案は</a:t>
            </a:r>
            <a:r>
              <a:rPr lang="en-US" altLang="ja-JP" dirty="0"/>
              <a:t>3</a:t>
            </a:r>
            <a:r>
              <a:rPr lang="ja-JP" altLang="en-US" dirty="0"/>
              <a:t>件でした。</a:t>
            </a:r>
            <a:endParaRPr lang="en-US" altLang="ja-JP" dirty="0"/>
          </a:p>
          <a:p>
            <a:endParaRPr lang="en-US" altLang="ja-JP" dirty="0"/>
          </a:p>
          <a:p>
            <a:r>
              <a:rPr lang="ja-JP" altLang="en-US" dirty="0"/>
              <a:t>投票の結果、採択されたのは</a:t>
            </a:r>
            <a:r>
              <a:rPr lang="en-US" altLang="ja-JP" dirty="0"/>
              <a:t>1</a:t>
            </a:r>
            <a:r>
              <a:rPr lang="ja-JP" altLang="en-US" dirty="0"/>
              <a:t>件、</a:t>
            </a:r>
            <a:r>
              <a:rPr lang="en-US" altLang="ja-JP" dirty="0"/>
              <a:t>2</a:t>
            </a:r>
            <a:r>
              <a:rPr lang="ja-JP" altLang="en-US" dirty="0"/>
              <a:t>件が不採択となりました。</a:t>
            </a:r>
            <a:endParaRPr lang="en-US" altLang="ja-JP" dirty="0"/>
          </a:p>
          <a:p>
            <a:endParaRPr lang="en-US" altLang="ja-JP" dirty="0"/>
          </a:p>
          <a:p>
            <a:r>
              <a:rPr lang="ja-JP" altLang="en-US" dirty="0"/>
              <a:t>決議案結果は、</a:t>
            </a:r>
            <a:r>
              <a:rPr lang="en-US" altLang="ja-JP" dirty="0"/>
              <a:t>My ROTARY</a:t>
            </a:r>
            <a:r>
              <a:rPr lang="ja-JP" altLang="en-US" dirty="0"/>
              <a:t>・決議審議会にアップされていますので、ダウンロード頂きたいと存じます。</a:t>
            </a:r>
            <a:endParaRPr lang="en-US" altLang="ja-JP" dirty="0"/>
          </a:p>
        </p:txBody>
      </p:sp>
      <p:sp>
        <p:nvSpPr>
          <p:cNvPr id="4" name="スライド番号プレースホルダー 3"/>
          <p:cNvSpPr>
            <a:spLocks noGrp="1"/>
          </p:cNvSpPr>
          <p:nvPr>
            <p:ph type="sldNum" sz="quarter" idx="5"/>
          </p:nvPr>
        </p:nvSpPr>
        <p:spPr/>
        <p:txBody>
          <a:bodyPr/>
          <a:lstStyle/>
          <a:p>
            <a:fld id="{7DCD9ED3-088F-4691-A5A7-0A6F2BB761E7}" type="slidenum">
              <a:rPr kumimoji="1" lang="ja-JP" altLang="en-US" smtClean="0"/>
              <a:t>2</a:t>
            </a:fld>
            <a:endParaRPr kumimoji="1" lang="ja-JP" altLang="en-US"/>
          </a:p>
        </p:txBody>
      </p:sp>
      <p:sp>
        <p:nvSpPr>
          <p:cNvPr id="5" name="日付プレースホルダー 4">
            <a:extLst>
              <a:ext uri="{FF2B5EF4-FFF2-40B4-BE49-F238E27FC236}">
                <a16:creationId xmlns:a16="http://schemas.microsoft.com/office/drawing/2014/main" id="{AF73B88E-B6DD-4EF9-A3FE-378A7943A40E}"/>
              </a:ext>
            </a:extLst>
          </p:cNvPr>
          <p:cNvSpPr>
            <a:spLocks noGrp="1"/>
          </p:cNvSpPr>
          <p:nvPr>
            <p:ph type="dt" idx="1"/>
          </p:nvPr>
        </p:nvSpPr>
        <p:spPr/>
        <p:txBody>
          <a:bodyPr/>
          <a:lstStyle/>
          <a:p>
            <a:fld id="{1353A539-4504-40B6-8512-C35408169E6D}" type="datetime1">
              <a:rPr kumimoji="1" lang="ja-JP" altLang="en-US" smtClean="0"/>
              <a:t>2021/11/29</a:t>
            </a:fld>
            <a:endParaRPr kumimoji="1" lang="ja-JP" altLang="en-US"/>
          </a:p>
        </p:txBody>
      </p:sp>
      <p:sp>
        <p:nvSpPr>
          <p:cNvPr id="6" name="ヘッダー プレースホルダー 5">
            <a:extLst>
              <a:ext uri="{FF2B5EF4-FFF2-40B4-BE49-F238E27FC236}">
                <a16:creationId xmlns:a16="http://schemas.microsoft.com/office/drawing/2014/main" id="{4F7F08B7-A8BE-40DA-81A5-D6C5035B1CBE}"/>
              </a:ext>
            </a:extLst>
          </p:cNvPr>
          <p:cNvSpPr>
            <a:spLocks noGrp="1"/>
          </p:cNvSpPr>
          <p:nvPr>
            <p:ph type="hdr" sz="quarter"/>
          </p:nvPr>
        </p:nvSpPr>
        <p:spPr/>
        <p:txBody>
          <a:bodyPr/>
          <a:lstStyle/>
          <a:p>
            <a:r>
              <a:rPr kumimoji="1" lang="en-US" altLang="ja-JP"/>
              <a:t>2021</a:t>
            </a:r>
            <a:r>
              <a:rPr kumimoji="1" lang="ja-JP" altLang="en-US"/>
              <a:t>年国際ロータリー決議審議会結果</a:t>
            </a:r>
          </a:p>
        </p:txBody>
      </p:sp>
    </p:spTree>
    <p:extLst>
      <p:ext uri="{BB962C8B-B14F-4D97-AF65-F5344CB8AC3E}">
        <p14:creationId xmlns:p14="http://schemas.microsoft.com/office/powerpoint/2010/main" val="33898441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85800" y="4400549"/>
            <a:ext cx="5486400" cy="4284664"/>
          </a:xfrm>
        </p:spPr>
        <p:txBody>
          <a:bodyPr/>
          <a:lstStyle/>
          <a:p>
            <a:r>
              <a:rPr kumimoji="1" lang="ja-JP" altLang="en-US" dirty="0"/>
              <a:t>採択された決議案</a:t>
            </a:r>
            <a:r>
              <a:rPr kumimoji="1" lang="en-US" altLang="ja-JP" dirty="0"/>
              <a:t>16</a:t>
            </a:r>
            <a:r>
              <a:rPr kumimoji="1" lang="ja-JP" altLang="en-US" dirty="0"/>
              <a:t>件のうち、特筆する案件を</a:t>
            </a:r>
            <a:r>
              <a:rPr kumimoji="1" lang="en-US" altLang="ja-JP" dirty="0"/>
              <a:t>8</a:t>
            </a:r>
            <a:r>
              <a:rPr kumimoji="1" lang="ja-JP" altLang="en-US" dirty="0"/>
              <a:t>件紹介させて頂きます。</a:t>
            </a:r>
            <a:endParaRPr kumimoji="1" lang="en-US" altLang="ja-JP" dirty="0"/>
          </a:p>
          <a:p>
            <a:endParaRPr kumimoji="1" lang="en-US" altLang="ja-JP" dirty="0"/>
          </a:p>
          <a:p>
            <a:r>
              <a:rPr kumimoji="1" lang="ja-JP" altLang="en-US" dirty="0"/>
              <a:t>大阪</a:t>
            </a:r>
            <a:r>
              <a:rPr kumimoji="1" lang="en-US" altLang="ja-JP" dirty="0"/>
              <a:t>RC</a:t>
            </a:r>
            <a:r>
              <a:rPr kumimoji="1" lang="ja-JP" altLang="en-US" dirty="0"/>
              <a:t>から提案された「他の非営利パートナーとの連携を、地球季語の奉仕ネットワークへ拡大させることを検討する決議案」は賛成</a:t>
            </a:r>
            <a:r>
              <a:rPr kumimoji="1" lang="en-US" altLang="ja-JP" dirty="0"/>
              <a:t>251</a:t>
            </a:r>
            <a:r>
              <a:rPr kumimoji="1" lang="ja-JP" altLang="en-US" dirty="0"/>
              <a:t>票反対</a:t>
            </a:r>
            <a:r>
              <a:rPr kumimoji="1" lang="en-US" altLang="ja-JP" dirty="0"/>
              <a:t>225</a:t>
            </a:r>
            <a:r>
              <a:rPr kumimoji="1" lang="ja-JP" altLang="en-US" dirty="0"/>
              <a:t>票で採択されました。</a:t>
            </a:r>
            <a:endParaRPr kumimoji="1" lang="en-US" altLang="ja-JP" dirty="0"/>
          </a:p>
          <a:p>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米国から提案された「</a:t>
            </a:r>
            <a:r>
              <a:rPr lang="ja-JP" altLang="en-US" sz="1200" dirty="0"/>
              <a:t>深刻さを増す現代の奴隷制度（性的搾取、労働搾取、児童の強制結婚など）問題に反対表明する決議案」は賛成</a:t>
            </a:r>
            <a:r>
              <a:rPr lang="en-US" altLang="ja-JP" sz="1200" dirty="0"/>
              <a:t>318</a:t>
            </a:r>
            <a:r>
              <a:rPr lang="ja-JP" altLang="en-US" sz="1200" dirty="0"/>
              <a:t>票、反対</a:t>
            </a:r>
            <a:r>
              <a:rPr lang="en-US" altLang="ja-JP" sz="1200" dirty="0"/>
              <a:t>151</a:t>
            </a:r>
            <a:r>
              <a:rPr lang="ja-JP" altLang="en-US" sz="1200" dirty="0"/>
              <a:t>票で採択されました。</a:t>
            </a:r>
            <a:endParaRPr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t>一方、カナダ・米国・オーストラリアから共同提案された「核兵器禁止条約を支持することを検討する決議案」は賛成</a:t>
            </a:r>
            <a:r>
              <a:rPr lang="en-US" altLang="ja-JP" sz="1200" dirty="0"/>
              <a:t>214</a:t>
            </a:r>
            <a:r>
              <a:rPr lang="ja-JP" altLang="en-US" sz="1200" dirty="0"/>
              <a:t>反対</a:t>
            </a:r>
            <a:r>
              <a:rPr lang="en-US" altLang="ja-JP" sz="1200" dirty="0"/>
              <a:t>261</a:t>
            </a:r>
            <a:r>
              <a:rPr lang="ja-JP" altLang="en-US" sz="1200" dirty="0"/>
              <a:t>で不採択となりました。</a:t>
            </a:r>
            <a:endParaRPr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t>「ロータリーと政治は一線を画する」方針がありますが、人道問題や人権問題は政治問題ではないことを示しています。</a:t>
            </a:r>
            <a:endParaRPr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t>カナダから提案された、人道的問題として「気候変動」に対応できるようにするため、ロータリーは「政治的」の定義について柔軟になることを検討する決議案は、賛成</a:t>
            </a:r>
            <a:r>
              <a:rPr lang="en-US" altLang="ja-JP" sz="1200" dirty="0"/>
              <a:t>194</a:t>
            </a:r>
            <a:r>
              <a:rPr lang="ja-JP" altLang="en-US" sz="1200" dirty="0"/>
              <a:t>票反対</a:t>
            </a:r>
            <a:r>
              <a:rPr lang="en-US" altLang="ja-JP" sz="1200" dirty="0"/>
              <a:t>276</a:t>
            </a:r>
            <a:r>
              <a:rPr lang="ja-JP" altLang="en-US" sz="1200" dirty="0"/>
              <a:t>票で却下されました。</a:t>
            </a:r>
            <a:endParaRPr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t>これらのことは「ロータリーと政治は一線を画する方針」を緩めるべきではないとの判断が過半数を超えていることの表れと言えます。</a:t>
            </a:r>
            <a:endParaRPr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ポルトガルから提案された「</a:t>
            </a:r>
            <a:r>
              <a:rPr lang="ja-JP" altLang="en-US" sz="1200" dirty="0"/>
              <a:t>ローターアクターの年齢上限を</a:t>
            </a:r>
            <a:r>
              <a:rPr lang="en-US" altLang="ja-JP" sz="1200" dirty="0"/>
              <a:t>35</a:t>
            </a:r>
            <a:r>
              <a:rPr lang="ja-JP" altLang="en-US" sz="1200" dirty="0"/>
              <a:t>歳に設定することを検討する決議案」は賛成</a:t>
            </a:r>
            <a:r>
              <a:rPr lang="en-US" altLang="ja-JP" sz="1200" dirty="0"/>
              <a:t>263</a:t>
            </a:r>
            <a:r>
              <a:rPr lang="ja-JP" altLang="en-US" sz="1200" dirty="0"/>
              <a:t>票反対</a:t>
            </a:r>
            <a:r>
              <a:rPr lang="en-US" altLang="ja-JP" sz="1200" dirty="0"/>
              <a:t>216</a:t>
            </a:r>
            <a:r>
              <a:rPr lang="ja-JP" altLang="en-US" sz="1200" dirty="0"/>
              <a:t>票で採択されました。同様の案件は来年</a:t>
            </a:r>
            <a:r>
              <a:rPr lang="en-US" altLang="ja-JP" sz="1200" dirty="0"/>
              <a:t>4</a:t>
            </a:r>
            <a:r>
              <a:rPr lang="ja-JP" altLang="en-US" sz="1200" dirty="0"/>
              <a:t>月の規定審議会に</a:t>
            </a:r>
            <a:r>
              <a:rPr lang="en-US" altLang="ja-JP" sz="1200" dirty="0"/>
              <a:t>2</a:t>
            </a:r>
            <a:r>
              <a:rPr lang="ja-JP" altLang="en-US" sz="1200" dirty="0"/>
              <a:t>件の制定案が上程されています。一つは台湾からの提案で</a:t>
            </a:r>
            <a:r>
              <a:rPr lang="en-US" altLang="ja-JP" sz="1200" dirty="0"/>
              <a:t>RAC</a:t>
            </a:r>
            <a:r>
              <a:rPr lang="ja-JP" altLang="en-US" sz="1200" dirty="0"/>
              <a:t>の年齢を</a:t>
            </a:r>
            <a:r>
              <a:rPr lang="en-US" altLang="ja-JP" sz="1200" dirty="0"/>
              <a:t>18</a:t>
            </a:r>
            <a:r>
              <a:rPr lang="ja-JP" altLang="en-US" sz="1200" dirty="0"/>
              <a:t>歳から</a:t>
            </a:r>
            <a:r>
              <a:rPr lang="en-US" altLang="ja-JP" sz="1200" dirty="0"/>
              <a:t>40</a:t>
            </a:r>
            <a:r>
              <a:rPr lang="ja-JP" altLang="en-US" sz="1200" dirty="0"/>
              <a:t>歳とするもので、もう一つはインドからの提案で年齢上限を</a:t>
            </a:r>
            <a:r>
              <a:rPr lang="en-US" altLang="ja-JP" sz="1200" dirty="0"/>
              <a:t>30</a:t>
            </a:r>
            <a:r>
              <a:rPr lang="ja-JP" altLang="en-US" sz="1200" dirty="0"/>
              <a:t>歳にするというものです。よってこの案件は規定審議会の結果を以て方向性が出るものとなります。</a:t>
            </a:r>
            <a:endParaRPr lang="en-US" altLang="ja-JP" sz="1200" dirty="0"/>
          </a:p>
          <a:p>
            <a:endParaRPr kumimoji="1" lang="en-US" altLang="ja-JP" dirty="0"/>
          </a:p>
        </p:txBody>
      </p:sp>
      <p:sp>
        <p:nvSpPr>
          <p:cNvPr id="4" name="スライド番号プレースホルダー 3"/>
          <p:cNvSpPr>
            <a:spLocks noGrp="1"/>
          </p:cNvSpPr>
          <p:nvPr>
            <p:ph type="sldNum" sz="quarter" idx="5"/>
          </p:nvPr>
        </p:nvSpPr>
        <p:spPr/>
        <p:txBody>
          <a:bodyPr/>
          <a:lstStyle/>
          <a:p>
            <a:fld id="{7DCD9ED3-088F-4691-A5A7-0A6F2BB761E7}" type="slidenum">
              <a:rPr kumimoji="1" lang="ja-JP" altLang="en-US" smtClean="0"/>
              <a:t>3</a:t>
            </a:fld>
            <a:endParaRPr kumimoji="1" lang="ja-JP" altLang="en-US"/>
          </a:p>
        </p:txBody>
      </p:sp>
      <p:sp>
        <p:nvSpPr>
          <p:cNvPr id="5" name="日付プレースホルダー 4">
            <a:extLst>
              <a:ext uri="{FF2B5EF4-FFF2-40B4-BE49-F238E27FC236}">
                <a16:creationId xmlns:a16="http://schemas.microsoft.com/office/drawing/2014/main" id="{E45CDCF2-69A7-47AB-AB27-1E457E5C854E}"/>
              </a:ext>
            </a:extLst>
          </p:cNvPr>
          <p:cNvSpPr>
            <a:spLocks noGrp="1"/>
          </p:cNvSpPr>
          <p:nvPr>
            <p:ph type="dt" idx="1"/>
          </p:nvPr>
        </p:nvSpPr>
        <p:spPr/>
        <p:txBody>
          <a:bodyPr/>
          <a:lstStyle/>
          <a:p>
            <a:fld id="{73912DF6-6E29-4D8E-B445-FF03F476EC92}" type="datetime1">
              <a:rPr kumimoji="1" lang="ja-JP" altLang="en-US" smtClean="0"/>
              <a:t>2021/11/29</a:t>
            </a:fld>
            <a:endParaRPr kumimoji="1" lang="ja-JP" altLang="en-US"/>
          </a:p>
        </p:txBody>
      </p:sp>
      <p:sp>
        <p:nvSpPr>
          <p:cNvPr id="6" name="ヘッダー プレースホルダー 5">
            <a:extLst>
              <a:ext uri="{FF2B5EF4-FFF2-40B4-BE49-F238E27FC236}">
                <a16:creationId xmlns:a16="http://schemas.microsoft.com/office/drawing/2014/main" id="{3B394926-1118-4891-90A8-F01DBFB78C48}"/>
              </a:ext>
            </a:extLst>
          </p:cNvPr>
          <p:cNvSpPr>
            <a:spLocks noGrp="1"/>
          </p:cNvSpPr>
          <p:nvPr>
            <p:ph type="hdr" sz="quarter"/>
          </p:nvPr>
        </p:nvSpPr>
        <p:spPr/>
        <p:txBody>
          <a:bodyPr/>
          <a:lstStyle/>
          <a:p>
            <a:r>
              <a:rPr kumimoji="1" lang="en-US" altLang="ja-JP"/>
              <a:t>2021</a:t>
            </a:r>
            <a:r>
              <a:rPr kumimoji="1" lang="ja-JP" altLang="en-US"/>
              <a:t>年国際ロータリー決議審議会結果</a:t>
            </a:r>
          </a:p>
        </p:txBody>
      </p:sp>
    </p:spTree>
    <p:extLst>
      <p:ext uri="{BB962C8B-B14F-4D97-AF65-F5344CB8AC3E}">
        <p14:creationId xmlns:p14="http://schemas.microsoft.com/office/powerpoint/2010/main" val="16738048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不採択となった決議案</a:t>
            </a:r>
            <a:r>
              <a:rPr kumimoji="1" lang="en-US" altLang="ja-JP" dirty="0"/>
              <a:t>20</a:t>
            </a:r>
            <a:r>
              <a:rPr kumimoji="1" lang="ja-JP" altLang="en-US" dirty="0"/>
              <a:t>件のうち、特筆する案件を</a:t>
            </a:r>
            <a:r>
              <a:rPr kumimoji="1" lang="en-US" altLang="ja-JP" dirty="0"/>
              <a:t>11</a:t>
            </a:r>
            <a:r>
              <a:rPr kumimoji="1" lang="ja-JP" altLang="en-US" dirty="0"/>
              <a:t>件紹介させて頂きます。</a:t>
            </a:r>
            <a:endParaRPr kumimoji="1" lang="en-US" altLang="ja-JP" dirty="0"/>
          </a:p>
          <a:p>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t>大阪北</a:t>
            </a:r>
            <a:r>
              <a:rPr lang="en-US" altLang="ja-JP" sz="1200" dirty="0"/>
              <a:t>RC</a:t>
            </a:r>
            <a:r>
              <a:rPr lang="ja-JP" altLang="en-US" sz="1200" dirty="0"/>
              <a:t>から提案された「提唱ロータリークラブへ移籍する、ローターアクターの年会費を免除することを検討する決議案」は賛成</a:t>
            </a:r>
            <a:r>
              <a:rPr lang="en-US" altLang="ja-JP" sz="1200" dirty="0"/>
              <a:t>209</a:t>
            </a:r>
            <a:r>
              <a:rPr lang="ja-JP" altLang="en-US" sz="1200" dirty="0"/>
              <a:t>票反対</a:t>
            </a:r>
            <a:r>
              <a:rPr lang="en-US" altLang="ja-JP" sz="1200" dirty="0"/>
              <a:t>271</a:t>
            </a:r>
            <a:r>
              <a:rPr lang="ja-JP" altLang="en-US" sz="1200" dirty="0"/>
              <a:t>票で却下されました。</a:t>
            </a:r>
            <a:endParaRPr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大阪</a:t>
            </a:r>
            <a:r>
              <a:rPr kumimoji="1" lang="en-US" altLang="ja-JP" dirty="0"/>
              <a:t>RC</a:t>
            </a:r>
            <a:r>
              <a:rPr kumimoji="1" lang="ja-JP" altLang="en-US" dirty="0"/>
              <a:t>から提案された「</a:t>
            </a:r>
            <a:r>
              <a:rPr lang="ja-JP" altLang="en-US" sz="1200" dirty="0"/>
              <a:t>ガバナー補佐の選出を元クラブ会長のほかに、元クラブ幹事、地区代表幹事・委員長に広げることを検討する決議案」も賛成</a:t>
            </a:r>
            <a:r>
              <a:rPr lang="en-US" altLang="ja-JP" sz="1200" dirty="0"/>
              <a:t>136</a:t>
            </a:r>
            <a:r>
              <a:rPr lang="ja-JP" altLang="en-US" sz="1200" dirty="0"/>
              <a:t>反対</a:t>
            </a:r>
            <a:r>
              <a:rPr lang="en-US" altLang="ja-JP" sz="1200" dirty="0"/>
              <a:t>341</a:t>
            </a:r>
            <a:r>
              <a:rPr lang="ja-JP" altLang="en-US" sz="1200" dirty="0"/>
              <a:t>票で却下されました。</a:t>
            </a:r>
            <a:endParaRPr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t>女性が活躍できるように「ロータリー財団管理委員の</a:t>
            </a:r>
            <a:r>
              <a:rPr lang="en-US" altLang="ja-JP" sz="1200" dirty="0"/>
              <a:t>30</a:t>
            </a:r>
            <a:r>
              <a:rPr lang="ja-JP" altLang="en-US" sz="1200" dirty="0"/>
              <a:t>％超が女性となる制度改定を検討する決議案」がオーストラリアから提案されましたが、賛成</a:t>
            </a:r>
            <a:r>
              <a:rPr lang="en-US" altLang="ja-JP" sz="1200" dirty="0"/>
              <a:t>185</a:t>
            </a:r>
            <a:r>
              <a:rPr lang="ja-JP" altLang="en-US" sz="1200" dirty="0"/>
              <a:t>票反対</a:t>
            </a:r>
            <a:r>
              <a:rPr lang="en-US" altLang="ja-JP" sz="1200" dirty="0"/>
              <a:t>289</a:t>
            </a:r>
            <a:r>
              <a:rPr lang="ja-JP" altLang="en-US" sz="1200" dirty="0"/>
              <a:t>票で却下されました。</a:t>
            </a:r>
            <a:endParaRPr lang="en-US" altLang="ja-JP" sz="1200" dirty="0"/>
          </a:p>
          <a:p>
            <a:endParaRPr kumimoji="1" lang="en-US" altLang="ja-JP" dirty="0"/>
          </a:p>
          <a:p>
            <a:r>
              <a:rPr kumimoji="1" lang="ja-JP" altLang="en-US" dirty="0"/>
              <a:t>決議審議会は毎年実施され、来年も</a:t>
            </a:r>
            <a:r>
              <a:rPr kumimoji="1" lang="en-US" altLang="ja-JP" dirty="0"/>
              <a:t>6</a:t>
            </a:r>
            <a:r>
              <a:rPr kumimoji="1" lang="ja-JP" altLang="en-US" dirty="0"/>
              <a:t>月末を締め切りとして</a:t>
            </a:r>
            <a:r>
              <a:rPr kumimoji="1" lang="en-US" altLang="ja-JP" dirty="0"/>
              <a:t>2022</a:t>
            </a:r>
            <a:r>
              <a:rPr kumimoji="1" lang="ja-JP" altLang="en-US" dirty="0"/>
              <a:t>年決議案を上程することになります。クラブからの決議案提案は</a:t>
            </a:r>
            <a:r>
              <a:rPr kumimoji="1" lang="en-US" altLang="ja-JP" dirty="0"/>
              <a:t>4</a:t>
            </a:r>
            <a:r>
              <a:rPr kumimoji="1" lang="ja-JP" altLang="en-US" dirty="0"/>
              <a:t>月末締め切りで募集されますので、ロータリーの在り方や活動全般について、皆さんのご意見を提案頂くようお願い致します。</a:t>
            </a:r>
            <a:endParaRPr kumimoji="1" lang="en-US" altLang="ja-JP" dirty="0"/>
          </a:p>
          <a:p>
            <a:r>
              <a:rPr kumimoji="1" lang="ja-JP" altLang="en-US"/>
              <a:t>以上</a:t>
            </a:r>
            <a:r>
              <a:rPr kumimoji="1" lang="ja-JP" altLang="en-US" dirty="0"/>
              <a:t>が地区規定・決議委員会からの報告です。</a:t>
            </a:r>
            <a:endParaRPr kumimoji="1" lang="en-US" altLang="ja-JP" dirty="0"/>
          </a:p>
        </p:txBody>
      </p:sp>
      <p:sp>
        <p:nvSpPr>
          <p:cNvPr id="4" name="スライド番号プレースホルダー 3"/>
          <p:cNvSpPr>
            <a:spLocks noGrp="1"/>
          </p:cNvSpPr>
          <p:nvPr>
            <p:ph type="sldNum" sz="quarter" idx="5"/>
          </p:nvPr>
        </p:nvSpPr>
        <p:spPr/>
        <p:txBody>
          <a:bodyPr/>
          <a:lstStyle/>
          <a:p>
            <a:fld id="{7DCD9ED3-088F-4691-A5A7-0A6F2BB761E7}" type="slidenum">
              <a:rPr kumimoji="1" lang="ja-JP" altLang="en-US" smtClean="0"/>
              <a:t>4</a:t>
            </a:fld>
            <a:endParaRPr kumimoji="1" lang="ja-JP" altLang="en-US"/>
          </a:p>
        </p:txBody>
      </p:sp>
      <p:sp>
        <p:nvSpPr>
          <p:cNvPr id="5" name="日付プレースホルダー 4">
            <a:extLst>
              <a:ext uri="{FF2B5EF4-FFF2-40B4-BE49-F238E27FC236}">
                <a16:creationId xmlns:a16="http://schemas.microsoft.com/office/drawing/2014/main" id="{68355C95-0FDF-42B4-9F9C-0921EEE4F376}"/>
              </a:ext>
            </a:extLst>
          </p:cNvPr>
          <p:cNvSpPr>
            <a:spLocks noGrp="1"/>
          </p:cNvSpPr>
          <p:nvPr>
            <p:ph type="dt" idx="1"/>
          </p:nvPr>
        </p:nvSpPr>
        <p:spPr/>
        <p:txBody>
          <a:bodyPr/>
          <a:lstStyle/>
          <a:p>
            <a:fld id="{4FCE84B0-F88C-4E89-A34A-19A902493940}" type="datetime1">
              <a:rPr kumimoji="1" lang="ja-JP" altLang="en-US" smtClean="0"/>
              <a:t>2021/11/29</a:t>
            </a:fld>
            <a:endParaRPr kumimoji="1" lang="ja-JP" altLang="en-US"/>
          </a:p>
        </p:txBody>
      </p:sp>
      <p:sp>
        <p:nvSpPr>
          <p:cNvPr id="6" name="ヘッダー プレースホルダー 5">
            <a:extLst>
              <a:ext uri="{FF2B5EF4-FFF2-40B4-BE49-F238E27FC236}">
                <a16:creationId xmlns:a16="http://schemas.microsoft.com/office/drawing/2014/main" id="{458A0B0F-BBD3-4811-AF8E-87F532D1ED7D}"/>
              </a:ext>
            </a:extLst>
          </p:cNvPr>
          <p:cNvSpPr>
            <a:spLocks noGrp="1"/>
          </p:cNvSpPr>
          <p:nvPr>
            <p:ph type="hdr" sz="quarter"/>
          </p:nvPr>
        </p:nvSpPr>
        <p:spPr/>
        <p:txBody>
          <a:bodyPr/>
          <a:lstStyle/>
          <a:p>
            <a:r>
              <a:rPr kumimoji="1" lang="en-US" altLang="ja-JP"/>
              <a:t>2021</a:t>
            </a:r>
            <a:r>
              <a:rPr kumimoji="1" lang="ja-JP" altLang="en-US"/>
              <a:t>年国際ロータリー決議審議会結果</a:t>
            </a:r>
          </a:p>
        </p:txBody>
      </p:sp>
    </p:spTree>
    <p:extLst>
      <p:ext uri="{BB962C8B-B14F-4D97-AF65-F5344CB8AC3E}">
        <p14:creationId xmlns:p14="http://schemas.microsoft.com/office/powerpoint/2010/main" val="31809962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557211"/>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クリックしてマスター サブタイトルの書式設定</a:t>
            </a:r>
            <a:endParaRPr lang="en-US" dirty="0"/>
          </a:p>
        </p:txBody>
      </p:sp>
      <p:sp>
        <p:nvSpPr>
          <p:cNvPr id="4" name="Date Placeholder 3"/>
          <p:cNvSpPr>
            <a:spLocks noGrp="1"/>
          </p:cNvSpPr>
          <p:nvPr>
            <p:ph type="dt" sz="half" idx="10"/>
          </p:nvPr>
        </p:nvSpPr>
        <p:spPr/>
        <p:txBody>
          <a:bodyPr/>
          <a:lstStyle/>
          <a:p>
            <a:fld id="{1433BCE8-3ABD-4724-BB38-044532A58AE6}" type="datetimeFigureOut">
              <a:rPr kumimoji="1" lang="ja-JP" altLang="en-US" smtClean="0"/>
              <a:t>2021/11/29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B5969E4-C1BF-4F1B-AD4F-ACC517488556}" type="slidenum">
              <a:rPr kumimoji="1" lang="ja-JP" altLang="en-US" smtClean="0"/>
              <a:t>‹#›</a:t>
            </a:fld>
            <a:endParaRPr kumimoji="1" lang="ja-JP" altLang="en-US"/>
          </a:p>
        </p:txBody>
      </p:sp>
    </p:spTree>
    <p:extLst>
      <p:ext uri="{BB962C8B-B14F-4D97-AF65-F5344CB8AC3E}">
        <p14:creationId xmlns:p14="http://schemas.microsoft.com/office/powerpoint/2010/main" val="2990231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433BCE8-3ABD-4724-BB38-044532A58AE6}" type="datetimeFigureOut">
              <a:rPr kumimoji="1" lang="ja-JP" altLang="en-US" smtClean="0"/>
              <a:t>2021/11/29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B5969E4-C1BF-4F1B-AD4F-ACC517488556}" type="slidenum">
              <a:rPr kumimoji="1" lang="ja-JP" altLang="en-US" smtClean="0"/>
              <a:t>‹#›</a:t>
            </a:fld>
            <a:endParaRPr kumimoji="1" lang="ja-JP" altLang="en-US"/>
          </a:p>
        </p:txBody>
      </p:sp>
    </p:spTree>
    <p:extLst>
      <p:ext uri="{BB962C8B-B14F-4D97-AF65-F5344CB8AC3E}">
        <p14:creationId xmlns:p14="http://schemas.microsoft.com/office/powerpoint/2010/main" val="26971293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433BCE8-3ABD-4724-BB38-044532A58AE6}" type="datetimeFigureOut">
              <a:rPr kumimoji="1" lang="ja-JP" altLang="en-US" smtClean="0"/>
              <a:t>2021/11/29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B5969E4-C1BF-4F1B-AD4F-ACC517488556}" type="slidenum">
              <a:rPr kumimoji="1" lang="ja-JP" altLang="en-US" smtClean="0"/>
              <a:t>‹#›</a:t>
            </a:fld>
            <a:endParaRPr kumimoji="1" lang="ja-JP" altLang="en-US"/>
          </a:p>
        </p:txBody>
      </p:sp>
    </p:spTree>
    <p:extLst>
      <p:ext uri="{BB962C8B-B14F-4D97-AF65-F5344CB8AC3E}">
        <p14:creationId xmlns:p14="http://schemas.microsoft.com/office/powerpoint/2010/main" val="2698176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16D22581-A11C-E249-BA8C-F69BE51E4928}"/>
              </a:ext>
            </a:extLst>
          </p:cNvPr>
          <p:cNvSpPr/>
          <p:nvPr userDrawn="1"/>
        </p:nvSpPr>
        <p:spPr>
          <a:xfrm>
            <a:off x="0" y="833377"/>
            <a:ext cx="9144000" cy="857312"/>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433BCE8-3ABD-4724-BB38-044532A58AE6}" type="datetimeFigureOut">
              <a:rPr kumimoji="1" lang="ja-JP" altLang="en-US" smtClean="0"/>
              <a:t>2021/11/29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B5969E4-C1BF-4F1B-AD4F-ACC517488556}" type="slidenum">
              <a:rPr kumimoji="1" lang="ja-JP" altLang="en-US" smtClean="0"/>
              <a:t>‹#›</a:t>
            </a:fld>
            <a:endParaRPr kumimoji="1" lang="ja-JP" altLang="en-US"/>
          </a:p>
        </p:txBody>
      </p:sp>
    </p:spTree>
    <p:extLst>
      <p:ext uri="{BB962C8B-B14F-4D97-AF65-F5344CB8AC3E}">
        <p14:creationId xmlns:p14="http://schemas.microsoft.com/office/powerpoint/2010/main" val="24515642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433BCE8-3ABD-4724-BB38-044532A58AE6}" type="datetimeFigureOut">
              <a:rPr kumimoji="1" lang="ja-JP" altLang="en-US" smtClean="0"/>
              <a:t>2021/11/29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B5969E4-C1BF-4F1B-AD4F-ACC517488556}" type="slidenum">
              <a:rPr kumimoji="1" lang="ja-JP" altLang="en-US" smtClean="0"/>
              <a:t>‹#›</a:t>
            </a:fld>
            <a:endParaRPr kumimoji="1" lang="ja-JP" altLang="en-US"/>
          </a:p>
        </p:txBody>
      </p:sp>
    </p:spTree>
    <p:extLst>
      <p:ext uri="{BB962C8B-B14F-4D97-AF65-F5344CB8AC3E}">
        <p14:creationId xmlns:p14="http://schemas.microsoft.com/office/powerpoint/2010/main" val="9822966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433BCE8-3ABD-4724-BB38-044532A58AE6}" type="datetimeFigureOut">
              <a:rPr kumimoji="1" lang="ja-JP" altLang="en-US" smtClean="0"/>
              <a:t>2021/11/29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B5969E4-C1BF-4F1B-AD4F-ACC517488556}" type="slidenum">
              <a:rPr kumimoji="1" lang="ja-JP" altLang="en-US" smtClean="0"/>
              <a:t>‹#›</a:t>
            </a:fld>
            <a:endParaRPr kumimoji="1" lang="ja-JP" altLang="en-US"/>
          </a:p>
        </p:txBody>
      </p:sp>
    </p:spTree>
    <p:extLst>
      <p:ext uri="{BB962C8B-B14F-4D97-AF65-F5344CB8AC3E}">
        <p14:creationId xmlns:p14="http://schemas.microsoft.com/office/powerpoint/2010/main" val="2666357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433BCE8-3ABD-4724-BB38-044532A58AE6}" type="datetimeFigureOut">
              <a:rPr kumimoji="1" lang="ja-JP" altLang="en-US" smtClean="0"/>
              <a:t>2021/11/29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B5969E4-C1BF-4F1B-AD4F-ACC517488556}" type="slidenum">
              <a:rPr kumimoji="1" lang="ja-JP" altLang="en-US" smtClean="0"/>
              <a:t>‹#›</a:t>
            </a:fld>
            <a:endParaRPr kumimoji="1" lang="ja-JP" altLang="en-US"/>
          </a:p>
        </p:txBody>
      </p:sp>
    </p:spTree>
    <p:extLst>
      <p:ext uri="{BB962C8B-B14F-4D97-AF65-F5344CB8AC3E}">
        <p14:creationId xmlns:p14="http://schemas.microsoft.com/office/powerpoint/2010/main" val="24063660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433BCE8-3ABD-4724-BB38-044532A58AE6}" type="datetimeFigureOut">
              <a:rPr kumimoji="1" lang="ja-JP" altLang="en-US" smtClean="0"/>
              <a:t>2021/11/29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B5969E4-C1BF-4F1B-AD4F-ACC517488556}" type="slidenum">
              <a:rPr kumimoji="1" lang="ja-JP" altLang="en-US" smtClean="0"/>
              <a:t>‹#›</a:t>
            </a:fld>
            <a:endParaRPr kumimoji="1" lang="ja-JP" altLang="en-US"/>
          </a:p>
        </p:txBody>
      </p:sp>
    </p:spTree>
    <p:extLst>
      <p:ext uri="{BB962C8B-B14F-4D97-AF65-F5344CB8AC3E}">
        <p14:creationId xmlns:p14="http://schemas.microsoft.com/office/powerpoint/2010/main" val="8205662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33BCE8-3ABD-4724-BB38-044532A58AE6}" type="datetimeFigureOut">
              <a:rPr kumimoji="1" lang="ja-JP" altLang="en-US" smtClean="0"/>
              <a:t>2021/11/29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B5969E4-C1BF-4F1B-AD4F-ACC517488556}" type="slidenum">
              <a:rPr kumimoji="1" lang="ja-JP" altLang="en-US" smtClean="0"/>
              <a:t>‹#›</a:t>
            </a:fld>
            <a:endParaRPr kumimoji="1" lang="ja-JP" altLang="en-US"/>
          </a:p>
        </p:txBody>
      </p:sp>
    </p:spTree>
    <p:extLst>
      <p:ext uri="{BB962C8B-B14F-4D97-AF65-F5344CB8AC3E}">
        <p14:creationId xmlns:p14="http://schemas.microsoft.com/office/powerpoint/2010/main" val="15123380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コンテンツ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433BCE8-3ABD-4724-BB38-044532A58AE6}" type="datetimeFigureOut">
              <a:rPr kumimoji="1" lang="ja-JP" altLang="en-US" smtClean="0"/>
              <a:t>2021/11/29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B5969E4-C1BF-4F1B-AD4F-ACC517488556}" type="slidenum">
              <a:rPr kumimoji="1" lang="ja-JP" altLang="en-US" smtClean="0"/>
              <a:t>‹#›</a:t>
            </a:fld>
            <a:endParaRPr kumimoji="1" lang="ja-JP" altLang="en-US"/>
          </a:p>
        </p:txBody>
      </p:sp>
    </p:spTree>
    <p:extLst>
      <p:ext uri="{BB962C8B-B14F-4D97-AF65-F5344CB8AC3E}">
        <p14:creationId xmlns:p14="http://schemas.microsoft.com/office/powerpoint/2010/main" val="7469534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図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433BCE8-3ABD-4724-BB38-044532A58AE6}" type="datetimeFigureOut">
              <a:rPr kumimoji="1" lang="ja-JP" altLang="en-US" smtClean="0"/>
              <a:t>2021/11/29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B5969E4-C1BF-4F1B-AD4F-ACC517488556}" type="slidenum">
              <a:rPr kumimoji="1" lang="ja-JP" altLang="en-US" smtClean="0"/>
              <a:t>‹#›</a:t>
            </a:fld>
            <a:endParaRPr kumimoji="1" lang="ja-JP" altLang="en-US"/>
          </a:p>
        </p:txBody>
      </p:sp>
    </p:spTree>
    <p:extLst>
      <p:ext uri="{BB962C8B-B14F-4D97-AF65-F5344CB8AC3E}">
        <p14:creationId xmlns:p14="http://schemas.microsoft.com/office/powerpoint/2010/main" val="28384498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tif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925975"/>
            <a:ext cx="7886700" cy="764714"/>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33BCE8-3ABD-4724-BB38-044532A58AE6}" type="datetimeFigureOut">
              <a:rPr kumimoji="1" lang="ja-JP" altLang="en-US" smtClean="0"/>
              <a:t>2021/11/29</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5969E4-C1BF-4F1B-AD4F-ACC517488556}" type="slidenum">
              <a:rPr kumimoji="1" lang="ja-JP" altLang="en-US" smtClean="0"/>
              <a:t>‹#›</a:t>
            </a:fld>
            <a:endParaRPr kumimoji="1" lang="ja-JP" altLang="en-US"/>
          </a:p>
        </p:txBody>
      </p:sp>
      <p:pic>
        <p:nvPicPr>
          <p:cNvPr id="7" name="図 6">
            <a:extLst>
              <a:ext uri="{FF2B5EF4-FFF2-40B4-BE49-F238E27FC236}">
                <a16:creationId xmlns:a16="http://schemas.microsoft.com/office/drawing/2014/main" id="{6F5FE7EB-02EF-6541-BD19-F53042CCE0C6}"/>
              </a:ext>
            </a:extLst>
          </p:cNvPr>
          <p:cNvPicPr>
            <a:picLocks noChangeAspect="1"/>
          </p:cNvPicPr>
          <p:nvPr userDrawn="1"/>
        </p:nvPicPr>
        <p:blipFill>
          <a:blip r:embed="rId13"/>
          <a:stretch>
            <a:fillRect/>
          </a:stretch>
        </p:blipFill>
        <p:spPr>
          <a:xfrm>
            <a:off x="296441" y="200889"/>
            <a:ext cx="1455195" cy="545698"/>
          </a:xfrm>
          <a:prstGeom prst="rect">
            <a:avLst/>
          </a:prstGeom>
        </p:spPr>
      </p:pic>
      <p:cxnSp>
        <p:nvCxnSpPr>
          <p:cNvPr id="10" name="直線コネクタ 9">
            <a:extLst>
              <a:ext uri="{FF2B5EF4-FFF2-40B4-BE49-F238E27FC236}">
                <a16:creationId xmlns:a16="http://schemas.microsoft.com/office/drawing/2014/main" id="{80D1C221-AF01-F84C-BDBE-16D1B6B90AAE}"/>
              </a:ext>
            </a:extLst>
          </p:cNvPr>
          <p:cNvCxnSpPr/>
          <p:nvPr userDrawn="1"/>
        </p:nvCxnSpPr>
        <p:spPr>
          <a:xfrm>
            <a:off x="1898248" y="474562"/>
            <a:ext cx="724575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a16="http://schemas.microsoft.com/office/drawing/2014/main" id="{FB622D49-A347-1443-BFFD-31E7745532CB}"/>
              </a:ext>
            </a:extLst>
          </p:cNvPr>
          <p:cNvCxnSpPr>
            <a:cxnSpLocks/>
          </p:cNvCxnSpPr>
          <p:nvPr userDrawn="1"/>
        </p:nvCxnSpPr>
        <p:spPr>
          <a:xfrm>
            <a:off x="-11575" y="6285053"/>
            <a:ext cx="9155575"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5919678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BD7263E-70D8-454F-955C-6B7910CA6F3A}"/>
              </a:ext>
            </a:extLst>
          </p:cNvPr>
          <p:cNvSpPr>
            <a:spLocks noGrp="1"/>
          </p:cNvSpPr>
          <p:nvPr>
            <p:ph type="ctrTitle"/>
          </p:nvPr>
        </p:nvSpPr>
        <p:spPr>
          <a:xfrm>
            <a:off x="734245" y="1552313"/>
            <a:ext cx="7772400" cy="2387600"/>
          </a:xfrm>
        </p:spPr>
        <p:txBody>
          <a:bodyPr>
            <a:normAutofit fontScale="90000"/>
          </a:bodyPr>
          <a:lstStyle/>
          <a:p>
            <a:r>
              <a:rPr kumimoji="1" lang="ja-JP" altLang="en-US" dirty="0"/>
              <a:t>２０２１年</a:t>
            </a:r>
            <a:br>
              <a:rPr kumimoji="1" lang="en-US" altLang="ja-JP" dirty="0"/>
            </a:br>
            <a:r>
              <a:rPr kumimoji="1" lang="ja-JP" altLang="en-US" dirty="0"/>
              <a:t>決議審議会決議案</a:t>
            </a:r>
            <a:br>
              <a:rPr kumimoji="1" lang="en-US" altLang="ja-JP" dirty="0"/>
            </a:br>
            <a:r>
              <a:rPr kumimoji="1" lang="ja-JP" altLang="en-US" dirty="0"/>
              <a:t>結果報告</a:t>
            </a:r>
          </a:p>
        </p:txBody>
      </p:sp>
      <p:sp>
        <p:nvSpPr>
          <p:cNvPr id="3" name="字幕 2">
            <a:extLst>
              <a:ext uri="{FF2B5EF4-FFF2-40B4-BE49-F238E27FC236}">
                <a16:creationId xmlns:a16="http://schemas.microsoft.com/office/drawing/2014/main" id="{980189E2-E856-48EE-8A7C-145FE8BC1913}"/>
              </a:ext>
            </a:extLst>
          </p:cNvPr>
          <p:cNvSpPr>
            <a:spLocks noGrp="1"/>
          </p:cNvSpPr>
          <p:nvPr>
            <p:ph type="subTitle" idx="1"/>
          </p:nvPr>
        </p:nvSpPr>
        <p:spPr>
          <a:xfrm>
            <a:off x="1191444" y="4748476"/>
            <a:ext cx="6880709" cy="840870"/>
          </a:xfrm>
        </p:spPr>
        <p:txBody>
          <a:bodyPr>
            <a:normAutofit lnSpcReduction="10000"/>
          </a:bodyPr>
          <a:lstStyle/>
          <a:p>
            <a:r>
              <a:rPr kumimoji="1" lang="ja-JP" altLang="en-US" dirty="0"/>
              <a:t>国際ロータリー第</a:t>
            </a:r>
            <a:r>
              <a:rPr kumimoji="1" lang="en-US" altLang="ja-JP" dirty="0"/>
              <a:t>2660</a:t>
            </a:r>
            <a:r>
              <a:rPr kumimoji="1" lang="ja-JP" altLang="en-US" dirty="0"/>
              <a:t>地区</a:t>
            </a:r>
            <a:endParaRPr kumimoji="1" lang="en-US" altLang="ja-JP" dirty="0"/>
          </a:p>
          <a:p>
            <a:r>
              <a:rPr lang="en-US" altLang="ja-JP" dirty="0"/>
              <a:t>2021-22</a:t>
            </a:r>
            <a:r>
              <a:rPr lang="ja-JP" altLang="en-US" dirty="0"/>
              <a:t>年 規定・決議審議委員会</a:t>
            </a:r>
            <a:endParaRPr kumimoji="1" lang="en-US" altLang="ja-JP" dirty="0"/>
          </a:p>
          <a:p>
            <a:endParaRPr kumimoji="1" lang="ja-JP" altLang="en-US" dirty="0"/>
          </a:p>
        </p:txBody>
      </p:sp>
    </p:spTree>
    <p:extLst>
      <p:ext uri="{BB962C8B-B14F-4D97-AF65-F5344CB8AC3E}">
        <p14:creationId xmlns:p14="http://schemas.microsoft.com/office/powerpoint/2010/main" val="21829093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43B43EC-3659-41FD-BC72-0560BF9FBB35}"/>
              </a:ext>
            </a:extLst>
          </p:cNvPr>
          <p:cNvSpPr>
            <a:spLocks noGrp="1"/>
          </p:cNvSpPr>
          <p:nvPr>
            <p:ph type="title"/>
          </p:nvPr>
        </p:nvSpPr>
        <p:spPr>
          <a:xfrm>
            <a:off x="363984" y="925975"/>
            <a:ext cx="8151366" cy="764714"/>
          </a:xfrm>
        </p:spPr>
        <p:txBody>
          <a:bodyPr>
            <a:normAutofit/>
          </a:bodyPr>
          <a:lstStyle/>
          <a:p>
            <a:r>
              <a:rPr kumimoji="1" lang="en-US" altLang="ja-JP" sz="2400" dirty="0"/>
              <a:t>2021</a:t>
            </a:r>
            <a:r>
              <a:rPr kumimoji="1" lang="ja-JP" altLang="en-US" sz="2400" dirty="0"/>
              <a:t>年決議案件数</a:t>
            </a:r>
            <a:r>
              <a:rPr kumimoji="1" lang="en-US" altLang="ja-JP" sz="2400" dirty="0"/>
              <a:t>→36</a:t>
            </a:r>
            <a:r>
              <a:rPr kumimoji="1" lang="ja-JP" altLang="en-US" sz="2400" dirty="0"/>
              <a:t>件</a:t>
            </a:r>
            <a:br>
              <a:rPr kumimoji="1" lang="en-US" altLang="ja-JP" sz="2400" dirty="0"/>
            </a:br>
            <a:r>
              <a:rPr kumimoji="1" lang="ja-JP" altLang="en-US" sz="2400" dirty="0"/>
              <a:t>採択　</a:t>
            </a:r>
            <a:r>
              <a:rPr kumimoji="1" lang="en-US" altLang="ja-JP" sz="2400" dirty="0"/>
              <a:t>16</a:t>
            </a:r>
            <a:r>
              <a:rPr kumimoji="1" lang="ja-JP" altLang="en-US" sz="2400" dirty="0"/>
              <a:t>件・不採択　</a:t>
            </a:r>
            <a:r>
              <a:rPr kumimoji="1" lang="en-US" altLang="ja-JP" sz="2400" dirty="0"/>
              <a:t>20</a:t>
            </a:r>
            <a:r>
              <a:rPr kumimoji="1" lang="ja-JP" altLang="en-US" sz="2400" dirty="0"/>
              <a:t>件</a:t>
            </a:r>
          </a:p>
        </p:txBody>
      </p:sp>
      <p:sp>
        <p:nvSpPr>
          <p:cNvPr id="3" name="コンテンツ プレースホルダー 2">
            <a:extLst>
              <a:ext uri="{FF2B5EF4-FFF2-40B4-BE49-F238E27FC236}">
                <a16:creationId xmlns:a16="http://schemas.microsoft.com/office/drawing/2014/main" id="{A9F262B6-9FDB-483F-A9CB-DD898FB82729}"/>
              </a:ext>
            </a:extLst>
          </p:cNvPr>
          <p:cNvSpPr>
            <a:spLocks noGrp="1"/>
          </p:cNvSpPr>
          <p:nvPr>
            <p:ph idx="1"/>
          </p:nvPr>
        </p:nvSpPr>
        <p:spPr>
          <a:xfrm>
            <a:off x="363984" y="1825625"/>
            <a:ext cx="8682294" cy="4351338"/>
          </a:xfrm>
        </p:spPr>
        <p:txBody>
          <a:bodyPr>
            <a:normAutofit fontScale="92500" lnSpcReduction="20000"/>
          </a:bodyPr>
          <a:lstStyle/>
          <a:p>
            <a:pPr marL="0" indent="0">
              <a:lnSpc>
                <a:spcPct val="120000"/>
              </a:lnSpc>
              <a:spcBef>
                <a:spcPts val="0"/>
              </a:spcBef>
              <a:buNone/>
            </a:pPr>
            <a:r>
              <a:rPr kumimoji="1" lang="en-US" altLang="ja-JP" sz="2200" dirty="0"/>
              <a:t>19</a:t>
            </a:r>
            <a:r>
              <a:rPr kumimoji="1" lang="ja-JP" altLang="en-US" sz="2200" dirty="0"/>
              <a:t>ヶ国から提案。（同一決議案の共同提案を含む）</a:t>
            </a:r>
            <a:endParaRPr kumimoji="1" lang="en-US" altLang="ja-JP" sz="2200" dirty="0"/>
          </a:p>
          <a:p>
            <a:pPr marL="0" indent="0">
              <a:lnSpc>
                <a:spcPct val="120000"/>
              </a:lnSpc>
              <a:spcBef>
                <a:spcPts val="0"/>
              </a:spcBef>
              <a:buNone/>
            </a:pPr>
            <a:endParaRPr lang="en-US" altLang="ja-JP" sz="2200" dirty="0"/>
          </a:p>
          <a:p>
            <a:pPr algn="just">
              <a:lnSpc>
                <a:spcPct val="120000"/>
              </a:lnSpc>
              <a:spcBef>
                <a:spcPts val="0"/>
              </a:spcBef>
            </a:pPr>
            <a:r>
              <a:rPr lang="ja-JP" altLang="en-US" sz="2200" dirty="0"/>
              <a:t>日本が</a:t>
            </a:r>
            <a:r>
              <a:rPr lang="en-US" altLang="ja-JP" sz="2200" dirty="0"/>
              <a:t>9</a:t>
            </a:r>
            <a:r>
              <a:rPr lang="ja-JP" altLang="en-US" sz="2200" dirty="0"/>
              <a:t>件・米国が</a:t>
            </a:r>
            <a:r>
              <a:rPr lang="en-US" altLang="ja-JP" sz="2200" dirty="0"/>
              <a:t>6</a:t>
            </a:r>
            <a:r>
              <a:rPr lang="ja-JP" altLang="en-US" sz="2200" dirty="0"/>
              <a:t>件</a:t>
            </a:r>
            <a:endParaRPr lang="en-US" altLang="ja-JP" sz="2200" dirty="0"/>
          </a:p>
          <a:p>
            <a:pPr algn="just">
              <a:lnSpc>
                <a:spcPct val="120000"/>
              </a:lnSpc>
              <a:spcBef>
                <a:spcPts val="0"/>
              </a:spcBef>
            </a:pPr>
            <a:r>
              <a:rPr lang="ja-JP" altLang="en-US" sz="2200" dirty="0"/>
              <a:t>カナダとフランスが各</a:t>
            </a:r>
            <a:r>
              <a:rPr lang="en-US" altLang="ja-JP" sz="2200" dirty="0"/>
              <a:t>4</a:t>
            </a:r>
            <a:r>
              <a:rPr lang="ja-JP" altLang="en-US" sz="2200" dirty="0"/>
              <a:t>件</a:t>
            </a:r>
            <a:endParaRPr lang="en-US" altLang="ja-JP" sz="2200" dirty="0"/>
          </a:p>
          <a:p>
            <a:pPr algn="just">
              <a:lnSpc>
                <a:spcPct val="120000"/>
              </a:lnSpc>
              <a:spcBef>
                <a:spcPts val="0"/>
              </a:spcBef>
            </a:pPr>
            <a:r>
              <a:rPr lang="ja-JP" altLang="en-US" sz="2200" dirty="0"/>
              <a:t>オーストラリアとブラジル</a:t>
            </a:r>
            <a:r>
              <a:rPr kumimoji="1" lang="ja-JP" altLang="en-US" sz="2200" dirty="0"/>
              <a:t>が各</a:t>
            </a:r>
            <a:r>
              <a:rPr kumimoji="1" lang="en-US" altLang="ja-JP" sz="2200" dirty="0"/>
              <a:t>3</a:t>
            </a:r>
            <a:r>
              <a:rPr kumimoji="1" lang="ja-JP" altLang="en-US" sz="2200" dirty="0"/>
              <a:t>件</a:t>
            </a:r>
            <a:endParaRPr kumimoji="1" lang="en-US" altLang="ja-JP" sz="2200" dirty="0"/>
          </a:p>
          <a:p>
            <a:pPr algn="just">
              <a:lnSpc>
                <a:spcPct val="120000"/>
              </a:lnSpc>
              <a:spcBef>
                <a:spcPts val="0"/>
              </a:spcBef>
            </a:pPr>
            <a:r>
              <a:rPr lang="ja-JP" altLang="en-US" sz="2200" dirty="0"/>
              <a:t>ドイツ、オーストリア、ボスニアヘルツェゴビナ、ベルギー、スウェーデンが各</a:t>
            </a:r>
            <a:r>
              <a:rPr lang="en-US" altLang="ja-JP" sz="2200" dirty="0"/>
              <a:t>2</a:t>
            </a:r>
            <a:r>
              <a:rPr lang="ja-JP" altLang="en-US" sz="2200" dirty="0"/>
              <a:t>件</a:t>
            </a:r>
            <a:endParaRPr lang="en-US" altLang="ja-JP" sz="2200" dirty="0"/>
          </a:p>
          <a:p>
            <a:pPr algn="just">
              <a:lnSpc>
                <a:spcPct val="120000"/>
              </a:lnSpc>
              <a:spcBef>
                <a:spcPts val="0"/>
              </a:spcBef>
            </a:pPr>
            <a:r>
              <a:rPr lang="ja-JP" altLang="en-US" sz="2200" dirty="0"/>
              <a:t>イタリア、スイス、ポルトガル、オランダ、メキシコ、ウルグアイ、アルゼンチン、台湾が各</a:t>
            </a:r>
            <a:r>
              <a:rPr lang="en-US" altLang="ja-JP" sz="2200" dirty="0"/>
              <a:t>1</a:t>
            </a:r>
            <a:r>
              <a:rPr lang="ja-JP" altLang="en-US" sz="2200" dirty="0"/>
              <a:t>件</a:t>
            </a:r>
            <a:r>
              <a:rPr kumimoji="1" lang="ja-JP" altLang="en-US" sz="2200" dirty="0"/>
              <a:t> </a:t>
            </a:r>
            <a:endParaRPr kumimoji="1" lang="en-US" altLang="ja-JP" sz="2200" dirty="0"/>
          </a:p>
          <a:p>
            <a:pPr marL="0" indent="0">
              <a:lnSpc>
                <a:spcPct val="120000"/>
              </a:lnSpc>
              <a:spcBef>
                <a:spcPts val="0"/>
              </a:spcBef>
              <a:buNone/>
            </a:pPr>
            <a:endParaRPr kumimoji="1" lang="en-US" altLang="ja-JP" sz="2200" dirty="0"/>
          </a:p>
          <a:p>
            <a:pPr marL="0" indent="0">
              <a:lnSpc>
                <a:spcPct val="120000"/>
              </a:lnSpc>
              <a:spcBef>
                <a:spcPts val="0"/>
              </a:spcBef>
              <a:buNone/>
            </a:pPr>
            <a:r>
              <a:rPr kumimoji="1" lang="en-US" altLang="ja-JP" sz="2200" dirty="0"/>
              <a:t>   2018</a:t>
            </a:r>
            <a:r>
              <a:rPr kumimoji="1" lang="ja-JP" altLang="en-US" sz="2200" dirty="0"/>
              <a:t>年は</a:t>
            </a:r>
            <a:r>
              <a:rPr kumimoji="1" lang="en-US" altLang="ja-JP" sz="2200" dirty="0"/>
              <a:t>55</a:t>
            </a:r>
            <a:r>
              <a:rPr kumimoji="1" lang="ja-JP" altLang="en-US" sz="2200" dirty="0"/>
              <a:t>件（採択</a:t>
            </a:r>
            <a:r>
              <a:rPr kumimoji="1" lang="en-US" altLang="ja-JP" sz="2200" dirty="0"/>
              <a:t> 27</a:t>
            </a:r>
            <a:r>
              <a:rPr kumimoji="1" lang="ja-JP" altLang="en-US" sz="2200" dirty="0"/>
              <a:t>件・不採択</a:t>
            </a:r>
            <a:r>
              <a:rPr kumimoji="1" lang="en-US" altLang="ja-JP" sz="2200" dirty="0"/>
              <a:t> 28</a:t>
            </a:r>
            <a:r>
              <a:rPr kumimoji="1" lang="ja-JP" altLang="en-US" sz="2200" dirty="0"/>
              <a:t>件）</a:t>
            </a:r>
            <a:endParaRPr kumimoji="1" lang="en-US" altLang="ja-JP" sz="2200" dirty="0"/>
          </a:p>
          <a:p>
            <a:pPr marL="0" indent="0">
              <a:lnSpc>
                <a:spcPct val="120000"/>
              </a:lnSpc>
              <a:spcBef>
                <a:spcPts val="0"/>
              </a:spcBef>
              <a:buNone/>
            </a:pPr>
            <a:r>
              <a:rPr lang="en-US" altLang="ja-JP" sz="2200" dirty="0"/>
              <a:t>   2019</a:t>
            </a:r>
            <a:r>
              <a:rPr lang="ja-JP" altLang="en-US" sz="2200" dirty="0"/>
              <a:t>年は</a:t>
            </a:r>
            <a:r>
              <a:rPr lang="en-US" altLang="ja-JP" sz="2200" dirty="0"/>
              <a:t>33</a:t>
            </a:r>
            <a:r>
              <a:rPr lang="ja-JP" altLang="en-US" sz="2200" dirty="0"/>
              <a:t>件（採択</a:t>
            </a:r>
            <a:r>
              <a:rPr lang="en-US" altLang="ja-JP" sz="2200" dirty="0"/>
              <a:t>   7</a:t>
            </a:r>
            <a:r>
              <a:rPr lang="ja-JP" altLang="en-US" sz="2200" dirty="0"/>
              <a:t>件・不採択</a:t>
            </a:r>
            <a:r>
              <a:rPr lang="en-US" altLang="ja-JP" sz="2200" dirty="0"/>
              <a:t> 26</a:t>
            </a:r>
            <a:r>
              <a:rPr lang="ja-JP" altLang="en-US" sz="2200" dirty="0"/>
              <a:t>件）</a:t>
            </a:r>
            <a:endParaRPr kumimoji="1" lang="en-US" altLang="ja-JP" sz="2200" dirty="0"/>
          </a:p>
          <a:p>
            <a:pPr marL="0" indent="0">
              <a:lnSpc>
                <a:spcPct val="120000"/>
              </a:lnSpc>
              <a:spcBef>
                <a:spcPts val="0"/>
              </a:spcBef>
              <a:buNone/>
            </a:pPr>
            <a:r>
              <a:rPr kumimoji="1" lang="en-US" altLang="ja-JP" sz="2200" dirty="0"/>
              <a:t>   </a:t>
            </a:r>
            <a:r>
              <a:rPr lang="en-US" altLang="ja-JP" sz="2200" dirty="0"/>
              <a:t>2020</a:t>
            </a:r>
            <a:r>
              <a:rPr lang="ja-JP" altLang="en-US" sz="2200" dirty="0"/>
              <a:t>年は</a:t>
            </a:r>
            <a:r>
              <a:rPr lang="en-US" altLang="ja-JP" sz="2200" dirty="0"/>
              <a:t>31</a:t>
            </a:r>
            <a:r>
              <a:rPr lang="ja-JP" altLang="en-US" sz="2200" dirty="0"/>
              <a:t>件（採択</a:t>
            </a:r>
            <a:r>
              <a:rPr lang="en-US" altLang="ja-JP" sz="2200" dirty="0"/>
              <a:t>  12</a:t>
            </a:r>
            <a:r>
              <a:rPr lang="ja-JP" altLang="en-US" sz="2200" dirty="0"/>
              <a:t>件・不採択</a:t>
            </a:r>
            <a:r>
              <a:rPr lang="en-US" altLang="ja-JP" sz="2200" dirty="0"/>
              <a:t> 19</a:t>
            </a:r>
            <a:r>
              <a:rPr lang="ja-JP" altLang="en-US" sz="2200" dirty="0"/>
              <a:t>件）</a:t>
            </a:r>
            <a:endParaRPr kumimoji="1" lang="en-US" altLang="ja-JP" sz="2200" dirty="0"/>
          </a:p>
          <a:p>
            <a:pPr marL="0" indent="0">
              <a:lnSpc>
                <a:spcPct val="120000"/>
              </a:lnSpc>
              <a:spcBef>
                <a:spcPts val="0"/>
              </a:spcBef>
              <a:buNone/>
            </a:pPr>
            <a:endParaRPr kumimoji="1" lang="en-US" altLang="ja-JP" sz="2200" dirty="0"/>
          </a:p>
          <a:p>
            <a:pPr marL="0" indent="0">
              <a:buNone/>
            </a:pPr>
            <a:endParaRPr kumimoji="1" lang="en-US" altLang="ja-JP" sz="2400" dirty="0"/>
          </a:p>
          <a:p>
            <a:endParaRPr kumimoji="1" lang="en-US" altLang="ja-JP" dirty="0"/>
          </a:p>
        </p:txBody>
      </p:sp>
    </p:spTree>
    <p:extLst>
      <p:ext uri="{BB962C8B-B14F-4D97-AF65-F5344CB8AC3E}">
        <p14:creationId xmlns:p14="http://schemas.microsoft.com/office/powerpoint/2010/main" val="35221137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69381BF-3574-48BC-8E97-2FAAE6F7AE45}"/>
              </a:ext>
            </a:extLst>
          </p:cNvPr>
          <p:cNvSpPr>
            <a:spLocks noGrp="1"/>
          </p:cNvSpPr>
          <p:nvPr>
            <p:ph type="title"/>
          </p:nvPr>
        </p:nvSpPr>
        <p:spPr>
          <a:xfrm>
            <a:off x="266330" y="925975"/>
            <a:ext cx="8249020" cy="764714"/>
          </a:xfrm>
        </p:spPr>
        <p:txBody>
          <a:bodyPr>
            <a:normAutofit/>
          </a:bodyPr>
          <a:lstStyle/>
          <a:p>
            <a:r>
              <a:rPr kumimoji="1" lang="ja-JP" altLang="en-US" dirty="0"/>
              <a:t>採択された主な決議案の内容</a:t>
            </a:r>
          </a:p>
        </p:txBody>
      </p:sp>
      <p:sp>
        <p:nvSpPr>
          <p:cNvPr id="3" name="コンテンツ プレースホルダー 2">
            <a:extLst>
              <a:ext uri="{FF2B5EF4-FFF2-40B4-BE49-F238E27FC236}">
                <a16:creationId xmlns:a16="http://schemas.microsoft.com/office/drawing/2014/main" id="{D62C66AB-07BC-4BEC-87DC-52A25E48422C}"/>
              </a:ext>
            </a:extLst>
          </p:cNvPr>
          <p:cNvSpPr>
            <a:spLocks noGrp="1"/>
          </p:cNvSpPr>
          <p:nvPr>
            <p:ph idx="1"/>
          </p:nvPr>
        </p:nvSpPr>
        <p:spPr>
          <a:xfrm>
            <a:off x="140038" y="1837678"/>
            <a:ext cx="8773143" cy="4234648"/>
          </a:xfrm>
        </p:spPr>
        <p:txBody>
          <a:bodyPr>
            <a:normAutofit fontScale="25000" lnSpcReduction="20000"/>
          </a:bodyPr>
          <a:lstStyle/>
          <a:p>
            <a:pPr lvl="0" algn="just">
              <a:lnSpc>
                <a:spcPct val="120000"/>
              </a:lnSpc>
              <a:spcBef>
                <a:spcPts val="0"/>
              </a:spcBef>
            </a:pPr>
            <a:r>
              <a:rPr lang="ja-JP" altLang="en-US" sz="6400" dirty="0"/>
              <a:t>同年度内メークアップを採用するクラブにとって、最終例会後</a:t>
            </a:r>
            <a:r>
              <a:rPr lang="en-US" altLang="ja-JP" sz="6400" dirty="0"/>
              <a:t>15</a:t>
            </a:r>
            <a:r>
              <a:rPr lang="ja-JP" altLang="en-US" sz="6400" dirty="0"/>
              <a:t>日以内に月次出席報告をガバナーに提出する</a:t>
            </a:r>
            <a:r>
              <a:rPr lang="en-US" altLang="ja-JP" sz="6400" dirty="0"/>
              <a:t>RI</a:t>
            </a:r>
            <a:r>
              <a:rPr lang="ja-JP" altLang="en-US" sz="6400" dirty="0"/>
              <a:t>細則が実態に即さないため、新たなルールを確定することを検討する決議案</a:t>
            </a:r>
            <a:endParaRPr lang="en-US" altLang="ja-JP" sz="6400" dirty="0"/>
          </a:p>
          <a:p>
            <a:pPr lvl="0" algn="just">
              <a:lnSpc>
                <a:spcPct val="120000"/>
              </a:lnSpc>
              <a:spcBef>
                <a:spcPts val="0"/>
              </a:spcBef>
            </a:pPr>
            <a:r>
              <a:rPr lang="ja-JP" altLang="en-US" sz="6400" dirty="0"/>
              <a:t>深刻さを増す現代の奴隷制度（性的搾取、労働搾取、児童の強制結婚など）問題に反対表明する決議案</a:t>
            </a:r>
            <a:endParaRPr lang="en-US" altLang="ja-JP" sz="6400" dirty="0"/>
          </a:p>
          <a:p>
            <a:pPr lvl="0" algn="just">
              <a:lnSpc>
                <a:spcPct val="120000"/>
              </a:lnSpc>
              <a:spcBef>
                <a:spcPts val="0"/>
              </a:spcBef>
            </a:pPr>
            <a:r>
              <a:rPr lang="ja-JP" altLang="en-US" sz="6400" dirty="0"/>
              <a:t>特定の行事（青少年交換、国際共同委員会など）において対面式の出席を補完する、バーチャル会合プラットフォームを提供することを検討する決議案</a:t>
            </a:r>
            <a:endParaRPr lang="en-US" altLang="ja-JP" sz="6400" dirty="0"/>
          </a:p>
          <a:p>
            <a:pPr lvl="0" algn="just">
              <a:lnSpc>
                <a:spcPct val="120000"/>
              </a:lnSpc>
              <a:spcBef>
                <a:spcPts val="0"/>
              </a:spcBef>
            </a:pPr>
            <a:r>
              <a:rPr lang="ja-JP" altLang="en-US" sz="6400" dirty="0"/>
              <a:t>ローターアクターの年齢上限を</a:t>
            </a:r>
            <a:r>
              <a:rPr lang="en-US" altLang="ja-JP" sz="6400" dirty="0"/>
              <a:t>35</a:t>
            </a:r>
            <a:r>
              <a:rPr lang="ja-JP" altLang="en-US" sz="6400" dirty="0"/>
              <a:t>歳に設定することを検討する決議案</a:t>
            </a:r>
            <a:endParaRPr lang="en-US" altLang="ja-JP" sz="6400" dirty="0"/>
          </a:p>
          <a:p>
            <a:pPr lvl="0" algn="just">
              <a:lnSpc>
                <a:spcPct val="120000"/>
              </a:lnSpc>
              <a:spcBef>
                <a:spcPts val="0"/>
              </a:spcBef>
            </a:pPr>
            <a:r>
              <a:rPr lang="ja-JP" altLang="en-US" sz="6400" dirty="0"/>
              <a:t>地区レベルの職業委員会を導入することを検討する決議案</a:t>
            </a:r>
            <a:endParaRPr lang="en-US" altLang="ja-JP" sz="6400" dirty="0"/>
          </a:p>
          <a:p>
            <a:pPr lvl="0" algn="just">
              <a:lnSpc>
                <a:spcPct val="120000"/>
              </a:lnSpc>
              <a:spcBef>
                <a:spcPts val="0"/>
              </a:spcBef>
            </a:pPr>
            <a:r>
              <a:rPr lang="ja-JP" altLang="en-US" sz="6400" dirty="0"/>
              <a:t>第</a:t>
            </a:r>
            <a:r>
              <a:rPr lang="en-US" altLang="ja-JP" sz="6400" dirty="0"/>
              <a:t>4</a:t>
            </a:r>
            <a:r>
              <a:rPr lang="ja-JP" altLang="en-US" sz="6400" dirty="0"/>
              <a:t>の重点分野「母子の健康」を「高齢者と母子の健康」にすることを検討する決議案</a:t>
            </a:r>
            <a:endParaRPr lang="en-US" altLang="ja-JP" sz="6400" dirty="0"/>
          </a:p>
          <a:p>
            <a:pPr lvl="0" algn="just">
              <a:lnSpc>
                <a:spcPct val="120000"/>
              </a:lnSpc>
              <a:spcBef>
                <a:spcPts val="0"/>
              </a:spcBef>
            </a:pPr>
            <a:r>
              <a:rPr lang="ja-JP" altLang="en-US" sz="6400" dirty="0"/>
              <a:t>他の非営利パートナーとの連携を、地球規模の奉仕ネットワークに拡大させることを検討する決議案（大阪</a:t>
            </a:r>
            <a:r>
              <a:rPr lang="en-US" altLang="ja-JP" sz="6400" dirty="0"/>
              <a:t>RC</a:t>
            </a:r>
            <a:r>
              <a:rPr lang="ja-JP" altLang="en-US" sz="6400" dirty="0"/>
              <a:t>提案）</a:t>
            </a:r>
            <a:endParaRPr lang="en-US" altLang="ja-JP" sz="6400" dirty="0"/>
          </a:p>
          <a:p>
            <a:pPr lvl="0" algn="just">
              <a:lnSpc>
                <a:spcPct val="120000"/>
              </a:lnSpc>
              <a:spcBef>
                <a:spcPts val="0"/>
              </a:spcBef>
            </a:pPr>
            <a:r>
              <a:rPr lang="ja-JP" altLang="en-US" sz="6400" dirty="0"/>
              <a:t>天然資源としての水への認識を高める</a:t>
            </a:r>
            <a:r>
              <a:rPr lang="en-US" altLang="ja-JP" sz="6400" dirty="0"/>
              <a:t>10</a:t>
            </a:r>
            <a:r>
              <a:rPr lang="ja-JP" altLang="en-US" sz="6400" dirty="0"/>
              <a:t>年間の世界規模のキャンペーンを実施することを検討する決議案</a:t>
            </a:r>
            <a:endParaRPr lang="en-US" altLang="ja-JP" sz="6400" dirty="0"/>
          </a:p>
          <a:p>
            <a:pPr lvl="0" algn="just">
              <a:lnSpc>
                <a:spcPct val="120000"/>
              </a:lnSpc>
              <a:spcBef>
                <a:spcPts val="0"/>
              </a:spcBef>
            </a:pPr>
            <a:endParaRPr lang="en-US" altLang="ja-JP" sz="6400" dirty="0"/>
          </a:p>
          <a:p>
            <a:pPr marL="0" lvl="0" indent="0" algn="just">
              <a:lnSpc>
                <a:spcPct val="120000"/>
              </a:lnSpc>
              <a:spcBef>
                <a:spcPts val="0"/>
              </a:spcBef>
              <a:buNone/>
            </a:pPr>
            <a:r>
              <a:rPr lang="ja-JP" altLang="en-US" sz="6400" dirty="0"/>
              <a:t>採択された決議案について、</a:t>
            </a:r>
            <a:r>
              <a:rPr lang="en-US" altLang="ja-JP" sz="6400" dirty="0"/>
              <a:t>RI</a:t>
            </a:r>
            <a:r>
              <a:rPr lang="ja-JP" altLang="en-US" sz="6400" dirty="0"/>
              <a:t>理事会は検討するが、必ずしも採択された通り、対応するとは限らない。</a:t>
            </a:r>
            <a:endParaRPr lang="en-US" altLang="ja-JP" sz="6400" dirty="0"/>
          </a:p>
          <a:p>
            <a:pPr lvl="0"/>
            <a:endParaRPr lang="ja-JP" altLang="ja-JP" sz="2200" dirty="0"/>
          </a:p>
        </p:txBody>
      </p:sp>
    </p:spTree>
    <p:extLst>
      <p:ext uri="{BB962C8B-B14F-4D97-AF65-F5344CB8AC3E}">
        <p14:creationId xmlns:p14="http://schemas.microsoft.com/office/powerpoint/2010/main" val="16555048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69381BF-3574-48BC-8E97-2FAAE6F7AE45}"/>
              </a:ext>
            </a:extLst>
          </p:cNvPr>
          <p:cNvSpPr>
            <a:spLocks noGrp="1"/>
          </p:cNvSpPr>
          <p:nvPr>
            <p:ph type="title"/>
          </p:nvPr>
        </p:nvSpPr>
        <p:spPr>
          <a:xfrm>
            <a:off x="266330" y="925975"/>
            <a:ext cx="8249020" cy="764714"/>
          </a:xfrm>
        </p:spPr>
        <p:txBody>
          <a:bodyPr>
            <a:normAutofit fontScale="90000"/>
          </a:bodyPr>
          <a:lstStyle/>
          <a:p>
            <a:r>
              <a:rPr kumimoji="1" lang="ja-JP" altLang="en-US" dirty="0"/>
              <a:t>不採択となった主な決議案の内容</a:t>
            </a:r>
          </a:p>
        </p:txBody>
      </p:sp>
      <p:sp>
        <p:nvSpPr>
          <p:cNvPr id="3" name="コンテンツ プレースホルダー 2">
            <a:extLst>
              <a:ext uri="{FF2B5EF4-FFF2-40B4-BE49-F238E27FC236}">
                <a16:creationId xmlns:a16="http://schemas.microsoft.com/office/drawing/2014/main" id="{D62C66AB-07BC-4BEC-87DC-52A25E48422C}"/>
              </a:ext>
            </a:extLst>
          </p:cNvPr>
          <p:cNvSpPr>
            <a:spLocks noGrp="1"/>
          </p:cNvSpPr>
          <p:nvPr>
            <p:ph idx="1"/>
          </p:nvPr>
        </p:nvSpPr>
        <p:spPr>
          <a:xfrm>
            <a:off x="140038" y="1962287"/>
            <a:ext cx="8773143" cy="4274884"/>
          </a:xfrm>
        </p:spPr>
        <p:txBody>
          <a:bodyPr>
            <a:normAutofit/>
          </a:bodyPr>
          <a:lstStyle/>
          <a:p>
            <a:pPr marL="0" indent="230400">
              <a:lnSpc>
                <a:spcPct val="100000"/>
              </a:lnSpc>
              <a:spcBef>
                <a:spcPts val="0"/>
              </a:spcBef>
            </a:pPr>
            <a:r>
              <a:rPr lang="ja-JP" altLang="en-US" sz="1600" dirty="0"/>
              <a:t>財団補助金で購入禁止となっているコロナワクチンを購入可能とすることを検討する決議案</a:t>
            </a:r>
            <a:endParaRPr lang="en-US" altLang="ja-JP" sz="1600" dirty="0"/>
          </a:p>
          <a:p>
            <a:pPr marL="0" indent="230400">
              <a:lnSpc>
                <a:spcPct val="100000"/>
              </a:lnSpc>
              <a:spcBef>
                <a:spcPts val="0"/>
              </a:spcBef>
            </a:pPr>
            <a:r>
              <a:rPr lang="ja-JP" altLang="en-US" sz="1600" dirty="0"/>
              <a:t>核兵器禁止条約を支持することを検討する決議案</a:t>
            </a:r>
            <a:endParaRPr lang="en-US" altLang="ja-JP" sz="1600" dirty="0"/>
          </a:p>
          <a:p>
            <a:pPr algn="just">
              <a:lnSpc>
                <a:spcPct val="100000"/>
              </a:lnSpc>
              <a:spcBef>
                <a:spcPts val="0"/>
              </a:spcBef>
              <a:buFont typeface="Calibri" panose="020F0502020204030204" pitchFamily="34" charset="0"/>
              <a:buChar char="•"/>
            </a:pPr>
            <a:r>
              <a:rPr lang="ja-JP" altLang="en-US" sz="1600" dirty="0"/>
              <a:t>提唱ロータリークラブへ移籍する、ローターアクターの年会費を免除することを検討する決議案（大阪北</a:t>
            </a:r>
            <a:r>
              <a:rPr lang="en-US" altLang="ja-JP" sz="1600" dirty="0"/>
              <a:t>RC</a:t>
            </a:r>
            <a:r>
              <a:rPr lang="ja-JP" altLang="en-US" sz="1600" dirty="0"/>
              <a:t>提案）</a:t>
            </a:r>
            <a:endParaRPr lang="en-US" altLang="ja-JP" sz="1600" dirty="0"/>
          </a:p>
          <a:p>
            <a:pPr algn="just">
              <a:lnSpc>
                <a:spcPct val="100000"/>
              </a:lnSpc>
              <a:spcBef>
                <a:spcPts val="0"/>
              </a:spcBef>
              <a:buFont typeface="Calibri" panose="020F0502020204030204" pitchFamily="34" charset="0"/>
              <a:buChar char="•"/>
            </a:pPr>
            <a:r>
              <a:rPr lang="ja-JP" altLang="en-US" sz="1600" dirty="0"/>
              <a:t>ポリオ根絶後は「全ての人にきれいで安全な水を」の採択を検討する決議案</a:t>
            </a:r>
            <a:endParaRPr lang="en-US" altLang="ja-JP" sz="1600" dirty="0"/>
          </a:p>
          <a:p>
            <a:pPr algn="just">
              <a:lnSpc>
                <a:spcPct val="100000"/>
              </a:lnSpc>
              <a:spcBef>
                <a:spcPts val="0"/>
              </a:spcBef>
              <a:buFont typeface="Calibri" panose="020F0502020204030204" pitchFamily="34" charset="0"/>
              <a:buChar char="•"/>
            </a:pPr>
            <a:r>
              <a:rPr lang="ja-JP" altLang="en-US" sz="1600" dirty="0"/>
              <a:t>コーディネーター補佐の役職を廃止することを検討する決議案</a:t>
            </a:r>
            <a:endParaRPr lang="en-US" altLang="ja-JP" sz="1600" dirty="0"/>
          </a:p>
          <a:p>
            <a:pPr algn="just">
              <a:lnSpc>
                <a:spcPct val="100000"/>
              </a:lnSpc>
              <a:spcBef>
                <a:spcPts val="0"/>
              </a:spcBef>
              <a:buFont typeface="Calibri" panose="020F0502020204030204" pitchFamily="34" charset="0"/>
              <a:buChar char="•"/>
            </a:pPr>
            <a:r>
              <a:rPr lang="ja-JP" altLang="en-US" sz="1600" dirty="0"/>
              <a:t>地球環境に配慮するため、一堂に会する国際会議を</a:t>
            </a:r>
            <a:r>
              <a:rPr lang="en-US" altLang="ja-JP" sz="1600" dirty="0"/>
              <a:t>3</a:t>
            </a:r>
            <a:r>
              <a:rPr lang="ja-JP" altLang="en-US" sz="1600" dirty="0"/>
              <a:t>年に</a:t>
            </a:r>
            <a:r>
              <a:rPr lang="en-US" altLang="ja-JP" sz="1600" dirty="0"/>
              <a:t>1</a:t>
            </a:r>
            <a:r>
              <a:rPr lang="ja-JP" altLang="en-US" sz="1600" dirty="0"/>
              <a:t>回にすることや、年次テーマを廃止し「超我の奉仕」をテーマとすることで資料やプラスチック削減することを検討する決議案</a:t>
            </a:r>
            <a:endParaRPr lang="en-US" altLang="ja-JP" sz="1600" dirty="0"/>
          </a:p>
          <a:p>
            <a:pPr algn="just">
              <a:lnSpc>
                <a:spcPct val="100000"/>
              </a:lnSpc>
              <a:spcBef>
                <a:spcPts val="0"/>
              </a:spcBef>
              <a:buFont typeface="Calibri" panose="020F0502020204030204" pitchFamily="34" charset="0"/>
              <a:buChar char="•"/>
            </a:pPr>
            <a:r>
              <a:rPr lang="ja-JP" altLang="en-US" sz="1600" dirty="0"/>
              <a:t>人道的問題として「気候変動」に対応するため「政治的」の定義を柔軟にすることを検討する決議案</a:t>
            </a:r>
            <a:endParaRPr lang="en-US" altLang="ja-JP" sz="1600" dirty="0"/>
          </a:p>
          <a:p>
            <a:pPr algn="just">
              <a:lnSpc>
                <a:spcPct val="100000"/>
              </a:lnSpc>
              <a:spcBef>
                <a:spcPts val="0"/>
              </a:spcBef>
              <a:buFont typeface="Calibri" panose="020F0502020204030204" pitchFamily="34" charset="0"/>
              <a:buChar char="•"/>
            </a:pPr>
            <a:r>
              <a:rPr lang="ja-JP" altLang="en-US" sz="1600" dirty="0"/>
              <a:t>ロータリー財団管理委員の</a:t>
            </a:r>
            <a:r>
              <a:rPr lang="en-US" altLang="ja-JP" sz="1600" dirty="0"/>
              <a:t>30</a:t>
            </a:r>
            <a:r>
              <a:rPr lang="ja-JP" altLang="en-US" sz="1600" dirty="0"/>
              <a:t>％超が女性となる制度改定を検討する決議案</a:t>
            </a:r>
            <a:endParaRPr lang="en-US" altLang="ja-JP" sz="1600" dirty="0"/>
          </a:p>
          <a:p>
            <a:pPr algn="just">
              <a:lnSpc>
                <a:spcPct val="100000"/>
              </a:lnSpc>
              <a:spcBef>
                <a:spcPts val="0"/>
              </a:spcBef>
              <a:buFont typeface="Calibri" panose="020F0502020204030204" pitchFamily="34" charset="0"/>
              <a:buChar char="•"/>
            </a:pPr>
            <a:r>
              <a:rPr lang="en-US" altLang="ja-JP" sz="1600" dirty="0"/>
              <a:t>6</a:t>
            </a:r>
            <a:r>
              <a:rPr lang="ja-JP" altLang="en-US" sz="1600" dirty="0"/>
              <a:t>～</a:t>
            </a:r>
            <a:r>
              <a:rPr lang="en-US" altLang="ja-JP" sz="1600" dirty="0"/>
              <a:t>11</a:t>
            </a:r>
            <a:r>
              <a:rPr lang="ja-JP" altLang="en-US" sz="1600" dirty="0"/>
              <a:t>歳の子供のための「ロータリーキッズ」を</a:t>
            </a:r>
            <a:r>
              <a:rPr lang="en-US" altLang="ja-JP" sz="1600" dirty="0"/>
              <a:t>RI</a:t>
            </a:r>
            <a:r>
              <a:rPr lang="ja-JP" altLang="en-US" sz="1600" dirty="0"/>
              <a:t>常設プログラムにする決議案</a:t>
            </a:r>
            <a:endParaRPr lang="en-US" altLang="ja-JP" sz="1600" dirty="0"/>
          </a:p>
          <a:p>
            <a:pPr algn="just">
              <a:lnSpc>
                <a:spcPct val="100000"/>
              </a:lnSpc>
              <a:spcBef>
                <a:spcPts val="0"/>
              </a:spcBef>
              <a:buFont typeface="Calibri" panose="020F0502020204030204" pitchFamily="34" charset="0"/>
              <a:buChar char="•"/>
            </a:pPr>
            <a:r>
              <a:rPr lang="ja-JP" altLang="en-US" sz="1600" dirty="0"/>
              <a:t>地区規定審議委員会の設立を推奨することを検討する決議案</a:t>
            </a:r>
            <a:endParaRPr lang="en-US" altLang="ja-JP" sz="1600" dirty="0"/>
          </a:p>
          <a:p>
            <a:pPr algn="just">
              <a:lnSpc>
                <a:spcPct val="100000"/>
              </a:lnSpc>
              <a:spcBef>
                <a:spcPts val="0"/>
              </a:spcBef>
              <a:buFont typeface="Calibri" panose="020F0502020204030204" pitchFamily="34" charset="0"/>
              <a:buChar char="•"/>
            </a:pPr>
            <a:r>
              <a:rPr lang="ja-JP" altLang="en-US" sz="1600" dirty="0"/>
              <a:t>ガバナー補佐の選出を元クラブ会長のほかに、元クラブ幹事、地区代表幹事・委員長に広げることを検討する決議案（大阪</a:t>
            </a:r>
            <a:r>
              <a:rPr lang="en-US" altLang="ja-JP" sz="1600" dirty="0"/>
              <a:t>RC</a:t>
            </a:r>
            <a:r>
              <a:rPr lang="ja-JP" altLang="en-US" sz="1600" dirty="0"/>
              <a:t>提案）</a:t>
            </a:r>
            <a:endParaRPr lang="en-US" altLang="ja-JP" sz="1600" dirty="0"/>
          </a:p>
          <a:p>
            <a:pPr algn="just">
              <a:lnSpc>
                <a:spcPct val="100000"/>
              </a:lnSpc>
              <a:spcBef>
                <a:spcPts val="0"/>
              </a:spcBef>
              <a:buFont typeface="Calibri" panose="020F0502020204030204" pitchFamily="34" charset="0"/>
              <a:buChar char="•"/>
            </a:pPr>
            <a:endParaRPr lang="en-US" altLang="ja-JP" sz="1600" dirty="0"/>
          </a:p>
          <a:p>
            <a:pPr lvl="0"/>
            <a:endParaRPr lang="ja-JP" altLang="ja-JP" sz="2200" dirty="0"/>
          </a:p>
        </p:txBody>
      </p:sp>
    </p:spTree>
    <p:extLst>
      <p:ext uri="{BB962C8B-B14F-4D97-AF65-F5344CB8AC3E}">
        <p14:creationId xmlns:p14="http://schemas.microsoft.com/office/powerpoint/2010/main" val="159369615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1950</TotalTime>
  <Words>1609</Words>
  <Application>Microsoft Office PowerPoint</Application>
  <PresentationFormat>画面に合わせる (4:3)</PresentationFormat>
  <Paragraphs>95</Paragraphs>
  <Slides>4</Slides>
  <Notes>4</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4</vt:i4>
      </vt:variant>
    </vt:vector>
  </HeadingPairs>
  <TitlesOfParts>
    <vt:vector size="8" baseType="lpstr">
      <vt:lpstr>游ゴシック</vt:lpstr>
      <vt:lpstr>Arial</vt:lpstr>
      <vt:lpstr>Calibri</vt:lpstr>
      <vt:lpstr>Office テーマ</vt:lpstr>
      <vt:lpstr>２０２１年 決議審議会決議案 結果報告</vt:lpstr>
      <vt:lpstr>2021年決議案件数→36件 採択　16件・不採択　20件</vt:lpstr>
      <vt:lpstr>採択された主な決議案の内容</vt:lpstr>
      <vt:lpstr>不採択となった主な決議案の内容</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国際ロータリー規定審議会決議案を出そう！</dc:title>
  <dc:creator>樋口信治</dc:creator>
  <cp:lastModifiedBy>国際ロータリー2660</cp:lastModifiedBy>
  <cp:revision>17</cp:revision>
  <cp:lastPrinted>2019-11-26T06:04:03Z</cp:lastPrinted>
  <dcterms:created xsi:type="dcterms:W3CDTF">2018-02-15T05:46:51Z</dcterms:created>
  <dcterms:modified xsi:type="dcterms:W3CDTF">2021-11-29T00:49:45Z</dcterms:modified>
</cp:coreProperties>
</file>