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267" r:id="rId2"/>
    <p:sldId id="268" r:id="rId3"/>
    <p:sldId id="269" r:id="rId4"/>
    <p:sldId id="270" r:id="rId5"/>
    <p:sldId id="271" r:id="rId6"/>
    <p:sldId id="11965" r:id="rId7"/>
    <p:sldId id="281" r:id="rId8"/>
    <p:sldId id="280" r:id="rId9"/>
    <p:sldId id="282" r:id="rId10"/>
    <p:sldId id="277" r:id="rId11"/>
    <p:sldId id="274" r:id="rId12"/>
    <p:sldId id="11966" r:id="rId13"/>
    <p:sldId id="276" r:id="rId14"/>
    <p:sldId id="273" r:id="rId15"/>
    <p:sldId id="11967" r:id="rId16"/>
    <p:sldId id="11968" r:id="rId17"/>
  </p:sldIdLst>
  <p:sldSz cx="12192000" cy="6858000"/>
  <p:notesSz cx="9144000" cy="6858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2927"/>
    <a:srgbClr val="A15CBF"/>
    <a:srgbClr val="A05CBF"/>
    <a:srgbClr val="DDDBD4"/>
    <a:srgbClr val="16458F"/>
    <a:srgbClr val="960047"/>
    <a:srgbClr val="F42F00"/>
    <a:srgbClr val="FFD100"/>
    <a:srgbClr val="17458F"/>
    <a:srgbClr val="96004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969"/>
    <p:restoredTop sz="88633"/>
  </p:normalViewPr>
  <p:slideViewPr>
    <p:cSldViewPr snapToGrid="0">
      <p:cViewPr varScale="1">
        <p:scale>
          <a:sx n="63" d="100"/>
          <a:sy n="63" d="100"/>
        </p:scale>
        <p:origin x="912"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102" d="100"/>
          <a:sy n="102" d="100"/>
        </p:scale>
        <p:origin x="77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8C52C02F-2B7E-875F-B3C3-F7EA33EE1C3C}"/>
              </a:ext>
            </a:extLst>
          </p:cNvPr>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74A96D66-7FD5-1267-0C9C-E5B14786B225}"/>
              </a:ext>
            </a:extLst>
          </p:cNvPr>
          <p:cNvSpPr>
            <a:spLocks noGrp="1"/>
          </p:cNvSpPr>
          <p:nvPr>
            <p:ph type="dt" sz="quarter" idx="1"/>
          </p:nvPr>
        </p:nvSpPr>
        <p:spPr>
          <a:xfrm>
            <a:off x="5180013" y="0"/>
            <a:ext cx="3962400" cy="344488"/>
          </a:xfrm>
          <a:prstGeom prst="rect">
            <a:avLst/>
          </a:prstGeom>
        </p:spPr>
        <p:txBody>
          <a:bodyPr vert="horz" lIns="91440" tIns="45720" rIns="91440" bIns="45720" rtlCol="0"/>
          <a:lstStyle>
            <a:lvl1pPr algn="r">
              <a:defRPr sz="1200"/>
            </a:lvl1pPr>
          </a:lstStyle>
          <a:p>
            <a:fld id="{9C249ABE-EB6D-408D-8EF2-7187D4DA83C4}" type="datetimeFigureOut">
              <a:rPr kumimoji="1" lang="ja-JP" altLang="en-US" smtClean="0"/>
              <a:t>2023/10/19</a:t>
            </a:fld>
            <a:endParaRPr kumimoji="1" lang="ja-JP" altLang="en-US"/>
          </a:p>
        </p:txBody>
      </p:sp>
      <p:sp>
        <p:nvSpPr>
          <p:cNvPr id="4" name="フッター プレースホルダー 3">
            <a:extLst>
              <a:ext uri="{FF2B5EF4-FFF2-40B4-BE49-F238E27FC236}">
                <a16:creationId xmlns:a16="http://schemas.microsoft.com/office/drawing/2014/main" id="{CA80B262-D06E-F89E-8010-B8B59D543C69}"/>
              </a:ext>
            </a:extLst>
          </p:cNvPr>
          <p:cNvSpPr>
            <a:spLocks noGrp="1"/>
          </p:cNvSpPr>
          <p:nvPr>
            <p:ph type="ftr" sz="quarter" idx="2"/>
          </p:nvPr>
        </p:nvSpPr>
        <p:spPr>
          <a:xfrm>
            <a:off x="0" y="6513513"/>
            <a:ext cx="3962400" cy="3444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FFD8D88D-B73D-4820-7C9B-E07D22B46473}"/>
              </a:ext>
            </a:extLst>
          </p:cNvPr>
          <p:cNvSpPr>
            <a:spLocks noGrp="1"/>
          </p:cNvSpPr>
          <p:nvPr>
            <p:ph type="sldNum" sz="quarter" idx="3"/>
          </p:nvPr>
        </p:nvSpPr>
        <p:spPr>
          <a:xfrm>
            <a:off x="5180013" y="6513513"/>
            <a:ext cx="3962400" cy="344487"/>
          </a:xfrm>
          <a:prstGeom prst="rect">
            <a:avLst/>
          </a:prstGeom>
        </p:spPr>
        <p:txBody>
          <a:bodyPr vert="horz" lIns="91440" tIns="45720" rIns="91440" bIns="45720" rtlCol="0" anchor="b"/>
          <a:lstStyle>
            <a:lvl1pPr algn="r">
              <a:defRPr sz="1200"/>
            </a:lvl1pPr>
          </a:lstStyle>
          <a:p>
            <a:fld id="{8220E9D3-FC6A-4EA0-A0B9-08BF0126A085}" type="slidenum">
              <a:rPr kumimoji="1" lang="ja-JP" altLang="en-US" smtClean="0"/>
              <a:t>‹#›</a:t>
            </a:fld>
            <a:endParaRPr kumimoji="1" lang="ja-JP" altLang="en-US"/>
          </a:p>
        </p:txBody>
      </p:sp>
    </p:spTree>
    <p:extLst>
      <p:ext uri="{BB962C8B-B14F-4D97-AF65-F5344CB8AC3E}">
        <p14:creationId xmlns:p14="http://schemas.microsoft.com/office/powerpoint/2010/main" val="21060456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265A3410-F454-6846-90C8-1A024197F34D}" type="datetimeFigureOut">
              <a:rPr kumimoji="1" lang="ja-JP" altLang="en-US" smtClean="0"/>
              <a:t>2023/10/19</a:t>
            </a:fld>
            <a:endParaRPr kumimoji="1" lang="ja-JP" altLang="en-US"/>
          </a:p>
        </p:txBody>
      </p:sp>
      <p:sp>
        <p:nvSpPr>
          <p:cNvPr id="4" name="スライド イメージ プレースホルダー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80666A42-5941-3940-8B1A-A7D61D12634C}" type="slidenum">
              <a:rPr kumimoji="1" lang="ja-JP" altLang="en-US" smtClean="0"/>
              <a:t>‹#›</a:t>
            </a:fld>
            <a:endParaRPr kumimoji="1" lang="ja-JP" altLang="en-US"/>
          </a:p>
        </p:txBody>
      </p:sp>
    </p:spTree>
    <p:extLst>
      <p:ext uri="{BB962C8B-B14F-4D97-AF65-F5344CB8AC3E}">
        <p14:creationId xmlns:p14="http://schemas.microsoft.com/office/powerpoint/2010/main" val="57974237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0666A42-5941-3940-8B1A-A7D61D12634C}" type="slidenum">
              <a:rPr kumimoji="1" lang="ja-JP" altLang="en-US" smtClean="0"/>
              <a:t>2</a:t>
            </a:fld>
            <a:endParaRPr kumimoji="1" lang="ja-JP" altLang="en-US"/>
          </a:p>
        </p:txBody>
      </p:sp>
    </p:spTree>
    <p:extLst>
      <p:ext uri="{BB962C8B-B14F-4D97-AF65-F5344CB8AC3E}">
        <p14:creationId xmlns:p14="http://schemas.microsoft.com/office/powerpoint/2010/main" val="759716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0666A42-5941-3940-8B1A-A7D61D12634C}" type="slidenum">
              <a:rPr kumimoji="1" lang="ja-JP" altLang="en-US" smtClean="0"/>
              <a:t>13</a:t>
            </a:fld>
            <a:endParaRPr kumimoji="1" lang="ja-JP" altLang="en-US"/>
          </a:p>
        </p:txBody>
      </p:sp>
    </p:spTree>
    <p:extLst>
      <p:ext uri="{BB962C8B-B14F-4D97-AF65-F5344CB8AC3E}">
        <p14:creationId xmlns:p14="http://schemas.microsoft.com/office/powerpoint/2010/main" val="1189072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0666A42-5941-3940-8B1A-A7D61D12634C}" type="slidenum">
              <a:rPr kumimoji="1" lang="ja-JP" altLang="en-US" smtClean="0"/>
              <a:t>16</a:t>
            </a:fld>
            <a:endParaRPr kumimoji="1" lang="ja-JP" altLang="en-US"/>
          </a:p>
        </p:txBody>
      </p:sp>
    </p:spTree>
    <p:extLst>
      <p:ext uri="{BB962C8B-B14F-4D97-AF65-F5344CB8AC3E}">
        <p14:creationId xmlns:p14="http://schemas.microsoft.com/office/powerpoint/2010/main" val="39853437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C54F67-A445-03CE-E6BA-933CE467BCD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3C57EF1-5CB0-1BEA-1595-19BEA1AC46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6" name="スライド番号プレースホルダー 5">
            <a:extLst>
              <a:ext uri="{FF2B5EF4-FFF2-40B4-BE49-F238E27FC236}">
                <a16:creationId xmlns:a16="http://schemas.microsoft.com/office/drawing/2014/main" id="{6A87D65C-42AE-9657-387C-E7FF0295262F}"/>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Tree>
    <p:extLst>
      <p:ext uri="{BB962C8B-B14F-4D97-AF65-F5344CB8AC3E}">
        <p14:creationId xmlns:p14="http://schemas.microsoft.com/office/powerpoint/2010/main" val="1605098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7E008C-215D-A3CD-5062-46ECF72658B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7418084-A11C-EE3D-FA2F-45E122F88053}"/>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FB738FD8-B41D-3236-E130-1FE1F37C9AA4}"/>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
        <p:nvSpPr>
          <p:cNvPr id="4" name="スライド番号プレースホルダー 5">
            <a:extLst>
              <a:ext uri="{FF2B5EF4-FFF2-40B4-BE49-F238E27FC236}">
                <a16:creationId xmlns:a16="http://schemas.microsoft.com/office/drawing/2014/main" id="{43EF93F8-15C7-8AEF-19A3-2B4639115C13}"/>
              </a:ext>
            </a:extLst>
          </p:cNvPr>
          <p:cNvSpPr txBox="1">
            <a:spLocks/>
          </p:cNvSpPr>
          <p:nvPr userDrawn="1"/>
        </p:nvSpPr>
        <p:spPr>
          <a:xfrm>
            <a:off x="4724400" y="6025294"/>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dirty="0">
                <a:latin typeface="HG丸ｺﾞｼｯｸM-PRO" panose="020F0600000000000000" pitchFamily="50" charset="-128"/>
                <a:ea typeface="HG丸ｺﾞｼｯｸM-PRO" panose="020F0600000000000000" pitchFamily="50" charset="-128"/>
              </a:rPr>
              <a:t>公共イメージ向上委員会</a:t>
            </a:r>
          </a:p>
        </p:txBody>
      </p:sp>
    </p:spTree>
    <p:extLst>
      <p:ext uri="{BB962C8B-B14F-4D97-AF65-F5344CB8AC3E}">
        <p14:creationId xmlns:p14="http://schemas.microsoft.com/office/powerpoint/2010/main" val="219667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9B2F00D-16A3-0E99-D616-175596CC5ABC}"/>
              </a:ext>
            </a:extLst>
          </p:cNvPr>
          <p:cNvSpPr>
            <a:spLocks noGrp="1"/>
          </p:cNvSpPr>
          <p:nvPr>
            <p:ph type="title" orient="vert"/>
          </p:nvPr>
        </p:nvSpPr>
        <p:spPr>
          <a:xfrm>
            <a:off x="9105457" y="1190847"/>
            <a:ext cx="2628900" cy="4720856"/>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4A97775-2992-206C-892F-AA0520ADDB00}"/>
              </a:ext>
            </a:extLst>
          </p:cNvPr>
          <p:cNvSpPr>
            <a:spLocks noGrp="1"/>
          </p:cNvSpPr>
          <p:nvPr>
            <p:ph type="body" orient="vert" idx="1"/>
          </p:nvPr>
        </p:nvSpPr>
        <p:spPr>
          <a:xfrm>
            <a:off x="838199" y="1190847"/>
            <a:ext cx="8103781" cy="4720856"/>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1BCCFAF4-25EC-3A41-EC72-FFAFA3783B90}"/>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
        <p:nvSpPr>
          <p:cNvPr id="4" name="スライド番号プレースホルダー 5">
            <a:extLst>
              <a:ext uri="{FF2B5EF4-FFF2-40B4-BE49-F238E27FC236}">
                <a16:creationId xmlns:a16="http://schemas.microsoft.com/office/drawing/2014/main" id="{3E01AFEB-47F9-D835-E066-A8C72D2B4D2E}"/>
              </a:ext>
            </a:extLst>
          </p:cNvPr>
          <p:cNvSpPr txBox="1">
            <a:spLocks/>
          </p:cNvSpPr>
          <p:nvPr userDrawn="1"/>
        </p:nvSpPr>
        <p:spPr>
          <a:xfrm>
            <a:off x="4724400" y="6025294"/>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dirty="0">
                <a:latin typeface="HG丸ｺﾞｼｯｸM-PRO" panose="020F0600000000000000" pitchFamily="50" charset="-128"/>
                <a:ea typeface="HG丸ｺﾞｼｯｸM-PRO" panose="020F0600000000000000" pitchFamily="50" charset="-128"/>
              </a:rPr>
              <a:t>公共イメージ向上委員会</a:t>
            </a:r>
          </a:p>
        </p:txBody>
      </p:sp>
    </p:spTree>
    <p:extLst>
      <p:ext uri="{BB962C8B-B14F-4D97-AF65-F5344CB8AC3E}">
        <p14:creationId xmlns:p14="http://schemas.microsoft.com/office/powerpoint/2010/main" val="1225081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0047F-519A-33DD-52E4-1E2A261EEC1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BA61D34-B18A-A71B-E320-59D224D900AB}"/>
              </a:ext>
            </a:extLst>
          </p:cNvPr>
          <p:cNvSpPr>
            <a:spLocks noGrp="1"/>
          </p:cNvSpPr>
          <p:nvPr>
            <p:ph idx="1"/>
          </p:nvPr>
        </p:nvSpPr>
        <p:spPr>
          <a:xfrm>
            <a:off x="265814" y="1289158"/>
            <a:ext cx="11525693" cy="461189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7258BB2E-568C-F6C9-B3FB-3C6A42E90E21}"/>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
        <p:nvSpPr>
          <p:cNvPr id="4" name="スライド番号プレースホルダー 5">
            <a:extLst>
              <a:ext uri="{FF2B5EF4-FFF2-40B4-BE49-F238E27FC236}">
                <a16:creationId xmlns:a16="http://schemas.microsoft.com/office/drawing/2014/main" id="{06C3095E-64AC-3D58-1F64-CFF031C1CC86}"/>
              </a:ext>
            </a:extLst>
          </p:cNvPr>
          <p:cNvSpPr txBox="1">
            <a:spLocks/>
          </p:cNvSpPr>
          <p:nvPr userDrawn="1"/>
        </p:nvSpPr>
        <p:spPr>
          <a:xfrm>
            <a:off x="4724400" y="6025294"/>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dirty="0">
                <a:latin typeface="HG丸ｺﾞｼｯｸM-PRO" panose="020F0600000000000000" pitchFamily="50" charset="-128"/>
                <a:ea typeface="HG丸ｺﾞｼｯｸM-PRO" panose="020F0600000000000000" pitchFamily="50" charset="-128"/>
              </a:rPr>
              <a:t>公共イメージ向上委員会</a:t>
            </a:r>
          </a:p>
        </p:txBody>
      </p:sp>
    </p:spTree>
    <p:extLst>
      <p:ext uri="{BB962C8B-B14F-4D97-AF65-F5344CB8AC3E}">
        <p14:creationId xmlns:p14="http://schemas.microsoft.com/office/powerpoint/2010/main" val="275737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4C8FD5-8D6B-2F8F-78A7-C5D23FB64FAF}"/>
              </a:ext>
            </a:extLst>
          </p:cNvPr>
          <p:cNvSpPr>
            <a:spLocks noGrp="1"/>
          </p:cNvSpPr>
          <p:nvPr>
            <p:ph type="title"/>
          </p:nvPr>
        </p:nvSpPr>
        <p:spPr>
          <a:xfrm>
            <a:off x="831850" y="133759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4CB67DF-E3B6-06D3-268B-BEFC73B39DFB}"/>
              </a:ext>
            </a:extLst>
          </p:cNvPr>
          <p:cNvSpPr>
            <a:spLocks noGrp="1"/>
          </p:cNvSpPr>
          <p:nvPr>
            <p:ph type="body" idx="1"/>
          </p:nvPr>
        </p:nvSpPr>
        <p:spPr>
          <a:xfrm>
            <a:off x="829044" y="41971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6" name="スライド番号プレースホルダー 5">
            <a:extLst>
              <a:ext uri="{FF2B5EF4-FFF2-40B4-BE49-F238E27FC236}">
                <a16:creationId xmlns:a16="http://schemas.microsoft.com/office/drawing/2014/main" id="{E9E3F608-17DD-C4CD-1D6B-FD337D5E4D05}"/>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Tree>
    <p:extLst>
      <p:ext uri="{BB962C8B-B14F-4D97-AF65-F5344CB8AC3E}">
        <p14:creationId xmlns:p14="http://schemas.microsoft.com/office/powerpoint/2010/main" val="991756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A86A7F-D014-151F-BDC4-0DB382EBDDE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43F7144-3CC0-6A18-B2F5-97D00EEDBCB4}"/>
              </a:ext>
            </a:extLst>
          </p:cNvPr>
          <p:cNvSpPr>
            <a:spLocks noGrp="1"/>
          </p:cNvSpPr>
          <p:nvPr>
            <p:ph sz="half" idx="1"/>
          </p:nvPr>
        </p:nvSpPr>
        <p:spPr>
          <a:xfrm>
            <a:off x="274674" y="1253330"/>
            <a:ext cx="5608674" cy="460744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D3B96EA-5CC6-564A-F0B0-5585CA9EBAA3}"/>
              </a:ext>
            </a:extLst>
          </p:cNvPr>
          <p:cNvSpPr>
            <a:spLocks noGrp="1"/>
          </p:cNvSpPr>
          <p:nvPr>
            <p:ph sz="half" idx="2"/>
          </p:nvPr>
        </p:nvSpPr>
        <p:spPr>
          <a:xfrm>
            <a:off x="6129668" y="1261728"/>
            <a:ext cx="5608674" cy="460744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スライド番号プレースホルダー 6">
            <a:extLst>
              <a:ext uri="{FF2B5EF4-FFF2-40B4-BE49-F238E27FC236}">
                <a16:creationId xmlns:a16="http://schemas.microsoft.com/office/drawing/2014/main" id="{51E2D77C-FBAA-5C67-F076-A6707E5EFD24}"/>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
        <p:nvSpPr>
          <p:cNvPr id="5" name="スライド番号プレースホルダー 5">
            <a:extLst>
              <a:ext uri="{FF2B5EF4-FFF2-40B4-BE49-F238E27FC236}">
                <a16:creationId xmlns:a16="http://schemas.microsoft.com/office/drawing/2014/main" id="{B48D16B3-BB42-7B51-DB5F-00673A249D62}"/>
              </a:ext>
            </a:extLst>
          </p:cNvPr>
          <p:cNvSpPr txBox="1">
            <a:spLocks/>
          </p:cNvSpPr>
          <p:nvPr userDrawn="1"/>
        </p:nvSpPr>
        <p:spPr>
          <a:xfrm>
            <a:off x="4724400" y="6025294"/>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dirty="0">
                <a:latin typeface="HG丸ｺﾞｼｯｸM-PRO" panose="020F0600000000000000" pitchFamily="50" charset="-128"/>
                <a:ea typeface="HG丸ｺﾞｼｯｸM-PRO" panose="020F0600000000000000" pitchFamily="50" charset="-128"/>
              </a:rPr>
              <a:t>公共イメージ向上委員会</a:t>
            </a:r>
          </a:p>
        </p:txBody>
      </p:sp>
    </p:spTree>
    <p:extLst>
      <p:ext uri="{BB962C8B-B14F-4D97-AF65-F5344CB8AC3E}">
        <p14:creationId xmlns:p14="http://schemas.microsoft.com/office/powerpoint/2010/main" val="2307457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61CA0F-0A14-C112-0D0E-4F34D6F9955C}"/>
              </a:ext>
            </a:extLst>
          </p:cNvPr>
          <p:cNvSpPr>
            <a:spLocks noGrp="1"/>
          </p:cNvSpPr>
          <p:nvPr>
            <p:ph type="title"/>
          </p:nvPr>
        </p:nvSpPr>
        <p:spPr>
          <a:xfrm>
            <a:off x="584604" y="191387"/>
            <a:ext cx="9367470" cy="637954"/>
          </a:xfrm>
        </p:spPr>
        <p:txBody>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257086B-DF93-C5E5-0A5E-C2DF36B267D8}"/>
              </a:ext>
            </a:extLst>
          </p:cNvPr>
          <p:cNvSpPr>
            <a:spLocks noGrp="1"/>
          </p:cNvSpPr>
          <p:nvPr>
            <p:ph type="body" idx="1"/>
          </p:nvPr>
        </p:nvSpPr>
        <p:spPr>
          <a:xfrm>
            <a:off x="584604" y="1234595"/>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340674C-9629-61A0-3A82-20ADB54EEDD9}"/>
              </a:ext>
            </a:extLst>
          </p:cNvPr>
          <p:cNvSpPr>
            <a:spLocks noGrp="1"/>
          </p:cNvSpPr>
          <p:nvPr>
            <p:ph sz="half" idx="2"/>
          </p:nvPr>
        </p:nvSpPr>
        <p:spPr>
          <a:xfrm>
            <a:off x="584604" y="2058507"/>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F279E7E-126D-40AD-07A7-6D9DD39E11EC}"/>
              </a:ext>
            </a:extLst>
          </p:cNvPr>
          <p:cNvSpPr>
            <a:spLocks noGrp="1"/>
          </p:cNvSpPr>
          <p:nvPr>
            <p:ph type="body" sz="quarter" idx="3"/>
          </p:nvPr>
        </p:nvSpPr>
        <p:spPr>
          <a:xfrm>
            <a:off x="5917016" y="1234595"/>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058D70A-92F0-AF10-80B2-9AB54C052C74}"/>
              </a:ext>
            </a:extLst>
          </p:cNvPr>
          <p:cNvSpPr>
            <a:spLocks noGrp="1"/>
          </p:cNvSpPr>
          <p:nvPr>
            <p:ph sz="quarter" idx="4"/>
          </p:nvPr>
        </p:nvSpPr>
        <p:spPr>
          <a:xfrm>
            <a:off x="5917016" y="2058507"/>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9" name="スライド番号プレースホルダー 8">
            <a:extLst>
              <a:ext uri="{FF2B5EF4-FFF2-40B4-BE49-F238E27FC236}">
                <a16:creationId xmlns:a16="http://schemas.microsoft.com/office/drawing/2014/main" id="{B1E06DA9-E33F-6844-1525-B524D49BFF5F}"/>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
        <p:nvSpPr>
          <p:cNvPr id="7" name="スライド番号プレースホルダー 5">
            <a:extLst>
              <a:ext uri="{FF2B5EF4-FFF2-40B4-BE49-F238E27FC236}">
                <a16:creationId xmlns:a16="http://schemas.microsoft.com/office/drawing/2014/main" id="{87597E01-528D-C462-7891-36751D740085}"/>
              </a:ext>
            </a:extLst>
          </p:cNvPr>
          <p:cNvSpPr txBox="1">
            <a:spLocks/>
          </p:cNvSpPr>
          <p:nvPr userDrawn="1"/>
        </p:nvSpPr>
        <p:spPr>
          <a:xfrm>
            <a:off x="4724400" y="6025294"/>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dirty="0">
                <a:latin typeface="HG丸ｺﾞｼｯｸM-PRO" panose="020F0600000000000000" pitchFamily="50" charset="-128"/>
                <a:ea typeface="HG丸ｺﾞｼｯｸM-PRO" panose="020F0600000000000000" pitchFamily="50" charset="-128"/>
              </a:rPr>
              <a:t>公共イメージ向上委員会</a:t>
            </a:r>
          </a:p>
        </p:txBody>
      </p:sp>
    </p:spTree>
    <p:extLst>
      <p:ext uri="{BB962C8B-B14F-4D97-AF65-F5344CB8AC3E}">
        <p14:creationId xmlns:p14="http://schemas.microsoft.com/office/powerpoint/2010/main" val="559218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8AC459-0E2B-458E-E797-51011CD8B291}"/>
              </a:ext>
            </a:extLst>
          </p:cNvPr>
          <p:cNvSpPr>
            <a:spLocks noGrp="1"/>
          </p:cNvSpPr>
          <p:nvPr>
            <p:ph type="title"/>
          </p:nvPr>
        </p:nvSpPr>
        <p:spPr/>
        <p:txBody>
          <a:bodyPr/>
          <a:lstStyle/>
          <a:p>
            <a:r>
              <a:rPr kumimoji="1" lang="ja-JP" altLang="en-US"/>
              <a:t>マスター タイトルの書式設定</a:t>
            </a:r>
          </a:p>
        </p:txBody>
      </p:sp>
      <p:sp>
        <p:nvSpPr>
          <p:cNvPr id="5" name="スライド番号プレースホルダー 4">
            <a:extLst>
              <a:ext uri="{FF2B5EF4-FFF2-40B4-BE49-F238E27FC236}">
                <a16:creationId xmlns:a16="http://schemas.microsoft.com/office/drawing/2014/main" id="{A6ED9AF8-0227-7945-09E2-12167D7BF6B1}"/>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
        <p:nvSpPr>
          <p:cNvPr id="3" name="スライド番号プレースホルダー 5">
            <a:extLst>
              <a:ext uri="{FF2B5EF4-FFF2-40B4-BE49-F238E27FC236}">
                <a16:creationId xmlns:a16="http://schemas.microsoft.com/office/drawing/2014/main" id="{00527BB6-2B6B-0E50-30FC-C28ECF27585F}"/>
              </a:ext>
            </a:extLst>
          </p:cNvPr>
          <p:cNvSpPr txBox="1">
            <a:spLocks/>
          </p:cNvSpPr>
          <p:nvPr userDrawn="1"/>
        </p:nvSpPr>
        <p:spPr>
          <a:xfrm>
            <a:off x="4724400" y="6025294"/>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dirty="0">
                <a:latin typeface="HG丸ｺﾞｼｯｸM-PRO" panose="020F0600000000000000" pitchFamily="50" charset="-128"/>
                <a:ea typeface="HG丸ｺﾞｼｯｸM-PRO" panose="020F0600000000000000" pitchFamily="50" charset="-128"/>
              </a:rPr>
              <a:t>公共イメージ向上委員会</a:t>
            </a:r>
          </a:p>
        </p:txBody>
      </p:sp>
    </p:spTree>
    <p:extLst>
      <p:ext uri="{BB962C8B-B14F-4D97-AF65-F5344CB8AC3E}">
        <p14:creationId xmlns:p14="http://schemas.microsoft.com/office/powerpoint/2010/main" val="1945594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FD8E873C-EA06-902B-74D3-9A4415AEE9B8}"/>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
        <p:nvSpPr>
          <p:cNvPr id="2" name="スライド番号プレースホルダー 5">
            <a:extLst>
              <a:ext uri="{FF2B5EF4-FFF2-40B4-BE49-F238E27FC236}">
                <a16:creationId xmlns:a16="http://schemas.microsoft.com/office/drawing/2014/main" id="{37961281-E899-FD65-2CB6-1CA669D81EF6}"/>
              </a:ext>
            </a:extLst>
          </p:cNvPr>
          <p:cNvSpPr txBox="1">
            <a:spLocks/>
          </p:cNvSpPr>
          <p:nvPr userDrawn="1"/>
        </p:nvSpPr>
        <p:spPr>
          <a:xfrm>
            <a:off x="4724400" y="6025294"/>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dirty="0">
                <a:latin typeface="HG丸ｺﾞｼｯｸM-PRO" panose="020F0600000000000000" pitchFamily="50" charset="-128"/>
                <a:ea typeface="HG丸ｺﾞｼｯｸM-PRO" panose="020F0600000000000000" pitchFamily="50" charset="-128"/>
              </a:rPr>
              <a:t>公共イメージ向上委員会</a:t>
            </a:r>
          </a:p>
        </p:txBody>
      </p:sp>
    </p:spTree>
    <p:extLst>
      <p:ext uri="{BB962C8B-B14F-4D97-AF65-F5344CB8AC3E}">
        <p14:creationId xmlns:p14="http://schemas.microsoft.com/office/powerpoint/2010/main" val="3124241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2A23DC-E5AD-21A0-F650-684214A033BA}"/>
              </a:ext>
            </a:extLst>
          </p:cNvPr>
          <p:cNvSpPr>
            <a:spLocks noGrp="1"/>
          </p:cNvSpPr>
          <p:nvPr>
            <p:ph type="title"/>
          </p:nvPr>
        </p:nvSpPr>
        <p:spPr>
          <a:xfrm>
            <a:off x="839788" y="1169580"/>
            <a:ext cx="3932237" cy="887819"/>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ADC8404-9425-E69E-3036-17AFF39CC697}"/>
              </a:ext>
            </a:extLst>
          </p:cNvPr>
          <p:cNvSpPr>
            <a:spLocks noGrp="1"/>
          </p:cNvSpPr>
          <p:nvPr>
            <p:ph idx="1"/>
          </p:nvPr>
        </p:nvSpPr>
        <p:spPr>
          <a:xfrm>
            <a:off x="5183188" y="1169580"/>
            <a:ext cx="6172200" cy="469147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2065B88-9219-00FD-4250-84B5ADEF73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7" name="スライド番号プレースホルダー 6">
            <a:extLst>
              <a:ext uri="{FF2B5EF4-FFF2-40B4-BE49-F238E27FC236}">
                <a16:creationId xmlns:a16="http://schemas.microsoft.com/office/drawing/2014/main" id="{20DE88C2-2228-3818-029F-D3949546A75C}"/>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
        <p:nvSpPr>
          <p:cNvPr id="5" name="スライド番号プレースホルダー 5">
            <a:extLst>
              <a:ext uri="{FF2B5EF4-FFF2-40B4-BE49-F238E27FC236}">
                <a16:creationId xmlns:a16="http://schemas.microsoft.com/office/drawing/2014/main" id="{78AE49E7-1C46-C1C9-EB98-5E21C5925699}"/>
              </a:ext>
            </a:extLst>
          </p:cNvPr>
          <p:cNvSpPr txBox="1">
            <a:spLocks/>
          </p:cNvSpPr>
          <p:nvPr userDrawn="1"/>
        </p:nvSpPr>
        <p:spPr>
          <a:xfrm>
            <a:off x="4724400" y="6025294"/>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dirty="0">
                <a:latin typeface="HG丸ｺﾞｼｯｸM-PRO" panose="020F0600000000000000" pitchFamily="50" charset="-128"/>
                <a:ea typeface="HG丸ｺﾞｼｯｸM-PRO" panose="020F0600000000000000" pitchFamily="50" charset="-128"/>
              </a:rPr>
              <a:t>公共イメージ向上委員会</a:t>
            </a:r>
          </a:p>
        </p:txBody>
      </p:sp>
    </p:spTree>
    <p:extLst>
      <p:ext uri="{BB962C8B-B14F-4D97-AF65-F5344CB8AC3E}">
        <p14:creationId xmlns:p14="http://schemas.microsoft.com/office/powerpoint/2010/main" val="3911769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4BE103-9DE0-CD53-8781-7B435DA76360}"/>
              </a:ext>
            </a:extLst>
          </p:cNvPr>
          <p:cNvSpPr>
            <a:spLocks noGrp="1"/>
          </p:cNvSpPr>
          <p:nvPr>
            <p:ph type="title"/>
          </p:nvPr>
        </p:nvSpPr>
        <p:spPr>
          <a:xfrm>
            <a:off x="839788" y="1158948"/>
            <a:ext cx="3932237" cy="898451"/>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1130865-FE5D-5936-9FB0-EC31E528049A}"/>
              </a:ext>
            </a:extLst>
          </p:cNvPr>
          <p:cNvSpPr>
            <a:spLocks noGrp="1"/>
          </p:cNvSpPr>
          <p:nvPr>
            <p:ph type="pic" idx="1"/>
          </p:nvPr>
        </p:nvSpPr>
        <p:spPr>
          <a:xfrm>
            <a:off x="5183188" y="1158948"/>
            <a:ext cx="6172200" cy="470210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3BF7B3F-F153-6B9E-847F-96D8BEA038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7" name="スライド番号プレースホルダー 6">
            <a:extLst>
              <a:ext uri="{FF2B5EF4-FFF2-40B4-BE49-F238E27FC236}">
                <a16:creationId xmlns:a16="http://schemas.microsoft.com/office/drawing/2014/main" id="{E8653F1E-5E92-F419-BD97-E77E49C6CAFB}"/>
              </a:ext>
            </a:extLst>
          </p:cNvPr>
          <p:cNvSpPr>
            <a:spLocks noGrp="1"/>
          </p:cNvSpPr>
          <p:nvPr>
            <p:ph type="sldNum" sz="quarter" idx="12"/>
          </p:nvPr>
        </p:nvSpPr>
        <p:spPr/>
        <p:txBody>
          <a:bodyPr/>
          <a:lstStyle/>
          <a:p>
            <a:fld id="{406DB075-AAC3-294A-BE95-29D5231C0DF9}" type="slidenum">
              <a:rPr kumimoji="1" lang="ja-JP" altLang="en-US" smtClean="0"/>
              <a:t>‹#›</a:t>
            </a:fld>
            <a:endParaRPr kumimoji="1" lang="ja-JP" altLang="en-US"/>
          </a:p>
        </p:txBody>
      </p:sp>
      <p:sp>
        <p:nvSpPr>
          <p:cNvPr id="5" name="スライド番号プレースホルダー 5">
            <a:extLst>
              <a:ext uri="{FF2B5EF4-FFF2-40B4-BE49-F238E27FC236}">
                <a16:creationId xmlns:a16="http://schemas.microsoft.com/office/drawing/2014/main" id="{1D61E475-12EB-9E5B-F607-DA2BCC8503CA}"/>
              </a:ext>
            </a:extLst>
          </p:cNvPr>
          <p:cNvSpPr txBox="1">
            <a:spLocks/>
          </p:cNvSpPr>
          <p:nvPr userDrawn="1"/>
        </p:nvSpPr>
        <p:spPr>
          <a:xfrm>
            <a:off x="4724400" y="6025294"/>
            <a:ext cx="27432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dirty="0">
                <a:latin typeface="HG丸ｺﾞｼｯｸM-PRO" panose="020F0600000000000000" pitchFamily="50" charset="-128"/>
                <a:ea typeface="HG丸ｺﾞｼｯｸM-PRO" panose="020F0600000000000000" pitchFamily="50" charset="-128"/>
              </a:rPr>
              <a:t>公共イメージ向上委員会</a:t>
            </a:r>
          </a:p>
        </p:txBody>
      </p:sp>
    </p:spTree>
    <p:extLst>
      <p:ext uri="{BB962C8B-B14F-4D97-AF65-F5344CB8AC3E}">
        <p14:creationId xmlns:p14="http://schemas.microsoft.com/office/powerpoint/2010/main" val="877266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228F34C-0F43-B37D-1C07-3EA7A97C926C}"/>
              </a:ext>
            </a:extLst>
          </p:cNvPr>
          <p:cNvSpPr>
            <a:spLocks noGrp="1"/>
          </p:cNvSpPr>
          <p:nvPr>
            <p:ph type="title"/>
          </p:nvPr>
        </p:nvSpPr>
        <p:spPr>
          <a:xfrm>
            <a:off x="265814" y="136525"/>
            <a:ext cx="9335386" cy="712977"/>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B759E8ED-D228-210D-6186-CC07874F8F7E}"/>
              </a:ext>
            </a:extLst>
          </p:cNvPr>
          <p:cNvSpPr>
            <a:spLocks noGrp="1"/>
          </p:cNvSpPr>
          <p:nvPr>
            <p:ph type="body" idx="1"/>
          </p:nvPr>
        </p:nvSpPr>
        <p:spPr>
          <a:xfrm>
            <a:off x="265814" y="1342321"/>
            <a:ext cx="11525693" cy="4611893"/>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ー 5">
            <a:extLst>
              <a:ext uri="{FF2B5EF4-FFF2-40B4-BE49-F238E27FC236}">
                <a16:creationId xmlns:a16="http://schemas.microsoft.com/office/drawing/2014/main" id="{EE09D2F6-BB8A-53CF-AA61-6CEB2C4E889E}"/>
              </a:ext>
            </a:extLst>
          </p:cNvPr>
          <p:cNvSpPr>
            <a:spLocks noGrp="1"/>
          </p:cNvSpPr>
          <p:nvPr>
            <p:ph type="sldNum" sz="quarter" idx="4"/>
          </p:nvPr>
        </p:nvSpPr>
        <p:spPr>
          <a:xfrm>
            <a:off x="9048307" y="602529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6DB075-AAC3-294A-BE95-29D5231C0DF9}" type="slidenum">
              <a:rPr kumimoji="1" lang="ja-JP" altLang="en-US" smtClean="0"/>
              <a:t>‹#›</a:t>
            </a:fld>
            <a:endParaRPr kumimoji="1" lang="ja-JP" altLang="en-US"/>
          </a:p>
        </p:txBody>
      </p:sp>
      <p:cxnSp>
        <p:nvCxnSpPr>
          <p:cNvPr id="7" name="直線コネクタ 6">
            <a:extLst>
              <a:ext uri="{FF2B5EF4-FFF2-40B4-BE49-F238E27FC236}">
                <a16:creationId xmlns:a16="http://schemas.microsoft.com/office/drawing/2014/main" id="{17AEC838-31AC-5F4E-E184-12796A716A92}"/>
              </a:ext>
            </a:extLst>
          </p:cNvPr>
          <p:cNvCxnSpPr/>
          <p:nvPr userDrawn="1"/>
        </p:nvCxnSpPr>
        <p:spPr>
          <a:xfrm>
            <a:off x="152317" y="1019371"/>
            <a:ext cx="11877675" cy="0"/>
          </a:xfrm>
          <a:prstGeom prst="line">
            <a:avLst/>
          </a:prstGeom>
          <a:ln w="152400" cap="rnd">
            <a:gradFill flip="none" rotWithShape="1">
              <a:gsLst>
                <a:gs pos="100000">
                  <a:srgbClr val="A15CBF"/>
                </a:gs>
                <a:gs pos="65000">
                  <a:srgbClr val="960047"/>
                </a:gs>
                <a:gs pos="53000">
                  <a:srgbClr val="E02927"/>
                </a:gs>
                <a:gs pos="13000">
                  <a:srgbClr val="F42F00"/>
                </a:gs>
                <a:gs pos="31000">
                  <a:srgbClr val="FFD100"/>
                </a:gs>
                <a:gs pos="86000">
                  <a:srgbClr val="16458F"/>
                </a:gs>
              </a:gsLst>
              <a:lin ang="1200000" scaled="0"/>
              <a:tileRect/>
            </a:gradFill>
            <a:round/>
          </a:ln>
          <a:effectLst/>
          <a:scene3d>
            <a:camera prst="orthographicFront"/>
            <a:lightRig rig="threePt" dir="t"/>
          </a:scene3d>
          <a:sp3d extrusionH="82550"/>
        </p:spPr>
        <p:style>
          <a:lnRef idx="1">
            <a:schemeClr val="accent1"/>
          </a:lnRef>
          <a:fillRef idx="0">
            <a:schemeClr val="accent1"/>
          </a:fillRef>
          <a:effectRef idx="0">
            <a:schemeClr val="accent1"/>
          </a:effectRef>
          <a:fontRef idx="minor">
            <a:schemeClr val="tx1"/>
          </a:fontRef>
        </p:style>
      </p:cxnSp>
      <p:grpSp>
        <p:nvGrpSpPr>
          <p:cNvPr id="8" name="グループ化 7">
            <a:extLst>
              <a:ext uri="{FF2B5EF4-FFF2-40B4-BE49-F238E27FC236}">
                <a16:creationId xmlns:a16="http://schemas.microsoft.com/office/drawing/2014/main" id="{FA9F7B93-5E30-1A0B-48CB-2EDA4C4C3B22}"/>
              </a:ext>
            </a:extLst>
          </p:cNvPr>
          <p:cNvGrpSpPr/>
          <p:nvPr userDrawn="1"/>
        </p:nvGrpSpPr>
        <p:grpSpPr>
          <a:xfrm>
            <a:off x="-1" y="6473292"/>
            <a:ext cx="12192000" cy="361848"/>
            <a:chOff x="0" y="3866967"/>
            <a:chExt cx="12192000" cy="361848"/>
          </a:xfrm>
        </p:grpSpPr>
        <p:grpSp>
          <p:nvGrpSpPr>
            <p:cNvPr id="9" name="グループ化 8">
              <a:extLst>
                <a:ext uri="{FF2B5EF4-FFF2-40B4-BE49-F238E27FC236}">
                  <a16:creationId xmlns:a16="http://schemas.microsoft.com/office/drawing/2014/main" id="{AFDC6772-516D-2CCD-174B-532DAB07A7C3}"/>
                </a:ext>
              </a:extLst>
            </p:cNvPr>
            <p:cNvGrpSpPr/>
            <p:nvPr/>
          </p:nvGrpSpPr>
          <p:grpSpPr>
            <a:xfrm>
              <a:off x="0" y="3866967"/>
              <a:ext cx="12192000" cy="361848"/>
              <a:chOff x="844064" y="3096064"/>
              <a:chExt cx="8762160" cy="487233"/>
            </a:xfrm>
          </p:grpSpPr>
          <p:sp>
            <p:nvSpPr>
              <p:cNvPr id="11" name="正方形/長方形 10">
                <a:extLst>
                  <a:ext uri="{FF2B5EF4-FFF2-40B4-BE49-F238E27FC236}">
                    <a16:creationId xmlns:a16="http://schemas.microsoft.com/office/drawing/2014/main" id="{6C25702B-0AB6-1CD7-CA74-73C5CED75C8E}"/>
                  </a:ext>
                </a:extLst>
              </p:cNvPr>
              <p:cNvSpPr/>
              <p:nvPr/>
            </p:nvSpPr>
            <p:spPr>
              <a:xfrm>
                <a:off x="844064" y="3197128"/>
                <a:ext cx="8762160" cy="276091"/>
              </a:xfrm>
              <a:prstGeom prst="rect">
                <a:avLst/>
              </a:prstGeom>
              <a:solidFill>
                <a:schemeClr val="tx1">
                  <a:lumMod val="75000"/>
                  <a:lumOff val="25000"/>
                  <a:alpha val="49899"/>
                </a:schemeClr>
              </a:solidFill>
              <a:ln>
                <a:solidFill>
                  <a:schemeClr val="tx1">
                    <a:lumMod val="75000"/>
                    <a:lumOff val="25000"/>
                    <a:alpha val="5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200" b="1" dirty="0">
                    <a:solidFill>
                      <a:schemeClr val="bg1"/>
                    </a:solidFill>
                    <a:latin typeface="Hiragino Kaku Gothic Pro W6" panose="020B0300000000000000" pitchFamily="34" charset="-128"/>
                    <a:ea typeface="Hiragino Kaku Gothic Pro W6" panose="020B0300000000000000" pitchFamily="34" charset="-128"/>
                  </a:rPr>
                  <a:t>　　　　　</a:t>
                </a:r>
                <a:r>
                  <a:rPr lang="en-US" altLang="ja-JP" sz="1200" b="1" dirty="0">
                    <a:solidFill>
                      <a:schemeClr val="bg1"/>
                    </a:solidFill>
                    <a:latin typeface="Hiragino Kaku Gothic Pro W6" panose="020B0300000000000000" pitchFamily="34" charset="-128"/>
                    <a:ea typeface="Hiragino Kaku Gothic Pro W6" panose="020B0300000000000000" pitchFamily="34" charset="-128"/>
                  </a:rPr>
                  <a:t> </a:t>
                </a:r>
                <a:r>
                  <a:rPr kumimoji="1" lang="ja-JP" altLang="en-US" sz="1200" b="1" dirty="0">
                    <a:solidFill>
                      <a:schemeClr val="bg1"/>
                    </a:solidFill>
                    <a:latin typeface="Hiragino Kaku Gothic Pro W6" panose="020B0300000000000000" pitchFamily="34" charset="-128"/>
                    <a:ea typeface="Hiragino Kaku Gothic Pro W6" panose="020B0300000000000000" pitchFamily="34" charset="-128"/>
                  </a:rPr>
                  <a:t>世界を変える行動人</a:t>
                </a:r>
              </a:p>
            </p:txBody>
          </p:sp>
          <p:sp>
            <p:nvSpPr>
              <p:cNvPr id="12" name="正方形/長方形 11">
                <a:extLst>
                  <a:ext uri="{FF2B5EF4-FFF2-40B4-BE49-F238E27FC236}">
                    <a16:creationId xmlns:a16="http://schemas.microsoft.com/office/drawing/2014/main" id="{B4F785A3-F890-F241-2561-32A6D2BF3BD0}"/>
                  </a:ext>
                </a:extLst>
              </p:cNvPr>
              <p:cNvSpPr/>
              <p:nvPr/>
            </p:nvSpPr>
            <p:spPr>
              <a:xfrm>
                <a:off x="844064" y="3096064"/>
                <a:ext cx="8762158" cy="45719"/>
              </a:xfrm>
              <a:prstGeom prst="rect">
                <a:avLst/>
              </a:prstGeom>
              <a:solidFill>
                <a:schemeClr val="tx1">
                  <a:lumMod val="75000"/>
                  <a:lumOff val="25000"/>
                  <a:alpha val="50000"/>
                </a:schemeClr>
              </a:solidFill>
              <a:ln>
                <a:solidFill>
                  <a:schemeClr val="tx1">
                    <a:lumMod val="75000"/>
                    <a:lumOff val="25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04A66BF0-0961-64D4-975A-7063F35E81A1}"/>
                  </a:ext>
                </a:extLst>
              </p:cNvPr>
              <p:cNvSpPr/>
              <p:nvPr/>
            </p:nvSpPr>
            <p:spPr>
              <a:xfrm>
                <a:off x="844064" y="3537578"/>
                <a:ext cx="8762158" cy="45719"/>
              </a:xfrm>
              <a:prstGeom prst="rect">
                <a:avLst/>
              </a:prstGeom>
              <a:solidFill>
                <a:schemeClr val="tx1">
                  <a:lumMod val="75000"/>
                  <a:lumOff val="25000"/>
                  <a:alpha val="50000"/>
                </a:schemeClr>
              </a:solidFill>
              <a:ln>
                <a:solidFill>
                  <a:schemeClr val="tx1">
                    <a:lumMod val="75000"/>
                    <a:lumOff val="25000"/>
                    <a:alpha val="50457"/>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10" name="図 9">
              <a:extLst>
                <a:ext uri="{FF2B5EF4-FFF2-40B4-BE49-F238E27FC236}">
                  <a16:creationId xmlns:a16="http://schemas.microsoft.com/office/drawing/2014/main" id="{22D92DFB-7B7A-DA6E-637E-286030E12C59}"/>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5184949" y="3951849"/>
              <a:ext cx="519040" cy="195167"/>
            </a:xfrm>
            <a:prstGeom prst="rect">
              <a:avLst/>
            </a:prstGeom>
          </p:spPr>
        </p:pic>
      </p:grpSp>
      <p:pic>
        <p:nvPicPr>
          <p:cNvPr id="14" name="図 13">
            <a:extLst>
              <a:ext uri="{FF2B5EF4-FFF2-40B4-BE49-F238E27FC236}">
                <a16:creationId xmlns:a16="http://schemas.microsoft.com/office/drawing/2014/main" id="{3724E9D2-F2F7-9C7C-72F4-7FE1167ACC10}"/>
              </a:ext>
            </a:extLst>
          </p:cNvPr>
          <p:cNvPicPr>
            <a:picLocks noChangeAspect="1"/>
          </p:cNvPicPr>
          <p:nvPr userDrawn="1"/>
        </p:nvPicPr>
        <p:blipFill>
          <a:blip r:embed="rId14" cstate="screen">
            <a:alphaModFix/>
            <a:extLst>
              <a:ext uri="{28A0092B-C50C-407E-A947-70E740481C1C}">
                <a14:useLocalDpi xmlns:a14="http://schemas.microsoft.com/office/drawing/2010/main"/>
              </a:ext>
            </a:extLst>
          </a:blip>
          <a:stretch>
            <a:fillRect/>
          </a:stretch>
        </p:blipFill>
        <p:spPr>
          <a:xfrm>
            <a:off x="-285821" y="5312049"/>
            <a:ext cx="1372627" cy="1178220"/>
          </a:xfrm>
          <a:prstGeom prst="rect">
            <a:avLst/>
          </a:prstGeom>
        </p:spPr>
      </p:pic>
      <p:pic>
        <p:nvPicPr>
          <p:cNvPr id="15" name="図 14">
            <a:extLst>
              <a:ext uri="{FF2B5EF4-FFF2-40B4-BE49-F238E27FC236}">
                <a16:creationId xmlns:a16="http://schemas.microsoft.com/office/drawing/2014/main" id="{F8F19E3D-819D-0B05-6945-ADD80D3732CD}"/>
              </a:ext>
            </a:extLst>
          </p:cNvPr>
          <p:cNvPicPr>
            <a:picLocks noChangeAspect="1"/>
          </p:cNvPicPr>
          <p:nvPr userDrawn="1"/>
        </p:nvPicPr>
        <p:blipFill>
          <a:blip r:embed="rId15" cstate="screen">
            <a:extLst>
              <a:ext uri="{28A0092B-C50C-407E-A947-70E740481C1C}">
                <a14:useLocalDpi xmlns:a14="http://schemas.microsoft.com/office/drawing/2010/main"/>
              </a:ext>
            </a:extLst>
          </a:blip>
          <a:stretch>
            <a:fillRect/>
          </a:stretch>
        </p:blipFill>
        <p:spPr>
          <a:xfrm>
            <a:off x="10369298" y="70633"/>
            <a:ext cx="1661804" cy="744222"/>
          </a:xfrm>
          <a:prstGeom prst="rect">
            <a:avLst/>
          </a:prstGeom>
        </p:spPr>
      </p:pic>
    </p:spTree>
    <p:extLst>
      <p:ext uri="{BB962C8B-B14F-4D97-AF65-F5344CB8AC3E}">
        <p14:creationId xmlns:p14="http://schemas.microsoft.com/office/powerpoint/2010/main" val="2041461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HG丸ｺﾞｼｯｸM-PRO" panose="020F0600000000000000" pitchFamily="50" charset="-128"/>
          <a:ea typeface="HG丸ｺﾞｼｯｸM-PRO" panose="020F0600000000000000"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8.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eg"/><Relationship Id="rId1" Type="http://schemas.openxmlformats.org/officeDocument/2006/relationships/slideLayout" Target="../slideLayouts/slideLayout8.xml"/><Relationship Id="rId5" Type="http://schemas.openxmlformats.org/officeDocument/2006/relationships/hyperlink" Target="https://baycom.jp/" TargetMode="External"/><Relationship Id="rId4" Type="http://schemas.openxmlformats.org/officeDocument/2006/relationships/hyperlink" Target="https://www.jcom.co.jp/corporate/contact/"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7" Type="http://schemas.openxmlformats.org/officeDocument/2006/relationships/hyperlink" Target="https://youtu.be/TH5pISP_Q5U" TargetMode="External"/><Relationship Id="rId2" Type="http://schemas.openxmlformats.org/officeDocument/2006/relationships/image" Target="../media/image14.jpeg"/><Relationship Id="rId1" Type="http://schemas.openxmlformats.org/officeDocument/2006/relationships/slideLayout" Target="../slideLayouts/slideLayout5.xml"/><Relationship Id="rId6" Type="http://schemas.openxmlformats.org/officeDocument/2006/relationships/hyperlink" Target="https://youtu.be/JM9-hd1KS38" TargetMode="External"/><Relationship Id="rId5" Type="http://schemas.openxmlformats.org/officeDocument/2006/relationships/image" Target="../media/image17.jpeg"/><Relationship Id="rId4" Type="http://schemas.openxmlformats.org/officeDocument/2006/relationships/image" Target="../media/image16.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B561406E-7B62-3DD7-E412-D5913923F79F}"/>
              </a:ext>
            </a:extLst>
          </p:cNvPr>
          <p:cNvSpPr>
            <a:spLocks noGrp="1"/>
          </p:cNvSpPr>
          <p:nvPr>
            <p:ph type="title"/>
          </p:nvPr>
        </p:nvSpPr>
        <p:spPr>
          <a:xfrm>
            <a:off x="831850" y="1337598"/>
            <a:ext cx="10515600" cy="3057757"/>
          </a:xfrm>
        </p:spPr>
        <p:txBody>
          <a:bodyPr anchor="ctr" anchorCtr="0">
            <a:normAutofit/>
          </a:bodyPr>
          <a:lstStyle/>
          <a:p>
            <a:pPr algn="ctr"/>
            <a:r>
              <a:rPr lang="ja-JP" altLang="en-US" sz="5400" b="1" i="0" u="none" strike="noStrike" baseline="0" dirty="0">
                <a:latin typeface="メイリオ" panose="020B0604030504040204" pitchFamily="50" charset="-128"/>
                <a:ea typeface="メイリオ" panose="020B0604030504040204" pitchFamily="50" charset="-128"/>
              </a:rPr>
              <a:t>「メディアの有効利用について」</a:t>
            </a:r>
            <a:br>
              <a:rPr lang="en-US" altLang="ja-JP" sz="5400" b="1" i="0" u="none" strike="noStrike" baseline="0" dirty="0">
                <a:latin typeface="メイリオ" panose="020B0604030504040204" pitchFamily="50" charset="-128"/>
                <a:ea typeface="メイリオ" panose="020B0604030504040204" pitchFamily="50" charset="-128"/>
              </a:rPr>
            </a:br>
            <a:br>
              <a:rPr lang="en-US" altLang="ja-JP" sz="5400" b="1" i="0" u="none" strike="noStrike" baseline="0" dirty="0">
                <a:latin typeface="メイリオ" panose="020B0604030504040204" pitchFamily="50" charset="-128"/>
                <a:ea typeface="メイリオ" panose="020B0604030504040204" pitchFamily="50" charset="-128"/>
              </a:rPr>
            </a:br>
            <a:r>
              <a:rPr lang="en-US" altLang="ja-JP" sz="3600" b="1" i="0" u="none" strike="noStrike" baseline="0" dirty="0">
                <a:latin typeface="メイリオ" panose="020B0604030504040204" pitchFamily="50" charset="-128"/>
                <a:ea typeface="メイリオ" panose="020B0604030504040204" pitchFamily="50" charset="-128"/>
              </a:rPr>
              <a:t>~</a:t>
            </a:r>
            <a:r>
              <a:rPr lang="ja-JP" altLang="en-US" sz="3600" b="1" i="0" u="none" strike="noStrike" baseline="0" dirty="0">
                <a:solidFill>
                  <a:srgbClr val="FF0000"/>
                </a:solidFill>
                <a:latin typeface="メイリオ" panose="020B0604030504040204" pitchFamily="50" charset="-128"/>
                <a:ea typeface="メイリオ" panose="020B0604030504040204" pitchFamily="50" charset="-128"/>
              </a:rPr>
              <a:t>地域メディアでの情報発信</a:t>
            </a:r>
            <a:r>
              <a:rPr lang="en-US" altLang="ja-JP" sz="3600" b="1" i="0" u="none" strike="noStrike" baseline="0" dirty="0">
                <a:latin typeface="メイリオ" panose="020B0604030504040204" pitchFamily="50" charset="-128"/>
                <a:ea typeface="メイリオ" panose="020B0604030504040204" pitchFamily="50" charset="-128"/>
              </a:rPr>
              <a:t>~</a:t>
            </a:r>
            <a:endParaRPr lang="ja-JP" altLang="en-US" sz="3600" b="1" dirty="0"/>
          </a:p>
        </p:txBody>
      </p:sp>
      <p:sp>
        <p:nvSpPr>
          <p:cNvPr id="5" name="テキスト プレースホルダー 4">
            <a:extLst>
              <a:ext uri="{FF2B5EF4-FFF2-40B4-BE49-F238E27FC236}">
                <a16:creationId xmlns:a16="http://schemas.microsoft.com/office/drawing/2014/main" id="{138545E4-3F4F-7F5C-BF6B-7B5AC3BBE8AD}"/>
              </a:ext>
            </a:extLst>
          </p:cNvPr>
          <p:cNvSpPr>
            <a:spLocks noGrp="1"/>
          </p:cNvSpPr>
          <p:nvPr>
            <p:ph type="body" idx="1"/>
          </p:nvPr>
        </p:nvSpPr>
        <p:spPr/>
        <p:txBody>
          <a:bodyPr anchor="b" anchorCtr="1">
            <a:normAutofit/>
          </a:bodyPr>
          <a:lstStyle/>
          <a:p>
            <a:pPr algn="ctr"/>
            <a:r>
              <a:rPr lang="ja-JP" altLang="en-US" b="0" i="0" u="none" strike="noStrike" baseline="0" dirty="0">
                <a:solidFill>
                  <a:schemeClr val="tx1"/>
                </a:solidFill>
                <a:latin typeface="メイリオ" panose="020B0604030504040204" pitchFamily="50" charset="-128"/>
                <a:ea typeface="メイリオ" panose="020B0604030504040204" pitchFamily="50" charset="-128"/>
              </a:rPr>
              <a:t>公共イメージ向上委員会</a:t>
            </a:r>
          </a:p>
          <a:p>
            <a:pPr algn="ctr"/>
            <a:r>
              <a:rPr lang="ja-JP" altLang="en-US" b="0" i="0" u="none" strike="noStrike" baseline="0" dirty="0">
                <a:solidFill>
                  <a:schemeClr val="tx1"/>
                </a:solidFill>
                <a:latin typeface="メイリオ" panose="020B0604030504040204" pitchFamily="50" charset="-128"/>
                <a:ea typeface="メイリオ" panose="020B0604030504040204" pitchFamily="50" charset="-128"/>
              </a:rPr>
              <a:t>委員　佐々木 博史（吹田西</a:t>
            </a:r>
            <a:r>
              <a:rPr lang="en-US" altLang="ja-JP" b="0" i="0" u="none" strike="noStrike" baseline="0" dirty="0">
                <a:solidFill>
                  <a:schemeClr val="tx1"/>
                </a:solidFill>
                <a:latin typeface="メイリオ" panose="020B0604030504040204" pitchFamily="50" charset="-128"/>
                <a:ea typeface="メイリオ" panose="020B0604030504040204" pitchFamily="50" charset="-128"/>
              </a:rPr>
              <a:t>RC</a:t>
            </a:r>
            <a:r>
              <a:rPr lang="ja-JP" altLang="en-US" b="0" i="0" u="none" strike="noStrike" baseline="0" dirty="0">
                <a:solidFill>
                  <a:schemeClr val="tx1"/>
                </a:solidFill>
                <a:latin typeface="メイリオ" panose="020B0604030504040204" pitchFamily="50" charset="-128"/>
                <a:ea typeface="メイリオ" panose="020B0604030504040204" pitchFamily="50" charset="-128"/>
              </a:rPr>
              <a:t>）</a:t>
            </a:r>
            <a:endParaRPr lang="ja-JP" altLang="en-US" dirty="0">
              <a:solidFill>
                <a:schemeClr val="tx1"/>
              </a:solidFill>
            </a:endParaRPr>
          </a:p>
        </p:txBody>
      </p:sp>
      <p:sp>
        <p:nvSpPr>
          <p:cNvPr id="7" name="テキスト ボックス 6">
            <a:extLst>
              <a:ext uri="{FF2B5EF4-FFF2-40B4-BE49-F238E27FC236}">
                <a16:creationId xmlns:a16="http://schemas.microsoft.com/office/drawing/2014/main" id="{9A43CA13-D2D1-0EBD-E5D3-4C0D9CB743A4}"/>
              </a:ext>
            </a:extLst>
          </p:cNvPr>
          <p:cNvSpPr txBox="1"/>
          <p:nvPr/>
        </p:nvSpPr>
        <p:spPr>
          <a:xfrm>
            <a:off x="829044" y="272535"/>
            <a:ext cx="6302086" cy="584775"/>
          </a:xfrm>
          <a:prstGeom prst="rect">
            <a:avLst/>
          </a:prstGeom>
          <a:noFill/>
        </p:spPr>
        <p:txBody>
          <a:bodyPr wrap="square">
            <a:spAutoFit/>
          </a:bodyPr>
          <a:lstStyle/>
          <a:p>
            <a:r>
              <a:rPr lang="en-US" altLang="ja-JP" sz="3200" b="1" dirty="0">
                <a:latin typeface="HG丸ｺﾞｼｯｸM-PRO" panose="020F0600000000000000" pitchFamily="50" charset="-128"/>
                <a:ea typeface="HG丸ｺﾞｼｯｸM-PRO" panose="020F0600000000000000" pitchFamily="50" charset="-128"/>
              </a:rPr>
              <a:t>Session</a:t>
            </a:r>
            <a:r>
              <a:rPr lang="ja-JP" altLang="en-US" sz="3200" b="1" dirty="0">
                <a:latin typeface="HG丸ｺﾞｼｯｸM-PRO" panose="020F0600000000000000" pitchFamily="50" charset="-128"/>
                <a:ea typeface="HG丸ｺﾞｼｯｸM-PRO" panose="020F0600000000000000" pitchFamily="50" charset="-128"/>
              </a:rPr>
              <a:t>：２</a:t>
            </a:r>
            <a:r>
              <a:rPr lang="ja-JP" altLang="en-US" sz="3200" dirty="0">
                <a:latin typeface="HG丸ｺﾞｼｯｸM-PRO" panose="020F0600000000000000" pitchFamily="50" charset="-128"/>
                <a:ea typeface="HG丸ｺﾞｼｯｸM-PRO" panose="020F0600000000000000" pitchFamily="50" charset="-128"/>
              </a:rPr>
              <a:t>　</a:t>
            </a:r>
          </a:p>
        </p:txBody>
      </p:sp>
    </p:spTree>
    <p:extLst>
      <p:ext uri="{BB962C8B-B14F-4D97-AF65-F5344CB8AC3E}">
        <p14:creationId xmlns:p14="http://schemas.microsoft.com/office/powerpoint/2010/main" val="672120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6F089FC1-FAAD-4176-A14A-CD608B362562}"/>
              </a:ext>
            </a:extLst>
          </p:cNvPr>
          <p:cNvSpPr txBox="1">
            <a:spLocks/>
          </p:cNvSpPr>
          <p:nvPr/>
        </p:nvSpPr>
        <p:spPr>
          <a:xfrm>
            <a:off x="176622" y="219251"/>
            <a:ext cx="9336087" cy="664862"/>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kumimoji="1" sz="3200" kern="1200">
                <a:solidFill>
                  <a:schemeClr val="tx1"/>
                </a:solidFill>
                <a:latin typeface="HG丸ｺﾞｼｯｸM-PRO" panose="020F0600000000000000" pitchFamily="50" charset="-128"/>
                <a:ea typeface="HG丸ｺﾞｼｯｸM-PRO" panose="020F0600000000000000" pitchFamily="50" charset="-128"/>
                <a:cs typeface="+mj-cs"/>
              </a:defRPr>
            </a:lvl1pPr>
          </a:lstStyle>
          <a:p>
            <a:pPr>
              <a:lnSpc>
                <a:spcPts val="5000"/>
              </a:lnSpc>
              <a:spcBef>
                <a:spcPts val="0"/>
              </a:spcBef>
              <a:defRPr/>
            </a:pPr>
            <a:r>
              <a:rPr lang="ja-JP" altLang="en-US" sz="3600" b="0" i="0" dirty="0">
                <a:solidFill>
                  <a:schemeClr val="tx1">
                    <a:lumMod val="85000"/>
                    <a:lumOff val="15000"/>
                  </a:schemeClr>
                </a:solidFill>
                <a:effectLst/>
                <a:latin typeface="Meiryo UI" panose="020B0604030504040204" pitchFamily="50" charset="-128"/>
                <a:ea typeface="Meiryo UI" panose="020B0604030504040204" pitchFamily="50" charset="-128"/>
              </a:rPr>
              <a:t>ロータリークラブからの依頼（Ｑ＆Ａ）</a:t>
            </a:r>
            <a:endParaRPr lang="en-US" altLang="ja-JP" sz="3600" b="0" i="0" dirty="0">
              <a:solidFill>
                <a:schemeClr val="tx1">
                  <a:lumMod val="85000"/>
                  <a:lumOff val="15000"/>
                </a:schemeClr>
              </a:solidFill>
              <a:effectLst/>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CC9473B4-A277-46AF-9D46-C917552F92B5}"/>
              </a:ext>
            </a:extLst>
          </p:cNvPr>
          <p:cNvSpPr txBox="1"/>
          <p:nvPr/>
        </p:nvSpPr>
        <p:spPr>
          <a:xfrm>
            <a:off x="1534769" y="1643177"/>
            <a:ext cx="10338978" cy="4001095"/>
          </a:xfrm>
          <a:prstGeom prst="rect">
            <a:avLst/>
          </a:prstGeom>
          <a:noFill/>
        </p:spPr>
        <p:txBody>
          <a:bodyPr wrap="square">
            <a:spAutoFit/>
          </a:bodyPr>
          <a:lstStyle/>
          <a:p>
            <a:r>
              <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Q</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：申込をすると必ず取材と放送できますか？</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申し込みから取材していただき放送までのリードタイムは</a:t>
            </a:r>
            <a:r>
              <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a:t>
            </a:r>
          </a:p>
          <a:p>
            <a:endParaRPr lang="en-US"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en-US"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rPr>
              <a:t>A</a:t>
            </a:r>
            <a:r>
              <a:rPr lang="ja-JP" altLang="en-US"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rPr>
              <a:t>：申し込みは、</a:t>
            </a:r>
            <a:r>
              <a:rPr lang="en-US"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rPr>
              <a:t>WEB</a:t>
            </a:r>
            <a:r>
              <a:rPr lang="ja-JP" altLang="en-US"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rPr>
              <a:t>からと電話で受付します（取材申込先参照）</a:t>
            </a:r>
            <a:endParaRPr lang="en-US"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申し込み頂いてから、放送局にて取材の可否を検討。</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取材可となれば、担当者と取材日放送日の調整を行います。</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この間のリードタイムは局により異なりますが、概ね</a:t>
            </a:r>
            <a:r>
              <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1~2</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週間が</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目安となります。</a:t>
            </a:r>
            <a:endParaRPr lang="en-US"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endParaRPr>
          </a:p>
          <a:p>
            <a:endParaRPr lang="en-US" altLang="ja-JP" sz="1800"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ja-JP" altLang="en-US"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a:t>
            </a:r>
            <a:r>
              <a:rPr lang="ja-JP" altLang="en-US" sz="1800"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rPr>
              <a:t>　　　</a:t>
            </a:r>
            <a:endParaRPr lang="ja-JP" altLang="ja-JP" sz="1800"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endParaRPr>
          </a:p>
          <a:p>
            <a:pPr algn="l"/>
            <a:endParaRPr kumimoji="1" lang="en-US" altLang="ja-JP" sz="26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07593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6F089FC1-FAAD-4176-A14A-CD608B362562}"/>
              </a:ext>
            </a:extLst>
          </p:cNvPr>
          <p:cNvSpPr txBox="1">
            <a:spLocks/>
          </p:cNvSpPr>
          <p:nvPr/>
        </p:nvSpPr>
        <p:spPr>
          <a:xfrm>
            <a:off x="176622" y="219251"/>
            <a:ext cx="9336087" cy="664862"/>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kumimoji="1" sz="3200" kern="1200">
                <a:solidFill>
                  <a:schemeClr val="tx1"/>
                </a:solidFill>
                <a:latin typeface="HG丸ｺﾞｼｯｸM-PRO" panose="020F0600000000000000" pitchFamily="50" charset="-128"/>
                <a:ea typeface="HG丸ｺﾞｼｯｸM-PRO" panose="020F0600000000000000" pitchFamily="50" charset="-128"/>
                <a:cs typeface="+mj-cs"/>
              </a:defRPr>
            </a:lvl1pPr>
          </a:lstStyle>
          <a:p>
            <a:pPr>
              <a:lnSpc>
                <a:spcPts val="5000"/>
              </a:lnSpc>
              <a:spcBef>
                <a:spcPts val="0"/>
              </a:spcBef>
              <a:defRPr/>
            </a:pPr>
            <a:r>
              <a:rPr lang="ja-JP" altLang="en-US" sz="3600" b="0" i="0" dirty="0">
                <a:solidFill>
                  <a:schemeClr val="tx1">
                    <a:lumMod val="85000"/>
                    <a:lumOff val="15000"/>
                  </a:schemeClr>
                </a:solidFill>
                <a:effectLst/>
                <a:latin typeface="Meiryo UI" panose="020B0604030504040204" pitchFamily="50" charset="-128"/>
                <a:ea typeface="Meiryo UI" panose="020B0604030504040204" pitchFamily="50" charset="-128"/>
              </a:rPr>
              <a:t>ロータリークラブからの依頼（Ｑ＆Ａ）</a:t>
            </a:r>
            <a:endParaRPr lang="en-US" altLang="ja-JP" sz="3600" b="0" i="0" dirty="0">
              <a:solidFill>
                <a:schemeClr val="tx1">
                  <a:lumMod val="85000"/>
                  <a:lumOff val="15000"/>
                </a:schemeClr>
              </a:solidFill>
              <a:effectLst/>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CC9473B4-A277-46AF-9D46-C917552F92B5}"/>
              </a:ext>
            </a:extLst>
          </p:cNvPr>
          <p:cNvSpPr txBox="1"/>
          <p:nvPr/>
        </p:nvSpPr>
        <p:spPr>
          <a:xfrm>
            <a:off x="1206062" y="1832363"/>
            <a:ext cx="10657071" cy="3046988"/>
          </a:xfrm>
          <a:prstGeom prst="rect">
            <a:avLst/>
          </a:prstGeom>
          <a:noFill/>
        </p:spPr>
        <p:txBody>
          <a:bodyPr wrap="square">
            <a:spAutoFit/>
          </a:bodyPr>
          <a:lstStyle/>
          <a:p>
            <a:r>
              <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Q</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：取材の料金や放送尺（時間）などはどうなっていますか？</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endParaRPr lang="en-US"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A</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：依頼内容を確認し、取材採用となった際は</a:t>
            </a:r>
            <a:r>
              <a:rPr lang="ja-JP" altLang="en-US" sz="2400" b="1" kern="100" dirty="0">
                <a:solidFill>
                  <a:srgbClr val="FF0000"/>
                </a:solidFill>
                <a:latin typeface="みんなの文字ゴStd R" panose="020B0400000000000000" pitchFamily="34" charset="-128"/>
                <a:ea typeface="みんなの文字ゴStd R" panose="020B0400000000000000" pitchFamily="34" charset="-128"/>
                <a:cs typeface="Courier New" panose="02070309020205020404" pitchFamily="49" charset="0"/>
              </a:rPr>
              <a:t>無償</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で対応となります。</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放送尺は放送コンテンツ（ニュース、情報番組など）により様々です。</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番組担当スタッフと打ち合わせの際、放送番組、放送期間、放送尺</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（時間）などを確認してください。</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a:t>
            </a:r>
            <a:endParaRPr lang="en-US"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endParaRPr>
          </a:p>
        </p:txBody>
      </p:sp>
    </p:spTree>
    <p:extLst>
      <p:ext uri="{BB962C8B-B14F-4D97-AF65-F5344CB8AC3E}">
        <p14:creationId xmlns:p14="http://schemas.microsoft.com/office/powerpoint/2010/main" val="19415133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6F089FC1-FAAD-4176-A14A-CD608B362562}"/>
              </a:ext>
            </a:extLst>
          </p:cNvPr>
          <p:cNvSpPr txBox="1">
            <a:spLocks/>
          </p:cNvSpPr>
          <p:nvPr/>
        </p:nvSpPr>
        <p:spPr>
          <a:xfrm>
            <a:off x="176622" y="219251"/>
            <a:ext cx="9336087" cy="664862"/>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kumimoji="1" sz="3200" kern="1200">
                <a:solidFill>
                  <a:schemeClr val="tx1"/>
                </a:solidFill>
                <a:latin typeface="HG丸ｺﾞｼｯｸM-PRO" panose="020F0600000000000000" pitchFamily="50" charset="-128"/>
                <a:ea typeface="HG丸ｺﾞｼｯｸM-PRO" panose="020F0600000000000000" pitchFamily="50" charset="-128"/>
                <a:cs typeface="+mj-cs"/>
              </a:defRPr>
            </a:lvl1pPr>
          </a:lstStyle>
          <a:p>
            <a:pPr>
              <a:lnSpc>
                <a:spcPts val="5000"/>
              </a:lnSpc>
              <a:spcBef>
                <a:spcPts val="0"/>
              </a:spcBef>
              <a:defRPr/>
            </a:pPr>
            <a:r>
              <a:rPr lang="ja-JP" altLang="en-US" sz="3600" b="0" i="0" dirty="0">
                <a:solidFill>
                  <a:schemeClr val="tx1">
                    <a:lumMod val="85000"/>
                    <a:lumOff val="15000"/>
                  </a:schemeClr>
                </a:solidFill>
                <a:effectLst/>
                <a:latin typeface="Meiryo UI" panose="020B0604030504040204" pitchFamily="50" charset="-128"/>
                <a:ea typeface="Meiryo UI" panose="020B0604030504040204" pitchFamily="50" charset="-128"/>
              </a:rPr>
              <a:t>ロータリークラブからの依頼（Ｑ＆Ａ）</a:t>
            </a:r>
            <a:endParaRPr lang="en-US" altLang="ja-JP" sz="3600" b="0" i="0" dirty="0">
              <a:solidFill>
                <a:schemeClr val="tx1">
                  <a:lumMod val="85000"/>
                  <a:lumOff val="15000"/>
                </a:schemeClr>
              </a:solidFill>
              <a:effectLst/>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CC9473B4-A277-46AF-9D46-C917552F92B5}"/>
              </a:ext>
            </a:extLst>
          </p:cNvPr>
          <p:cNvSpPr txBox="1"/>
          <p:nvPr/>
        </p:nvSpPr>
        <p:spPr>
          <a:xfrm>
            <a:off x="1132748" y="1651060"/>
            <a:ext cx="10506623" cy="3416320"/>
          </a:xfrm>
          <a:prstGeom prst="rect">
            <a:avLst/>
          </a:prstGeom>
          <a:noFill/>
        </p:spPr>
        <p:txBody>
          <a:bodyPr wrap="square">
            <a:spAutoFit/>
          </a:bodyPr>
          <a:lstStyle/>
          <a:p>
            <a:r>
              <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Q</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：取材をお願いする時、依頼側（</a:t>
            </a:r>
            <a:r>
              <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RC</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側）での準備は必要ですか？</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A</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：権利確認（撮影許可、放送許可など）</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・取材場所</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・取材対象者（映り込み対象者）</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・取材周辺周り（音楽等の権利物）</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ja-JP" altLang="en-US"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rPr>
              <a:t>　　　　・他団体（自治体や警察）とジョイントならすべて必要です</a:t>
            </a:r>
            <a:endParaRPr lang="en-US"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この権利使用に関わる料金は、依頼者（クラブ）負担となります。</a:t>
            </a:r>
            <a:endParaRPr kumimoji="1" lang="en-US" altLang="ja-JP" sz="2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090552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6F089FC1-FAAD-4176-A14A-CD608B362562}"/>
              </a:ext>
            </a:extLst>
          </p:cNvPr>
          <p:cNvSpPr txBox="1">
            <a:spLocks/>
          </p:cNvSpPr>
          <p:nvPr/>
        </p:nvSpPr>
        <p:spPr>
          <a:xfrm>
            <a:off x="176622" y="219251"/>
            <a:ext cx="9336087" cy="664862"/>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kumimoji="1" sz="3200" kern="1200">
                <a:solidFill>
                  <a:schemeClr val="tx1"/>
                </a:solidFill>
                <a:latin typeface="HG丸ｺﾞｼｯｸM-PRO" panose="020F0600000000000000" pitchFamily="50" charset="-128"/>
                <a:ea typeface="HG丸ｺﾞｼｯｸM-PRO" panose="020F0600000000000000" pitchFamily="50" charset="-128"/>
                <a:cs typeface="+mj-cs"/>
              </a:defRPr>
            </a:lvl1pPr>
          </a:lstStyle>
          <a:p>
            <a:pPr>
              <a:lnSpc>
                <a:spcPts val="5000"/>
              </a:lnSpc>
              <a:spcBef>
                <a:spcPts val="0"/>
              </a:spcBef>
              <a:defRPr/>
            </a:pPr>
            <a:r>
              <a:rPr lang="ja-JP" altLang="en-US" sz="3600" b="0" i="0" dirty="0">
                <a:solidFill>
                  <a:schemeClr val="tx1">
                    <a:lumMod val="85000"/>
                    <a:lumOff val="15000"/>
                  </a:schemeClr>
                </a:solidFill>
                <a:effectLst/>
                <a:latin typeface="Meiryo UI" panose="020B0604030504040204" pitchFamily="50" charset="-128"/>
                <a:ea typeface="Meiryo UI" panose="020B0604030504040204" pitchFamily="50" charset="-128"/>
              </a:rPr>
              <a:t>ロータリークラブからの依頼（Ｑ＆Ａ）</a:t>
            </a:r>
            <a:endParaRPr lang="en-US" altLang="ja-JP" sz="3600" b="0" i="0" dirty="0">
              <a:solidFill>
                <a:schemeClr val="tx1">
                  <a:lumMod val="85000"/>
                  <a:lumOff val="15000"/>
                </a:schemeClr>
              </a:solidFill>
              <a:effectLst/>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CC9473B4-A277-46AF-9D46-C917552F92B5}"/>
              </a:ext>
            </a:extLst>
          </p:cNvPr>
          <p:cNvSpPr txBox="1"/>
          <p:nvPr/>
        </p:nvSpPr>
        <p:spPr>
          <a:xfrm>
            <a:off x="1250990" y="1840247"/>
            <a:ext cx="10338978" cy="3416320"/>
          </a:xfrm>
          <a:prstGeom prst="rect">
            <a:avLst/>
          </a:prstGeom>
          <a:noFill/>
        </p:spPr>
        <p:txBody>
          <a:bodyPr wrap="square">
            <a:spAutoFit/>
          </a:bodyPr>
          <a:lstStyle/>
          <a:p>
            <a:r>
              <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Q</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：クラブ名やクラブ所属企業名は出せますか、複数でも</a:t>
            </a:r>
            <a:r>
              <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OK</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ですか？</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endParaRPr lang="en-US"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A</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：事業の主催（単独・連合）や取材者の所属など</a:t>
            </a:r>
            <a:r>
              <a:rPr lang="ja-JP" altLang="en-US"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rPr>
              <a:t>取材対象関連ならば</a:t>
            </a:r>
            <a:endParaRPr lang="en-US"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a:t>
            </a:r>
            <a:r>
              <a:rPr lang="ja-JP" altLang="en-US"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rPr>
              <a:t>可能ですが、</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全く関係のないクラブ名や企業名は</a:t>
            </a:r>
            <a:r>
              <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NG</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です。</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複数の場合でも、責任（代表）申込クラブは決めてください。</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イベント内容を考慮のうえ、表記は取材記者の判断となります。</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endParaRPr lang="ja-JP" altLang="ja-JP" sz="2400"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endParaRPr>
          </a:p>
          <a:p>
            <a:pPr algn="l"/>
            <a:endParaRPr kumimoji="1" lang="en-US" altLang="ja-JP" sz="2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47106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6F089FC1-FAAD-4176-A14A-CD608B362562}"/>
              </a:ext>
            </a:extLst>
          </p:cNvPr>
          <p:cNvSpPr txBox="1">
            <a:spLocks/>
          </p:cNvSpPr>
          <p:nvPr/>
        </p:nvSpPr>
        <p:spPr>
          <a:xfrm>
            <a:off x="176622" y="219251"/>
            <a:ext cx="9336087" cy="664862"/>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kumimoji="1" sz="3200" kern="1200">
                <a:solidFill>
                  <a:schemeClr val="tx1"/>
                </a:solidFill>
                <a:latin typeface="HG丸ｺﾞｼｯｸM-PRO" panose="020F0600000000000000" pitchFamily="50" charset="-128"/>
                <a:ea typeface="HG丸ｺﾞｼｯｸM-PRO" panose="020F0600000000000000" pitchFamily="50" charset="-128"/>
                <a:cs typeface="+mj-cs"/>
              </a:defRPr>
            </a:lvl1pPr>
          </a:lstStyle>
          <a:p>
            <a:pPr>
              <a:lnSpc>
                <a:spcPts val="5000"/>
              </a:lnSpc>
              <a:spcBef>
                <a:spcPts val="0"/>
              </a:spcBef>
              <a:defRPr/>
            </a:pPr>
            <a:r>
              <a:rPr lang="ja-JP" altLang="en-US" sz="3600" b="0" i="0" dirty="0">
                <a:solidFill>
                  <a:schemeClr val="tx1">
                    <a:lumMod val="85000"/>
                    <a:lumOff val="15000"/>
                  </a:schemeClr>
                </a:solidFill>
                <a:effectLst/>
                <a:latin typeface="Meiryo UI" panose="020B0604030504040204" pitchFamily="50" charset="-128"/>
                <a:ea typeface="Meiryo UI" panose="020B0604030504040204" pitchFamily="50" charset="-128"/>
              </a:rPr>
              <a:t>ロータリークラブからの依頼（Ｑ＆Ａ）</a:t>
            </a:r>
            <a:endParaRPr lang="en-US" altLang="ja-JP" sz="3600" b="0" i="0" dirty="0">
              <a:solidFill>
                <a:schemeClr val="tx1">
                  <a:lumMod val="85000"/>
                  <a:lumOff val="15000"/>
                </a:schemeClr>
              </a:solidFill>
              <a:effectLst/>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CC9473B4-A277-46AF-9D46-C917552F92B5}"/>
              </a:ext>
            </a:extLst>
          </p:cNvPr>
          <p:cNvSpPr txBox="1"/>
          <p:nvPr/>
        </p:nvSpPr>
        <p:spPr>
          <a:xfrm>
            <a:off x="1511121" y="1895425"/>
            <a:ext cx="10338978" cy="2677656"/>
          </a:xfrm>
          <a:prstGeom prst="rect">
            <a:avLst/>
          </a:prstGeom>
          <a:noFill/>
        </p:spPr>
        <p:txBody>
          <a:bodyPr wrap="square">
            <a:spAutoFit/>
          </a:bodyPr>
          <a:lstStyle/>
          <a:p>
            <a:r>
              <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Q</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：自分たちで撮った動画や静止画を持ち込んで放送できますか？</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endParaRPr lang="en-US"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A</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：被写体、主催者など、許諾を得ているものであれば対応可能です。</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局担当者に内容を伝え放送の可否を確認。</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放送可能となれば動画や静止画を持込み、内容確認の流れとなります。</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　　</a:t>
            </a:r>
            <a:endParaRPr lang="ja-JP" altLang="ja-JP" sz="2400"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endParaRPr>
          </a:p>
        </p:txBody>
      </p:sp>
    </p:spTree>
    <p:extLst>
      <p:ext uri="{BB962C8B-B14F-4D97-AF65-F5344CB8AC3E}">
        <p14:creationId xmlns:p14="http://schemas.microsoft.com/office/powerpoint/2010/main" val="9454272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4">
            <a:extLst>
              <a:ext uri="{FF2B5EF4-FFF2-40B4-BE49-F238E27FC236}">
                <a16:creationId xmlns:a16="http://schemas.microsoft.com/office/drawing/2014/main" id="{9ACB0214-97FF-40C5-9412-70BEC32AA59C}"/>
              </a:ext>
            </a:extLst>
          </p:cNvPr>
          <p:cNvSpPr txBox="1">
            <a:spLocks noGrp="1"/>
          </p:cNvSpPr>
          <p:nvPr>
            <p:ph idx="1"/>
          </p:nvPr>
        </p:nvSpPr>
        <p:spPr>
          <a:xfrm>
            <a:off x="1613066" y="1604398"/>
            <a:ext cx="9556804" cy="3649204"/>
          </a:xfrm>
          <a:prstGeom prst="rect">
            <a:avLst/>
          </a:prstGeom>
          <a:noFill/>
        </p:spPr>
        <p:txBody>
          <a:bodyPr wrap="square">
            <a:spAutoFit/>
          </a:bodyPr>
          <a:lstStyle/>
          <a:p>
            <a:pPr marL="0" indent="0">
              <a:buNone/>
            </a:pP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pPr marL="0" indent="0">
              <a:buNone/>
            </a:pPr>
            <a:r>
              <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Q</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a:t>
            </a:r>
            <a:r>
              <a:rPr lang="ja-JP"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rPr>
              <a:t>映像をロータリークラブのホームページや、</a:t>
            </a:r>
            <a:r>
              <a:rPr lang="en-US"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rPr>
              <a:t>YouTube</a:t>
            </a:r>
            <a:r>
              <a:rPr lang="ja-JP"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rPr>
              <a:t>で流して</a:t>
            </a:r>
            <a:endParaRPr lang="en-US"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endParaRPr>
          </a:p>
          <a:p>
            <a:pPr marL="0" indent="0">
              <a:buNone/>
            </a:pPr>
            <a:r>
              <a:rPr lang="ja-JP" altLang="en-US"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rPr>
              <a:t>　　</a:t>
            </a:r>
            <a:r>
              <a:rPr lang="ja-JP"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rPr>
              <a:t>も良いですか？</a:t>
            </a:r>
            <a:r>
              <a:rPr lang="ja-JP" altLang="en-US"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rPr>
              <a:t>　</a:t>
            </a:r>
            <a:r>
              <a:rPr lang="ja-JP"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rPr>
              <a:t>権利はどこが持つのでしょうか？</a:t>
            </a:r>
            <a:endParaRPr lang="en-US"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endParaRPr>
          </a:p>
          <a:p>
            <a:pPr marL="0" indent="0">
              <a:buNone/>
            </a:pP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pPr marL="0" indent="0">
              <a:buNone/>
            </a:pPr>
            <a:r>
              <a:rPr lang="en-US"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rPr>
              <a:t>A</a:t>
            </a:r>
            <a:r>
              <a:rPr lang="ja-JP" altLang="en-US"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rPr>
              <a:t>：</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放送された</a:t>
            </a:r>
            <a:r>
              <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VTR</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についてはケーブル局が権利を有します。</a:t>
            </a:r>
            <a:endParaRPr lang="en-US"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pPr marL="0" indent="0">
              <a:buNone/>
            </a:pPr>
            <a:r>
              <a:rPr lang="ja-JP" altLang="en-US"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rPr>
              <a:t>　　映像の</a:t>
            </a:r>
            <a:r>
              <a:rPr lang="en-US"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rPr>
              <a:t>2</a:t>
            </a:r>
            <a:r>
              <a:rPr lang="ja-JP" altLang="en-US"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rPr>
              <a:t>次利用は原則としてできま</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せん。</a:t>
            </a:r>
            <a:endParaRPr lang="ja-JP"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endParaRPr>
          </a:p>
          <a:p>
            <a:pPr marL="0" indent="0">
              <a:buNone/>
            </a:pPr>
            <a:endParaRPr lang="ja-JP" altLang="ja-JP" sz="2400" b="1" kern="100" dirty="0">
              <a:effectLst/>
              <a:latin typeface="みんなの文字ゴStd R" panose="020B0400000000000000" pitchFamily="34" charset="-128"/>
              <a:ea typeface="みんなの文字ゴStd R" panose="020B0400000000000000" pitchFamily="34" charset="-128"/>
              <a:cs typeface="Courier New" panose="02070309020205020404" pitchFamily="49" charset="0"/>
            </a:endParaRPr>
          </a:p>
          <a:p>
            <a:pPr marL="0" indent="0" algn="l">
              <a:buNone/>
            </a:pPr>
            <a:endParaRPr kumimoji="1" lang="en-US" altLang="ja-JP" sz="2400" b="1" dirty="0">
              <a:latin typeface="Meiryo UI" panose="020B0604030504040204" pitchFamily="50" charset="-128"/>
              <a:ea typeface="みんなの文字ゴStd R" panose="020B0400000000000000"/>
            </a:endParaRPr>
          </a:p>
        </p:txBody>
      </p:sp>
      <p:sp>
        <p:nvSpPr>
          <p:cNvPr id="5" name="タイトル 3">
            <a:extLst>
              <a:ext uri="{FF2B5EF4-FFF2-40B4-BE49-F238E27FC236}">
                <a16:creationId xmlns:a16="http://schemas.microsoft.com/office/drawing/2014/main" id="{D64DD9B6-EA19-4F25-8C32-3CCE9E52A0E2}"/>
              </a:ext>
            </a:extLst>
          </p:cNvPr>
          <p:cNvSpPr txBox="1">
            <a:spLocks noGrp="1"/>
          </p:cNvSpPr>
          <p:nvPr>
            <p:ph type="title"/>
          </p:nvPr>
        </p:nvSpPr>
        <p:spPr>
          <a:xfrm>
            <a:off x="265113" y="136525"/>
            <a:ext cx="9336087" cy="664862"/>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kumimoji="1" sz="3200" kern="1200">
                <a:solidFill>
                  <a:schemeClr val="tx1"/>
                </a:solidFill>
                <a:latin typeface="HG丸ｺﾞｼｯｸM-PRO" panose="020F0600000000000000" pitchFamily="50" charset="-128"/>
                <a:ea typeface="HG丸ｺﾞｼｯｸM-PRO" panose="020F0600000000000000" pitchFamily="50" charset="-128"/>
                <a:cs typeface="+mj-cs"/>
              </a:defRPr>
            </a:lvl1pPr>
          </a:lstStyle>
          <a:p>
            <a:pPr>
              <a:lnSpc>
                <a:spcPts val="5000"/>
              </a:lnSpc>
              <a:spcBef>
                <a:spcPts val="0"/>
              </a:spcBef>
              <a:defRPr/>
            </a:pPr>
            <a:r>
              <a:rPr lang="ja-JP" altLang="en-US" sz="3600" b="0" i="0" dirty="0">
                <a:solidFill>
                  <a:schemeClr val="tx1">
                    <a:lumMod val="85000"/>
                    <a:lumOff val="15000"/>
                  </a:schemeClr>
                </a:solidFill>
                <a:effectLst/>
                <a:latin typeface="Meiryo UI" panose="020B0604030504040204" pitchFamily="50" charset="-128"/>
                <a:ea typeface="Meiryo UI" panose="020B0604030504040204" pitchFamily="50" charset="-128"/>
              </a:rPr>
              <a:t>ロータリークラブからの依頼（Ｑ＆Ａ）</a:t>
            </a:r>
            <a:endParaRPr lang="en-US" altLang="ja-JP" sz="3600" b="0" i="0" dirty="0">
              <a:solidFill>
                <a:schemeClr val="tx1">
                  <a:lumMod val="85000"/>
                  <a:lumOff val="15000"/>
                </a:schemeClr>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029184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4">
            <a:extLst>
              <a:ext uri="{FF2B5EF4-FFF2-40B4-BE49-F238E27FC236}">
                <a16:creationId xmlns:a16="http://schemas.microsoft.com/office/drawing/2014/main" id="{3FE0CBDB-D185-4ACE-BEC4-B1E8B54EDD28}"/>
              </a:ext>
            </a:extLst>
          </p:cNvPr>
          <p:cNvSpPr txBox="1">
            <a:spLocks/>
          </p:cNvSpPr>
          <p:nvPr/>
        </p:nvSpPr>
        <p:spPr>
          <a:xfrm>
            <a:off x="829044" y="4197165"/>
            <a:ext cx="10515600" cy="1500187"/>
          </a:xfrm>
          <a:prstGeom prst="rect">
            <a:avLst/>
          </a:prstGeom>
        </p:spPr>
        <p:txBody>
          <a:bodyPr anchor="b" anchorCtr="1">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2400" dirty="0">
                <a:latin typeface="メイリオ" panose="020B0604030504040204" pitchFamily="50" charset="-128"/>
                <a:ea typeface="メイリオ" panose="020B0604030504040204" pitchFamily="50" charset="-128"/>
              </a:rPr>
              <a:t>公共イメージ向上委員会</a:t>
            </a:r>
          </a:p>
          <a:p>
            <a:pPr marL="0" indent="0" algn="ctr">
              <a:buNone/>
            </a:pPr>
            <a:r>
              <a:rPr lang="ja-JP" altLang="en-US" sz="2400" dirty="0">
                <a:latin typeface="メイリオ" panose="020B0604030504040204" pitchFamily="50" charset="-128"/>
                <a:ea typeface="メイリオ" panose="020B0604030504040204" pitchFamily="50" charset="-128"/>
              </a:rPr>
              <a:t>委員　佐々木 博史（吹田西</a:t>
            </a:r>
            <a:r>
              <a:rPr lang="en-US" altLang="ja-JP" sz="2400" dirty="0">
                <a:latin typeface="メイリオ" panose="020B0604030504040204" pitchFamily="50" charset="-128"/>
                <a:ea typeface="メイリオ" panose="020B0604030504040204" pitchFamily="50" charset="-128"/>
              </a:rPr>
              <a:t>RC</a:t>
            </a:r>
            <a:r>
              <a:rPr lang="ja-JP" altLang="en-US" sz="2400" dirty="0">
                <a:latin typeface="メイリオ" panose="020B0604030504040204" pitchFamily="50" charset="-128"/>
                <a:ea typeface="メイリオ" panose="020B0604030504040204" pitchFamily="50" charset="-128"/>
              </a:rPr>
              <a:t>）</a:t>
            </a:r>
            <a:endParaRPr lang="ja-JP" altLang="en-US" sz="2400" dirty="0"/>
          </a:p>
        </p:txBody>
      </p:sp>
      <p:sp>
        <p:nvSpPr>
          <p:cNvPr id="3" name="コンテンツ プレースホルダー 4">
            <a:extLst>
              <a:ext uri="{FF2B5EF4-FFF2-40B4-BE49-F238E27FC236}">
                <a16:creationId xmlns:a16="http://schemas.microsoft.com/office/drawing/2014/main" id="{66B12453-C264-454C-8DDD-1D0926AF0B64}"/>
              </a:ext>
            </a:extLst>
          </p:cNvPr>
          <p:cNvSpPr txBox="1">
            <a:spLocks/>
          </p:cNvSpPr>
          <p:nvPr/>
        </p:nvSpPr>
        <p:spPr>
          <a:xfrm>
            <a:off x="1088165" y="2356456"/>
            <a:ext cx="10015670" cy="1512209"/>
          </a:xfrm>
          <a:prstGeom prst="rect">
            <a:avLst/>
          </a:prstGeom>
          <a:noFill/>
        </p:spPr>
        <p:txBody>
          <a:bodyPr wrap="square">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endParaRPr lang="ja-JP"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pPr marL="0" indent="0" algn="ctr">
              <a:buFont typeface="Arial" panose="020B0604020202020204" pitchFamily="34" charset="0"/>
              <a:buNone/>
            </a:pPr>
            <a:r>
              <a:rPr lang="ja-JP" altLang="en-US" sz="3600" b="1" kern="100" dirty="0">
                <a:solidFill>
                  <a:srgbClr val="0070C0"/>
                </a:solidFill>
                <a:latin typeface="みんなの文字ゴStd R" panose="020B0400000000000000" pitchFamily="34" charset="-128"/>
                <a:ea typeface="みんなの文字ゴStd R" panose="020B0400000000000000" pitchFamily="34" charset="-128"/>
                <a:cs typeface="Courier New" panose="02070309020205020404" pitchFamily="49" charset="0"/>
              </a:rPr>
              <a:t>ご清聴ありがとうございました</a:t>
            </a:r>
            <a:r>
              <a:rPr lang="ja-JP" altLang="en-US"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rPr>
              <a:t>。</a:t>
            </a:r>
            <a:endParaRPr lang="ja-JP" altLang="ja-JP" sz="2400" b="1" kern="100" dirty="0">
              <a:latin typeface="みんなの文字ゴStd R" panose="020B0400000000000000" pitchFamily="34" charset="-128"/>
              <a:ea typeface="みんなの文字ゴStd R" panose="020B0400000000000000" pitchFamily="34" charset="-128"/>
              <a:cs typeface="Courier New" panose="02070309020205020404" pitchFamily="49" charset="0"/>
            </a:endParaRPr>
          </a:p>
          <a:p>
            <a:pPr marL="0" indent="0">
              <a:buFont typeface="Arial" panose="020B0604020202020204" pitchFamily="34" charset="0"/>
              <a:buNone/>
            </a:pPr>
            <a:endParaRPr lang="en-US" altLang="ja-JP" sz="2400" b="1" dirty="0">
              <a:latin typeface="Meiryo UI" panose="020B0604030504040204" pitchFamily="50" charset="-128"/>
              <a:ea typeface="みんなの文字ゴStd R" panose="020B0400000000000000"/>
            </a:endParaRPr>
          </a:p>
        </p:txBody>
      </p:sp>
    </p:spTree>
    <p:extLst>
      <p:ext uri="{BB962C8B-B14F-4D97-AF65-F5344CB8AC3E}">
        <p14:creationId xmlns:p14="http://schemas.microsoft.com/office/powerpoint/2010/main" val="3837484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F5365525-3F73-47E4-A7B6-BC715651AA38}"/>
              </a:ext>
            </a:extLst>
          </p:cNvPr>
          <p:cNvSpPr txBox="1">
            <a:spLocks noGrp="1"/>
          </p:cNvSpPr>
          <p:nvPr>
            <p:ph type="title"/>
          </p:nvPr>
        </p:nvSpPr>
        <p:spPr>
          <a:xfrm>
            <a:off x="0" y="244681"/>
            <a:ext cx="9336087" cy="664862"/>
          </a:xfrm>
          <a:prstGeom prst="rect">
            <a:avLst/>
          </a:prstGeom>
        </p:spPr>
        <p:txBody>
          <a:bodyPr vert="horz" wrap="square" lIns="91440" tIns="45720" rIns="91440" bIns="45720" rtlCol="0" anchor="t" anchorCtr="0">
            <a:spAutoFit/>
          </a:bodyPr>
          <a:lstStyle/>
          <a:p>
            <a:pPr marL="0" marR="0" lvl="0" indent="0" defTabSz="914400" rtl="0" eaLnBrk="1" fontAlgn="auto" latinLnBrk="0" hangingPunct="1">
              <a:lnSpc>
                <a:spcPts val="5000"/>
              </a:lnSpc>
              <a:spcBef>
                <a:spcPts val="0"/>
              </a:spcBef>
              <a:spcAft>
                <a:spcPts val="0"/>
              </a:spcAft>
              <a:buClrTx/>
              <a:buSzTx/>
              <a:buFontTx/>
              <a:buNone/>
              <a:tabLst/>
              <a:defRPr/>
            </a:pPr>
            <a:r>
              <a:rPr kumimoji="1" lang="ja-JP" altLang="en-US" sz="3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メイリオ" panose="020B0604030504040204" pitchFamily="50" charset="-128"/>
              </a:rPr>
              <a:t>　メディアの有効利用について</a:t>
            </a:r>
            <a:endParaRPr kumimoji="1" lang="en-US" altLang="ja-JP" sz="3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メイリオ" panose="020B0604030504040204" pitchFamily="50" charset="-128"/>
            </a:endParaRPr>
          </a:p>
        </p:txBody>
      </p:sp>
      <p:sp>
        <p:nvSpPr>
          <p:cNvPr id="5" name="字幕 2">
            <a:extLst>
              <a:ext uri="{FF2B5EF4-FFF2-40B4-BE49-F238E27FC236}">
                <a16:creationId xmlns:a16="http://schemas.microsoft.com/office/drawing/2014/main" id="{2DE27D8D-BB09-49C6-B118-2BBE2AC82904}"/>
              </a:ext>
            </a:extLst>
          </p:cNvPr>
          <p:cNvSpPr txBox="1">
            <a:spLocks/>
          </p:cNvSpPr>
          <p:nvPr/>
        </p:nvSpPr>
        <p:spPr>
          <a:xfrm>
            <a:off x="64168" y="1327896"/>
            <a:ext cx="12063663" cy="484430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2600" b="1" dirty="0">
                <a:latin typeface="Meiryo UI" panose="020B0604030504040204" pitchFamily="50" charset="-128"/>
                <a:ea typeface="Meiryo UI" panose="020B0604030504040204" pitchFamily="50" charset="-128"/>
              </a:rPr>
              <a:t>ロータリークラブの活動が、社会（生活者）に認知され、</a:t>
            </a:r>
            <a:endParaRPr lang="en-US" altLang="ja-JP" sz="2600" b="1" dirty="0">
              <a:latin typeface="Meiryo UI" panose="020B0604030504040204" pitchFamily="50" charset="-128"/>
              <a:ea typeface="Meiryo UI" panose="020B0604030504040204" pitchFamily="50" charset="-128"/>
            </a:endParaRPr>
          </a:p>
          <a:p>
            <a:pPr marL="0" indent="0" algn="ctr">
              <a:buNone/>
            </a:pPr>
            <a:r>
              <a:rPr lang="ja-JP" altLang="en-US" sz="2600" b="1" dirty="0">
                <a:latin typeface="Meiryo UI" panose="020B0604030504040204" pitchFamily="50" charset="-128"/>
                <a:ea typeface="Meiryo UI" panose="020B0604030504040204" pitchFamily="50" charset="-128"/>
              </a:rPr>
              <a:t>公共イメージ向上のためには、広報活動を継続的に行うことが重要です。</a:t>
            </a:r>
            <a:endParaRPr lang="en-US" altLang="ja-JP" sz="2600" b="1" dirty="0">
              <a:latin typeface="Meiryo UI" panose="020B0604030504040204" pitchFamily="50" charset="-128"/>
              <a:ea typeface="Meiryo UI" panose="020B0604030504040204" pitchFamily="50" charset="-128"/>
            </a:endParaRPr>
          </a:p>
          <a:p>
            <a:pPr marL="0" indent="0" algn="ctr">
              <a:buNone/>
            </a:pPr>
            <a:endParaRPr lang="en-US" altLang="ja-JP" sz="2600" dirty="0">
              <a:latin typeface="Meiryo UI" panose="020B0604030504040204" pitchFamily="50" charset="-128"/>
              <a:ea typeface="Meiryo UI" panose="020B0604030504040204" pitchFamily="50" charset="-128"/>
            </a:endParaRPr>
          </a:p>
          <a:p>
            <a:pPr marL="0" indent="0" algn="ctr">
              <a:buNone/>
            </a:pPr>
            <a:r>
              <a:rPr lang="ja-JP" altLang="en-US" sz="2600" b="1" dirty="0">
                <a:latin typeface="Meiryo UI" panose="020B0604030504040204" pitchFamily="50" charset="-128"/>
                <a:ea typeface="Meiryo UI" panose="020B0604030504040204" pitchFamily="50" charset="-128"/>
              </a:rPr>
              <a:t>昨年の公共イメージ向上セミナーでは、</a:t>
            </a:r>
            <a:endParaRPr lang="en-US" altLang="ja-JP" sz="2600" b="1" dirty="0">
              <a:latin typeface="Meiryo UI" panose="020B0604030504040204" pitchFamily="50" charset="-128"/>
              <a:ea typeface="Meiryo UI" panose="020B0604030504040204" pitchFamily="50" charset="-128"/>
            </a:endParaRPr>
          </a:p>
          <a:p>
            <a:pPr marL="0" indent="0" algn="ctr">
              <a:buNone/>
            </a:pPr>
            <a:r>
              <a:rPr lang="ja-JP" altLang="en-US" sz="2600" b="1" dirty="0">
                <a:latin typeface="Meiryo UI" panose="020B0604030504040204" pitchFamily="50" charset="-128"/>
                <a:ea typeface="Meiryo UI" panose="020B0604030504040204" pitchFamily="50" charset="-128"/>
              </a:rPr>
              <a:t>放送局や新聞社「主要メディア」への広報活動の質を高めるための</a:t>
            </a:r>
            <a:endParaRPr lang="en-US" altLang="ja-JP" sz="2600" b="1" dirty="0">
              <a:latin typeface="Meiryo UI" panose="020B0604030504040204" pitchFamily="50" charset="-128"/>
              <a:ea typeface="Meiryo UI" panose="020B0604030504040204" pitchFamily="50" charset="-128"/>
            </a:endParaRPr>
          </a:p>
          <a:p>
            <a:pPr marL="0" indent="0" algn="ctr">
              <a:buNone/>
            </a:pPr>
            <a:r>
              <a:rPr lang="ja-JP" altLang="en-US" sz="2600" b="1" dirty="0">
                <a:latin typeface="Meiryo UI" panose="020B0604030504040204" pitchFamily="50" charset="-128"/>
                <a:ea typeface="Meiryo UI" panose="020B0604030504040204" pitchFamily="50" charset="-128"/>
              </a:rPr>
              <a:t>情報発信や関係構築方法について確認をしました。</a:t>
            </a:r>
            <a:endParaRPr lang="en-US" altLang="ja-JP" sz="2600" b="1" dirty="0">
              <a:latin typeface="Meiryo UI" panose="020B0604030504040204" pitchFamily="50" charset="-128"/>
              <a:ea typeface="Meiryo UI" panose="020B0604030504040204" pitchFamily="50" charset="-128"/>
            </a:endParaRPr>
          </a:p>
          <a:p>
            <a:pPr marL="0" indent="0" algn="ctr">
              <a:buNone/>
            </a:pPr>
            <a:endParaRPr lang="en-US" altLang="ja-JP" sz="2600" b="1" dirty="0">
              <a:latin typeface="Meiryo UI" panose="020B0604030504040204" pitchFamily="50" charset="-128"/>
              <a:ea typeface="Meiryo UI" panose="020B0604030504040204" pitchFamily="50" charset="-128"/>
            </a:endParaRPr>
          </a:p>
          <a:p>
            <a:pPr marL="0" indent="0" algn="ctr">
              <a:buNone/>
            </a:pPr>
            <a:r>
              <a:rPr lang="ja-JP" altLang="en-US" sz="2600" b="1" dirty="0">
                <a:solidFill>
                  <a:srgbClr val="0226BE"/>
                </a:solidFill>
                <a:latin typeface="Meiryo UI" panose="020B0604030504040204" pitchFamily="50" charset="-128"/>
                <a:ea typeface="Meiryo UI" panose="020B0604030504040204" pitchFamily="50" charset="-128"/>
              </a:rPr>
              <a:t>今回は、各クラブの活動地域に根差す「</a:t>
            </a:r>
            <a:r>
              <a:rPr lang="ja-JP" altLang="en-US" sz="2600" b="1" dirty="0">
                <a:solidFill>
                  <a:srgbClr val="FF0000"/>
                </a:solidFill>
                <a:latin typeface="Meiryo UI" panose="020B0604030504040204" pitchFamily="50" charset="-128"/>
                <a:ea typeface="Meiryo UI" panose="020B0604030504040204" pitchFamily="50" charset="-128"/>
              </a:rPr>
              <a:t>地域メディア</a:t>
            </a:r>
            <a:r>
              <a:rPr lang="ja-JP" altLang="en-US" sz="2600" b="1" dirty="0">
                <a:solidFill>
                  <a:srgbClr val="0226BE"/>
                </a:solidFill>
                <a:latin typeface="Meiryo UI" panose="020B0604030504040204" pitchFamily="50" charset="-128"/>
                <a:ea typeface="Meiryo UI" panose="020B0604030504040204" pitchFamily="50" charset="-128"/>
              </a:rPr>
              <a:t>」の活用について、</a:t>
            </a:r>
            <a:endParaRPr lang="en-US" altLang="ja-JP" sz="2600" b="1" dirty="0">
              <a:solidFill>
                <a:srgbClr val="0226BE"/>
              </a:solidFill>
              <a:latin typeface="Meiryo UI" panose="020B0604030504040204" pitchFamily="50" charset="-128"/>
              <a:ea typeface="Meiryo UI" panose="020B0604030504040204" pitchFamily="50" charset="-128"/>
            </a:endParaRPr>
          </a:p>
          <a:p>
            <a:pPr marL="0" indent="0" algn="ctr">
              <a:buNone/>
            </a:pPr>
            <a:r>
              <a:rPr lang="ja-JP" altLang="en-US" sz="2600" b="1" dirty="0">
                <a:solidFill>
                  <a:srgbClr val="0226BE"/>
                </a:solidFill>
                <a:latin typeface="Meiryo UI" panose="020B0604030504040204" pitchFamily="50" charset="-128"/>
                <a:ea typeface="Meiryo UI" panose="020B0604030504040204" pitchFamily="50" charset="-128"/>
              </a:rPr>
              <a:t>皆様と確認したく思います。</a:t>
            </a:r>
            <a:endParaRPr lang="en-US" altLang="ja-JP" sz="2600" b="1" dirty="0">
              <a:solidFill>
                <a:srgbClr val="0226BE"/>
              </a:solidFill>
              <a:latin typeface="Meiryo UI" panose="020B0604030504040204" pitchFamily="50" charset="-128"/>
              <a:ea typeface="Meiryo UI" panose="020B0604030504040204" pitchFamily="50" charset="-128"/>
            </a:endParaRPr>
          </a:p>
          <a:p>
            <a:pPr marL="0" indent="0" algn="ctr">
              <a:buNone/>
            </a:pPr>
            <a:endParaRPr lang="en-US" altLang="ja-JP" sz="2600" dirty="0">
              <a:solidFill>
                <a:schemeClr val="tx1">
                  <a:lumMod val="85000"/>
                  <a:lumOff val="15000"/>
                </a:schemeClr>
              </a:solidFill>
              <a:latin typeface="Meiryo UI" panose="020B0604030504040204" pitchFamily="50" charset="-128"/>
              <a:ea typeface="Meiryo UI" panose="020B0604030504040204" pitchFamily="50" charset="-128"/>
            </a:endParaRPr>
          </a:p>
          <a:p>
            <a:pPr marL="0" indent="0" algn="ctr">
              <a:buNone/>
            </a:pPr>
            <a:endParaRPr lang="en-US" altLang="ja-JP" sz="2600" dirty="0">
              <a:solidFill>
                <a:schemeClr val="tx1">
                  <a:lumMod val="85000"/>
                  <a:lumOff val="15000"/>
                </a:schemeClr>
              </a:solidFill>
              <a:latin typeface="Meiryo UI" panose="020B0604030504040204" pitchFamily="50" charset="-128"/>
              <a:ea typeface="Meiryo UI" panose="020B0604030504040204" pitchFamily="50" charset="-128"/>
            </a:endParaRPr>
          </a:p>
          <a:p>
            <a:pPr marL="0" indent="0" algn="ctr">
              <a:buNone/>
            </a:pPr>
            <a:endParaRPr lang="en-US" altLang="ja-JP" sz="2600" dirty="0">
              <a:solidFill>
                <a:schemeClr val="tx1">
                  <a:lumMod val="85000"/>
                  <a:lumOff val="1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33400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6F089FC1-FAAD-4176-A14A-CD608B362562}"/>
              </a:ext>
            </a:extLst>
          </p:cNvPr>
          <p:cNvSpPr txBox="1">
            <a:spLocks/>
          </p:cNvSpPr>
          <p:nvPr/>
        </p:nvSpPr>
        <p:spPr>
          <a:xfrm>
            <a:off x="176622" y="219251"/>
            <a:ext cx="9336087" cy="674993"/>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kumimoji="1" sz="3200" kern="1200">
                <a:solidFill>
                  <a:schemeClr val="tx1"/>
                </a:solidFill>
                <a:latin typeface="HG丸ｺﾞｼｯｸM-PRO" panose="020F0600000000000000" pitchFamily="50" charset="-128"/>
                <a:ea typeface="HG丸ｺﾞｼｯｸM-PRO" panose="020F0600000000000000" pitchFamily="50" charset="-128"/>
                <a:cs typeface="+mj-cs"/>
              </a:defRPr>
            </a:lvl1pPr>
          </a:lstStyle>
          <a:p>
            <a:pPr>
              <a:lnSpc>
                <a:spcPts val="5000"/>
              </a:lnSpc>
              <a:spcBef>
                <a:spcPts val="0"/>
              </a:spcBef>
              <a:defRPr/>
            </a:pPr>
            <a:r>
              <a:rPr lang="ja-JP" altLang="en-US" sz="3600" b="0" i="0" dirty="0">
                <a:solidFill>
                  <a:schemeClr val="tx1">
                    <a:lumMod val="85000"/>
                    <a:lumOff val="15000"/>
                  </a:schemeClr>
                </a:solidFill>
                <a:effectLst/>
                <a:latin typeface="Meiryo UI" panose="020B0604030504040204" pitchFamily="50" charset="-128"/>
                <a:ea typeface="Meiryo UI" panose="020B0604030504040204" pitchFamily="50" charset="-128"/>
              </a:rPr>
              <a:t>地域メディア</a:t>
            </a:r>
            <a:r>
              <a:rPr lang="ja-JP" altLang="en-US" sz="3600" dirty="0">
                <a:solidFill>
                  <a:schemeClr val="tx1">
                    <a:lumMod val="85000"/>
                    <a:lumOff val="15000"/>
                  </a:schemeClr>
                </a:solidFill>
                <a:latin typeface="Meiryo UI" panose="020B0604030504040204" pitchFamily="50" charset="-128"/>
                <a:ea typeface="Meiryo UI" panose="020B0604030504040204" pitchFamily="50" charset="-128"/>
              </a:rPr>
              <a:t>とは？</a:t>
            </a:r>
            <a:endParaRPr lang="en-US" altLang="ja-JP" sz="3600" b="0" i="0" dirty="0">
              <a:solidFill>
                <a:schemeClr val="tx1">
                  <a:lumMod val="85000"/>
                  <a:lumOff val="15000"/>
                </a:schemeClr>
              </a:solidFill>
              <a:effectLst/>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CC9473B4-A277-46AF-9D46-C917552F92B5}"/>
              </a:ext>
            </a:extLst>
          </p:cNvPr>
          <p:cNvSpPr txBox="1"/>
          <p:nvPr/>
        </p:nvSpPr>
        <p:spPr>
          <a:xfrm>
            <a:off x="1534769" y="1643177"/>
            <a:ext cx="10338978" cy="4093428"/>
          </a:xfrm>
          <a:prstGeom prst="rect">
            <a:avLst/>
          </a:prstGeom>
          <a:noFill/>
        </p:spPr>
        <p:txBody>
          <a:bodyPr wrap="square">
            <a:spAutoFit/>
          </a:bodyPr>
          <a:lstStyle/>
          <a:p>
            <a:pPr algn="l"/>
            <a:r>
              <a:rPr kumimoji="1" lang="ja-JP" altLang="en-US" sz="2600" b="1" dirty="0">
                <a:latin typeface="Meiryo UI" panose="020B0604030504040204" pitchFamily="50" charset="-128"/>
                <a:ea typeface="Meiryo UI" panose="020B0604030504040204" pitchFamily="50" charset="-128"/>
              </a:rPr>
              <a:t>・全国や都道府県を対象範囲としているマスメディアとは異なり、</a:t>
            </a:r>
            <a:endParaRPr kumimoji="1" lang="en-US" altLang="ja-JP" sz="2600" b="1" dirty="0">
              <a:latin typeface="Meiryo UI" panose="020B0604030504040204" pitchFamily="50" charset="-128"/>
              <a:ea typeface="Meiryo UI" panose="020B0604030504040204" pitchFamily="50" charset="-128"/>
            </a:endParaRPr>
          </a:p>
          <a:p>
            <a:pPr algn="l"/>
            <a:r>
              <a:rPr lang="ja-JP" altLang="en-US" sz="2600" b="1" dirty="0">
                <a:solidFill>
                  <a:srgbClr val="0226BE"/>
                </a:solidFill>
                <a:latin typeface="Meiryo UI" panose="020B0604030504040204" pitchFamily="50" charset="-128"/>
                <a:ea typeface="Meiryo UI" panose="020B0604030504040204" pitchFamily="50" charset="-128"/>
              </a:rPr>
              <a:t>　</a:t>
            </a:r>
            <a:r>
              <a:rPr kumimoji="1" lang="ja-JP" altLang="en-US" sz="2600" b="1" dirty="0">
                <a:solidFill>
                  <a:srgbClr val="0226BE"/>
                </a:solidFill>
                <a:latin typeface="Meiryo UI" panose="020B0604030504040204" pitchFamily="50" charset="-128"/>
                <a:ea typeface="Meiryo UI" panose="020B0604030504040204" pitchFamily="50" charset="-128"/>
              </a:rPr>
              <a:t>一定範囲（エリア）を対象</a:t>
            </a:r>
            <a:r>
              <a:rPr kumimoji="1" lang="ja-JP" altLang="en-US" sz="2600" b="1" dirty="0">
                <a:latin typeface="Meiryo UI" panose="020B0604030504040204" pitchFamily="50" charset="-128"/>
                <a:ea typeface="Meiryo UI" panose="020B0604030504040204" pitchFamily="50" charset="-128"/>
              </a:rPr>
              <a:t>に情報発信している</a:t>
            </a:r>
            <a:r>
              <a:rPr lang="ja-JP" altLang="en-US" sz="2600" b="1" dirty="0">
                <a:latin typeface="Meiryo UI" panose="020B0604030504040204" pitchFamily="50" charset="-128"/>
                <a:ea typeface="Meiryo UI" panose="020B0604030504040204" pitchFamily="50" charset="-128"/>
              </a:rPr>
              <a:t>媒体である。</a:t>
            </a:r>
            <a:endParaRPr lang="en-US" altLang="ja-JP" sz="2600" b="1" dirty="0">
              <a:latin typeface="Meiryo UI" panose="020B0604030504040204" pitchFamily="50" charset="-128"/>
              <a:ea typeface="Meiryo UI" panose="020B0604030504040204" pitchFamily="50" charset="-128"/>
            </a:endParaRPr>
          </a:p>
          <a:p>
            <a:pPr algn="l"/>
            <a:endParaRPr lang="en-US" altLang="ja-JP" sz="2600" b="1" dirty="0">
              <a:solidFill>
                <a:schemeClr val="tx1">
                  <a:lumMod val="75000"/>
                  <a:lumOff val="25000"/>
                </a:schemeClr>
              </a:solidFill>
              <a:latin typeface="Meiryo UI" panose="020B0604030504040204" pitchFamily="50" charset="-128"/>
              <a:ea typeface="Meiryo UI" panose="020B0604030504040204" pitchFamily="50" charset="-128"/>
            </a:endParaRPr>
          </a:p>
          <a:p>
            <a:pPr algn="l"/>
            <a:r>
              <a:rPr lang="ja-JP" altLang="en-US" sz="2600" b="1" dirty="0">
                <a:solidFill>
                  <a:schemeClr val="tx1">
                    <a:lumMod val="75000"/>
                    <a:lumOff val="25000"/>
                  </a:schemeClr>
                </a:solidFill>
                <a:latin typeface="Meiryo UI" panose="020B0604030504040204" pitchFamily="50" charset="-128"/>
                <a:ea typeface="Meiryo UI" panose="020B0604030504040204" pitchFamily="50" charset="-128"/>
              </a:rPr>
              <a:t>・</a:t>
            </a:r>
            <a:r>
              <a:rPr kumimoji="1" lang="ja-JP" altLang="en-US" sz="2600" b="1" dirty="0">
                <a:latin typeface="Meiryo UI" panose="020B0604030504040204" pitchFamily="50" charset="-128"/>
                <a:ea typeface="Meiryo UI" panose="020B0604030504040204" pitchFamily="50" charset="-128"/>
              </a:rPr>
              <a:t>都道府県を含む市区町村などの広義な範囲から、</a:t>
            </a:r>
            <a:endParaRPr kumimoji="1" lang="en-US" altLang="ja-JP" sz="2600" b="1" dirty="0">
              <a:latin typeface="Meiryo UI" panose="020B0604030504040204" pitchFamily="50" charset="-128"/>
              <a:ea typeface="Meiryo UI" panose="020B0604030504040204" pitchFamily="50" charset="-128"/>
            </a:endParaRPr>
          </a:p>
          <a:p>
            <a:pPr algn="l"/>
            <a:r>
              <a:rPr lang="ja-JP" altLang="en-US" sz="2600" b="1" dirty="0">
                <a:latin typeface="Meiryo UI" panose="020B0604030504040204" pitchFamily="50" charset="-128"/>
                <a:ea typeface="Meiryo UI" panose="020B0604030504040204" pitchFamily="50" charset="-128"/>
              </a:rPr>
              <a:t>　小学校</a:t>
            </a:r>
            <a:r>
              <a:rPr kumimoji="1" lang="ja-JP" altLang="en-US" sz="2600" b="1" dirty="0">
                <a:latin typeface="Meiryo UI" panose="020B0604030504040204" pitchFamily="50" charset="-128"/>
                <a:ea typeface="Meiryo UI" panose="020B0604030504040204" pitchFamily="50" charset="-128"/>
              </a:rPr>
              <a:t>区やマンション単位などの狭義な範囲まで様々で、</a:t>
            </a:r>
            <a:endParaRPr kumimoji="1" lang="en-US" altLang="ja-JP" sz="2600" b="1" dirty="0">
              <a:latin typeface="Meiryo UI" panose="020B0604030504040204" pitchFamily="50" charset="-128"/>
              <a:ea typeface="Meiryo UI" panose="020B0604030504040204" pitchFamily="50" charset="-128"/>
            </a:endParaRPr>
          </a:p>
          <a:p>
            <a:pPr algn="l"/>
            <a:r>
              <a:rPr lang="ja-JP" altLang="en-US" sz="2600" b="1" dirty="0">
                <a:latin typeface="Meiryo UI" panose="020B0604030504040204" pitchFamily="50" charset="-128"/>
                <a:ea typeface="Meiryo UI" panose="020B0604030504040204" pitchFamily="50" charset="-128"/>
              </a:rPr>
              <a:t>　</a:t>
            </a:r>
            <a:r>
              <a:rPr kumimoji="1" lang="ja-JP" altLang="en-US" sz="2600" b="1" dirty="0">
                <a:latin typeface="Meiryo UI" panose="020B0604030504040204" pitchFamily="50" charset="-128"/>
                <a:ea typeface="Meiryo UI" panose="020B0604030504040204" pitchFamily="50" charset="-128"/>
              </a:rPr>
              <a:t>一定範囲地域</a:t>
            </a:r>
            <a:r>
              <a:rPr lang="ja-JP" altLang="en-US" sz="2600" b="1" dirty="0">
                <a:latin typeface="Meiryo UI" panose="020B0604030504040204" pitchFamily="50" charset="-128"/>
                <a:ea typeface="Meiryo UI" panose="020B0604030504040204" pitchFamily="50" charset="-128"/>
              </a:rPr>
              <a:t>が対象</a:t>
            </a:r>
            <a:r>
              <a:rPr kumimoji="1" lang="ja-JP" altLang="en-US" sz="2600" b="1" dirty="0">
                <a:latin typeface="Meiryo UI" panose="020B0604030504040204" pitchFamily="50" charset="-128"/>
                <a:ea typeface="Meiryo UI" panose="020B0604030504040204" pitchFamily="50" charset="-128"/>
              </a:rPr>
              <a:t>であれば、電波</a:t>
            </a:r>
            <a:r>
              <a:rPr kumimoji="1" lang="en-US" altLang="ja-JP" sz="2600" b="1" dirty="0">
                <a:latin typeface="Meiryo UI" panose="020B0604030504040204" pitchFamily="50" charset="-128"/>
                <a:ea typeface="Meiryo UI" panose="020B0604030504040204" pitchFamily="50" charset="-128"/>
              </a:rPr>
              <a:t>/</a:t>
            </a:r>
            <a:r>
              <a:rPr lang="ja-JP" altLang="en-US" sz="2600" b="1" dirty="0">
                <a:latin typeface="Meiryo UI" panose="020B0604030504040204" pitchFamily="50" charset="-128"/>
                <a:ea typeface="Meiryo UI" panose="020B0604030504040204" pitchFamily="50" charset="-128"/>
              </a:rPr>
              <a:t>紙媒体</a:t>
            </a:r>
            <a:r>
              <a:rPr kumimoji="1" lang="en-US" altLang="ja-JP" sz="2600" b="1" dirty="0">
                <a:latin typeface="Meiryo UI" panose="020B0604030504040204" pitchFamily="50" charset="-128"/>
                <a:ea typeface="Meiryo UI" panose="020B0604030504040204" pitchFamily="50" charset="-128"/>
              </a:rPr>
              <a:t>/WEB</a:t>
            </a:r>
            <a:r>
              <a:rPr kumimoji="1" lang="ja-JP" altLang="en-US" sz="2600" b="1" dirty="0">
                <a:latin typeface="Meiryo UI" panose="020B0604030504040204" pitchFamily="50" charset="-128"/>
                <a:ea typeface="Meiryo UI" panose="020B0604030504040204" pitchFamily="50" charset="-128"/>
              </a:rPr>
              <a:t>を問わず、</a:t>
            </a:r>
            <a:endParaRPr kumimoji="1" lang="en-US" altLang="ja-JP" sz="2600" b="1" dirty="0">
              <a:latin typeface="Meiryo UI" panose="020B0604030504040204" pitchFamily="50" charset="-128"/>
              <a:ea typeface="Meiryo UI" panose="020B0604030504040204" pitchFamily="50" charset="-128"/>
            </a:endParaRPr>
          </a:p>
          <a:p>
            <a:pPr algn="l"/>
            <a:r>
              <a:rPr lang="ja-JP" altLang="en-US" sz="2600" b="1" dirty="0">
                <a:latin typeface="Meiryo UI" panose="020B0604030504040204" pitchFamily="50" charset="-128"/>
                <a:ea typeface="Meiryo UI" panose="020B0604030504040204" pitchFamily="50" charset="-128"/>
              </a:rPr>
              <a:t>　地域メディアと呼ぶ。</a:t>
            </a:r>
            <a:endParaRPr lang="en-US" altLang="ja-JP" sz="2600" b="1" dirty="0">
              <a:latin typeface="Meiryo UI" panose="020B0604030504040204" pitchFamily="50" charset="-128"/>
              <a:ea typeface="Meiryo UI" panose="020B0604030504040204" pitchFamily="50" charset="-128"/>
            </a:endParaRPr>
          </a:p>
          <a:p>
            <a:pPr algn="l"/>
            <a:endParaRPr lang="en-US" altLang="ja-JP" sz="2600" b="1" dirty="0">
              <a:latin typeface="Meiryo UI" panose="020B0604030504040204" pitchFamily="50" charset="-128"/>
              <a:ea typeface="Meiryo UI" panose="020B0604030504040204" pitchFamily="50" charset="-128"/>
            </a:endParaRPr>
          </a:p>
          <a:p>
            <a:pPr algn="l"/>
            <a:r>
              <a:rPr lang="ja-JP" altLang="en-US" sz="2600" b="1" dirty="0">
                <a:latin typeface="Meiryo UI" panose="020B0604030504040204" pitchFamily="50" charset="-128"/>
                <a:ea typeface="Meiryo UI" panose="020B0604030504040204" pitchFamily="50" charset="-128"/>
              </a:rPr>
              <a:t>・エリア限定の為、</a:t>
            </a:r>
            <a:r>
              <a:rPr lang="ja-JP" altLang="en-US" sz="2600" b="1" dirty="0">
                <a:solidFill>
                  <a:srgbClr val="FF0000"/>
                </a:solidFill>
                <a:latin typeface="Meiryo UI" panose="020B0604030504040204" pitchFamily="50" charset="-128"/>
                <a:ea typeface="Meiryo UI" panose="020B0604030504040204" pitchFamily="50" charset="-128"/>
              </a:rPr>
              <a:t>地域情報を中心に情報発信</a:t>
            </a:r>
            <a:r>
              <a:rPr lang="ja-JP" altLang="en-US" sz="2600" b="1" dirty="0">
                <a:latin typeface="Meiryo UI" panose="020B0604030504040204" pitchFamily="50" charset="-128"/>
                <a:ea typeface="Meiryo UI" panose="020B0604030504040204" pitchFamily="50" charset="-128"/>
              </a:rPr>
              <a:t>されているメディアといえる。</a:t>
            </a:r>
            <a:endParaRPr lang="en-US" altLang="ja-JP" sz="2600" b="1" dirty="0">
              <a:latin typeface="Meiryo UI" panose="020B0604030504040204" pitchFamily="50" charset="-128"/>
              <a:ea typeface="Meiryo UI" panose="020B0604030504040204" pitchFamily="50" charset="-128"/>
            </a:endParaRPr>
          </a:p>
          <a:p>
            <a:pPr algn="l"/>
            <a:r>
              <a:rPr kumimoji="1" lang="ja-JP" altLang="en-US" sz="2600" b="1" dirty="0">
                <a:latin typeface="Meiryo UI" panose="020B0604030504040204" pitchFamily="50" charset="-128"/>
                <a:ea typeface="Meiryo UI" panose="020B0604030504040204" pitchFamily="50" charset="-128"/>
              </a:rPr>
              <a:t>　自治体、地域飲食店、地域催事祭事などの情報が充実。</a:t>
            </a:r>
            <a:endParaRPr kumimoji="1" lang="en-US" altLang="ja-JP" sz="26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13936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a:extLst>
              <a:ext uri="{FF2B5EF4-FFF2-40B4-BE49-F238E27FC236}">
                <a16:creationId xmlns:a16="http://schemas.microsoft.com/office/drawing/2014/main" id="{A21B3960-85FD-4011-B0D8-F21212165FD9}"/>
              </a:ext>
            </a:extLst>
          </p:cNvPr>
          <p:cNvSpPr/>
          <p:nvPr/>
        </p:nvSpPr>
        <p:spPr>
          <a:xfrm>
            <a:off x="2311611" y="1366308"/>
            <a:ext cx="9548695" cy="1052243"/>
          </a:xfrm>
          <a:prstGeom prst="rect">
            <a:avLst/>
          </a:prstGeom>
          <a:solidFill>
            <a:schemeClr val="accent1">
              <a:lumMod val="20000"/>
              <a:lumOff val="80000"/>
            </a:schemeClr>
          </a:solidFill>
          <a:ln w="12700" cap="flat" cmpd="sng" algn="ctr">
            <a:solidFill>
              <a:schemeClr val="accent1"/>
            </a:solidFill>
            <a:prstDash val="solid"/>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8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TV</a:t>
            </a:r>
            <a:r>
              <a:rPr kumimoji="0" lang="ja-JP" altLang="en-US" sz="28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メディア（</a:t>
            </a:r>
            <a:r>
              <a:rPr kumimoji="0" lang="ja-JP" altLang="en-US" sz="2800" b="1" i="0" u="none" strike="noStrike" kern="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ケーブルテレビ</a:t>
            </a:r>
            <a:r>
              <a:rPr kumimoji="0" lang="ja-JP" altLang="en-US" sz="28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a:t>
            </a:r>
            <a:r>
              <a:rPr kumimoji="0" lang="ja-JP" altLang="en-US" sz="2400" b="1" kern="0" dirty="0">
                <a:latin typeface="Meiryo UI" panose="020B0604030504040204" pitchFamily="50" charset="-128"/>
                <a:ea typeface="Meiryo UI" panose="020B0604030504040204" pitchFamily="50" charset="-128"/>
              </a:rPr>
              <a:t>　　</a:t>
            </a:r>
            <a:endParaRPr kumimoji="0" lang="en-US" altLang="ja-JP" sz="2400" b="1" kern="0" dirty="0">
              <a:latin typeface="Meiryo UI" panose="020B0604030504040204" pitchFamily="50" charset="-128"/>
              <a:ea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400" kern="0" dirty="0">
                <a:latin typeface="Meiryo UI" panose="020B0604030504040204" pitchFamily="50" charset="-128"/>
                <a:ea typeface="Meiryo UI" panose="020B0604030504040204" pitchFamily="50" charset="-128"/>
              </a:rPr>
              <a:t>　　</a:t>
            </a:r>
            <a:r>
              <a:rPr lang="ja-JP" altLang="en-US" sz="2400" dirty="0">
                <a:latin typeface="Meiryo UI" panose="020B0604030504040204" pitchFamily="50" charset="-128"/>
                <a:ea typeface="Meiryo UI" panose="020B0604030504040204" pitchFamily="50" charset="-128"/>
              </a:rPr>
              <a:t>ジェイコム、　ベイコム、　テレビ岸和田　</a:t>
            </a:r>
            <a:r>
              <a:rPr lang="ja-JP" altLang="en-US" sz="2800" dirty="0">
                <a:latin typeface="Meiryo UI" panose="020B0604030504040204" pitchFamily="50" charset="-128"/>
                <a:ea typeface="Meiryo UI" panose="020B0604030504040204" pitchFamily="50" charset="-128"/>
              </a:rPr>
              <a:t>　</a:t>
            </a:r>
            <a:endParaRPr kumimoji="0" lang="en-US" altLang="ja-JP" sz="2800" i="0" u="none"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E2E33D39-DE91-8B3F-FF1A-3D2C591DFC2A}"/>
              </a:ext>
            </a:extLst>
          </p:cNvPr>
          <p:cNvSpPr/>
          <p:nvPr/>
        </p:nvSpPr>
        <p:spPr>
          <a:xfrm>
            <a:off x="2311612" y="2473151"/>
            <a:ext cx="9560998" cy="1299244"/>
          </a:xfrm>
          <a:prstGeom prst="rect">
            <a:avLst/>
          </a:prstGeom>
          <a:solidFill>
            <a:srgbClr val="C0504D">
              <a:lumMod val="20000"/>
              <a:lumOff val="80000"/>
            </a:srgbClr>
          </a:solidFill>
          <a:ln w="12700" cap="flat" cmpd="sng" algn="ctr">
            <a:solidFill>
              <a:schemeClr val="accent2">
                <a:lumMod val="50000"/>
              </a:schemeClr>
            </a:solidFill>
            <a:prstDash val="solid"/>
          </a:ln>
          <a:effectLst/>
        </p:spPr>
        <p:txBody>
          <a:bodyPr rtlCol="0" anchor="t"/>
          <a:lstStyle/>
          <a:p>
            <a:r>
              <a:rPr kumimoji="0" lang="ja-JP" altLang="en-US" sz="28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コミュニティ</a:t>
            </a:r>
            <a:r>
              <a:rPr kumimoji="0" lang="en-US" altLang="ja-JP" sz="28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FM</a:t>
            </a:r>
            <a:r>
              <a:rPr kumimoji="0" lang="ja-JP" altLang="en-US" sz="28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a:t>
            </a:r>
            <a:r>
              <a:rPr kumimoji="0" lang="ja-JP" altLang="en-US" sz="2800" b="1" i="0" u="none" strike="noStrike" kern="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rPr>
              <a:t>超短波放送局</a:t>
            </a:r>
            <a:r>
              <a:rPr kumimoji="0" lang="ja-JP" altLang="en-US" sz="28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a:t>
            </a:r>
            <a:br>
              <a:rPr kumimoji="0" lang="en-US" altLang="ja-JP" sz="24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br>
            <a:r>
              <a:rPr kumimoji="0" lang="ja-JP" altLang="en-US" sz="2400" i="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ja-JP" altLang="en-US" sz="2400" dirty="0">
                <a:latin typeface="Meiryo UI" panose="020B0604030504040204" pitchFamily="50" charset="-128"/>
                <a:ea typeface="Meiryo UI" panose="020B0604030504040204" pitchFamily="50" charset="-128"/>
              </a:rPr>
              <a:t>エフエムちゅうおう、　エフエム・キタ、　エフエム泉大津、　ラヂオきしわだ、</a:t>
            </a:r>
            <a:endParaRPr kumimoji="1"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　　</a:t>
            </a:r>
            <a:r>
              <a:rPr kumimoji="1" lang="ja-JP" altLang="en-US" sz="2400" dirty="0">
                <a:latin typeface="Meiryo UI" panose="020B0604030504040204" pitchFamily="50" charset="-128"/>
                <a:ea typeface="Meiryo UI" panose="020B0604030504040204" pitchFamily="50" charset="-128"/>
              </a:rPr>
              <a:t>箕面ＦＭまちそだて、　千里ニュータウンＦＭ放送</a:t>
            </a:r>
            <a:r>
              <a:rPr lang="ja-JP" altLang="en-US" sz="2400" dirty="0">
                <a:latin typeface="Meiryo UI" panose="020B0604030504040204" pitchFamily="50" charset="-128"/>
                <a:ea typeface="Meiryo UI" panose="020B0604030504040204" pitchFamily="50" charset="-128"/>
              </a:rPr>
              <a:t>　　</a:t>
            </a:r>
            <a:endParaRPr kumimoji="0" lang="en-US" altLang="ja-JP" sz="2400" i="0" u="none"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4CA3103C-5997-F6A5-6FE0-0D85719B54E8}"/>
              </a:ext>
            </a:extLst>
          </p:cNvPr>
          <p:cNvSpPr/>
          <p:nvPr/>
        </p:nvSpPr>
        <p:spPr>
          <a:xfrm>
            <a:off x="2311612" y="3826994"/>
            <a:ext cx="9548694" cy="997645"/>
          </a:xfrm>
          <a:prstGeom prst="rect">
            <a:avLst/>
          </a:prstGeom>
          <a:solidFill>
            <a:schemeClr val="bg1">
              <a:lumMod val="85000"/>
            </a:schemeClr>
          </a:solidFill>
          <a:ln w="12700" cap="flat" cmpd="sng" algn="ctr">
            <a:solidFill>
              <a:srgbClr val="4F81BD">
                <a:shade val="15000"/>
              </a:srgbClr>
            </a:solidFill>
            <a:prstDash val="solid"/>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800" b="1" kern="0" dirty="0">
                <a:latin typeface="Meiryo UI" panose="020B0604030504040204" pitchFamily="50" charset="-128"/>
                <a:ea typeface="Meiryo UI" panose="020B0604030504040204" pitchFamily="50" charset="-128"/>
              </a:rPr>
              <a:t>地域フリーパーパー（</a:t>
            </a:r>
            <a:r>
              <a:rPr kumimoji="0" lang="ja-JP" altLang="en-US" sz="2800" b="1" kern="0" dirty="0">
                <a:solidFill>
                  <a:srgbClr val="0070C0"/>
                </a:solidFill>
                <a:latin typeface="Meiryo UI" panose="020B0604030504040204" pitchFamily="50" charset="-128"/>
                <a:ea typeface="Meiryo UI" panose="020B0604030504040204" pitchFamily="50" charset="-128"/>
              </a:rPr>
              <a:t>冊子・新聞</a:t>
            </a:r>
            <a:r>
              <a:rPr kumimoji="0" lang="ja-JP" altLang="en-US" sz="2800" b="1" kern="0" dirty="0">
                <a:latin typeface="Meiryo UI" panose="020B0604030504040204" pitchFamily="50" charset="-128"/>
                <a:ea typeface="Meiryo UI" panose="020B0604030504040204" pitchFamily="50" charset="-128"/>
              </a:rPr>
              <a:t>）</a:t>
            </a:r>
            <a:endParaRPr kumimoji="0" lang="en-US" altLang="ja-JP" sz="2400" b="1" i="0" u="none"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400" kern="0" dirty="0">
                <a:latin typeface="Meiryo UI" panose="020B0604030504040204" pitchFamily="50" charset="-128"/>
                <a:ea typeface="Meiryo UI" panose="020B0604030504040204" pitchFamily="50" charset="-128"/>
              </a:rPr>
              <a:t>　　　</a:t>
            </a:r>
            <a:r>
              <a:rPr kumimoji="1" lang="en-US" altLang="ja-JP" sz="2400" b="0" i="0" u="none" strike="noStrike" kern="1200" cap="none" spc="0" normalizeH="0" baseline="0" noProof="0" dirty="0">
                <a:ln>
                  <a:noFill/>
                </a:ln>
                <a:solidFill>
                  <a:srgbClr val="333333"/>
                </a:solidFill>
                <a:effectLst/>
                <a:uLnTx/>
                <a:uFillTx/>
                <a:latin typeface="Meiryo UI" panose="020B0604030504040204" pitchFamily="50" charset="-128"/>
                <a:ea typeface="Meiryo UI" panose="020B0604030504040204" pitchFamily="50" charset="-128"/>
              </a:rPr>
              <a:t>City</a:t>
            </a:r>
            <a:r>
              <a:rPr kumimoji="1" lang="ja-JP" altLang="en-US" sz="2400" b="0" i="0" u="none" strike="noStrike" kern="1200" cap="none" spc="0" normalizeH="0" baseline="0" noProof="0" dirty="0">
                <a:ln>
                  <a:noFill/>
                </a:ln>
                <a:solidFill>
                  <a:srgbClr val="333333"/>
                </a:solidFill>
                <a:effectLst/>
                <a:uLnTx/>
                <a:uFillTx/>
                <a:latin typeface="Meiryo UI" panose="020B0604030504040204" pitchFamily="50" charset="-128"/>
                <a:ea typeface="Meiryo UI" panose="020B0604030504040204" pitchFamily="50" charset="-128"/>
              </a:rPr>
              <a:t> </a:t>
            </a:r>
            <a:r>
              <a:rPr kumimoji="1" lang="en-US" altLang="ja-JP" sz="2400" b="0" i="0" u="none" strike="noStrike" kern="1200" cap="none" spc="0" normalizeH="0" baseline="0" noProof="0" dirty="0">
                <a:ln>
                  <a:noFill/>
                </a:ln>
                <a:solidFill>
                  <a:srgbClr val="333333"/>
                </a:solidFill>
                <a:effectLst/>
                <a:uLnTx/>
                <a:uFillTx/>
                <a:latin typeface="Meiryo UI" panose="020B0604030504040204" pitchFamily="50" charset="-128"/>
                <a:ea typeface="Meiryo UI" panose="020B0604030504040204" pitchFamily="50" charset="-128"/>
              </a:rPr>
              <a:t>Life</a:t>
            </a:r>
            <a:r>
              <a:rPr lang="ja-JP" altLang="en-US" sz="2400" dirty="0">
                <a:solidFill>
                  <a:srgbClr val="333333"/>
                </a:solidFill>
                <a:latin typeface="Meiryo UI" panose="020B0604030504040204" pitchFamily="50" charset="-128"/>
                <a:ea typeface="Meiryo UI" panose="020B0604030504040204" pitchFamily="50" charset="-128"/>
              </a:rPr>
              <a:t>、　</a:t>
            </a:r>
            <a:r>
              <a:rPr kumimoji="1" lang="ja-JP" altLang="en-US" sz="2400" b="0" i="0" u="none" strike="noStrike" kern="1200" cap="none" spc="0" normalizeH="0" baseline="0" noProof="0" dirty="0">
                <a:ln>
                  <a:noFill/>
                </a:ln>
                <a:solidFill>
                  <a:srgbClr val="333333"/>
                </a:solidFill>
                <a:effectLst/>
                <a:uLnTx/>
                <a:uFillTx/>
                <a:latin typeface="Meiryo UI" panose="020B0604030504040204" pitchFamily="50" charset="-128"/>
                <a:ea typeface="Meiryo UI" panose="020B0604030504040204" pitchFamily="50" charset="-128"/>
              </a:rPr>
              <a:t>シティリビング、　ぱど（</a:t>
            </a:r>
            <a:r>
              <a:rPr kumimoji="1" lang="en-US" altLang="ja-JP" sz="2400" b="0" i="0" u="none" strike="noStrike" kern="1200" cap="none" spc="0" normalizeH="0" baseline="0" noProof="0" dirty="0" err="1">
                <a:ln>
                  <a:noFill/>
                </a:ln>
                <a:solidFill>
                  <a:srgbClr val="333333"/>
                </a:solidFill>
                <a:effectLst/>
                <a:uLnTx/>
                <a:uFillTx/>
                <a:latin typeface="Meiryo UI" panose="020B0604030504040204" pitchFamily="50" charset="-128"/>
                <a:ea typeface="Meiryo UI" panose="020B0604030504040204" pitchFamily="50" charset="-128"/>
              </a:rPr>
              <a:t>Pado</a:t>
            </a:r>
            <a:r>
              <a:rPr kumimoji="1" lang="ja-JP" altLang="en-US" sz="2400" b="0" i="0" u="none" strike="noStrike" kern="1200" cap="none" spc="0" normalizeH="0" baseline="0" noProof="0" dirty="0">
                <a:ln>
                  <a:noFill/>
                </a:ln>
                <a:solidFill>
                  <a:srgbClr val="333333"/>
                </a:solidFill>
                <a:effectLst/>
                <a:uLnTx/>
                <a:uFillTx/>
                <a:latin typeface="Meiryo UI" panose="020B0604030504040204" pitchFamily="50" charset="-128"/>
                <a:ea typeface="Meiryo UI" panose="020B0604030504040204" pitchFamily="50" charset="-128"/>
              </a:rPr>
              <a:t>）、　マイライフ、　他多数</a:t>
            </a:r>
            <a:r>
              <a:rPr lang="ja-JP" altLang="en-US" sz="2400" dirty="0">
                <a:latin typeface="Meiryo UI" panose="020B0604030504040204" pitchFamily="50" charset="-128"/>
                <a:ea typeface="Meiryo UI" panose="020B0604030504040204" pitchFamily="50" charset="-128"/>
              </a:rPr>
              <a:t>　　</a:t>
            </a:r>
            <a:r>
              <a:rPr lang="ja-JP" altLang="en-US" sz="2800" dirty="0">
                <a:latin typeface="Meiryo UI" panose="020B0604030504040204" pitchFamily="50" charset="-128"/>
                <a:ea typeface="Meiryo UI" panose="020B0604030504040204" pitchFamily="50" charset="-128"/>
              </a:rPr>
              <a:t>　</a:t>
            </a:r>
            <a:endParaRPr kumimoji="0" lang="en-US" altLang="ja-JP" sz="2800" i="0" u="none"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26863E62-4722-AE36-DBAE-F73456498937}"/>
              </a:ext>
            </a:extLst>
          </p:cNvPr>
          <p:cNvSpPr/>
          <p:nvPr/>
        </p:nvSpPr>
        <p:spPr>
          <a:xfrm>
            <a:off x="2311611" y="4879237"/>
            <a:ext cx="9548693" cy="997645"/>
          </a:xfrm>
          <a:prstGeom prst="rect">
            <a:avLst/>
          </a:prstGeom>
          <a:solidFill>
            <a:schemeClr val="accent4">
              <a:lumMod val="60000"/>
              <a:lumOff val="40000"/>
            </a:schemeClr>
          </a:solidFill>
          <a:ln w="12700" cap="flat" cmpd="sng" algn="ctr">
            <a:solidFill>
              <a:srgbClr val="4F81BD">
                <a:shade val="15000"/>
              </a:srgbClr>
            </a:solidFill>
            <a:prstDash val="solid"/>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800" b="1" kern="0" dirty="0">
                <a:latin typeface="Meiryo UI" panose="020B0604030504040204" pitchFamily="50" charset="-128"/>
                <a:ea typeface="Meiryo UI" panose="020B0604030504040204" pitchFamily="50" charset="-128"/>
              </a:rPr>
              <a:t>地域ＷＥＢサイト（</a:t>
            </a:r>
            <a:r>
              <a:rPr kumimoji="0" lang="ja-JP" altLang="en-US" sz="2800" b="1" kern="0" dirty="0">
                <a:solidFill>
                  <a:srgbClr val="0070C0"/>
                </a:solidFill>
                <a:latin typeface="Meiryo UI" panose="020B0604030504040204" pitchFamily="50" charset="-128"/>
                <a:ea typeface="Meiryo UI" panose="020B0604030504040204" pitchFamily="50" charset="-128"/>
              </a:rPr>
              <a:t>ポータルサイト</a:t>
            </a:r>
            <a:r>
              <a:rPr kumimoji="0" lang="ja-JP" altLang="en-US" sz="2800" b="1" kern="0" dirty="0">
                <a:latin typeface="Meiryo UI" panose="020B0604030504040204" pitchFamily="50" charset="-128"/>
                <a:ea typeface="Meiryo UI" panose="020B0604030504040204" pitchFamily="50" charset="-128"/>
              </a:rPr>
              <a:t>）</a:t>
            </a:r>
            <a:endParaRPr kumimoji="0" lang="en-US" altLang="ja-JP" sz="2800" b="1" kern="0" dirty="0">
              <a:latin typeface="Meiryo UI" panose="020B0604030504040204" pitchFamily="50" charset="-128"/>
              <a:ea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400" kern="0" dirty="0">
                <a:latin typeface="Meiryo UI" panose="020B0604030504040204" pitchFamily="50" charset="-128"/>
                <a:ea typeface="Meiryo UI" panose="020B0604030504040204" pitchFamily="50" charset="-128"/>
              </a:rPr>
              <a:t>　　　</a:t>
            </a:r>
            <a:r>
              <a:rPr kumimoji="1" lang="ja-JP" altLang="en-US" sz="2400" b="0" i="0" u="none" strike="noStrike" kern="1200" cap="none" spc="0" normalizeH="0" baseline="0" noProof="0" dirty="0">
                <a:ln>
                  <a:noFill/>
                </a:ln>
                <a:solidFill>
                  <a:srgbClr val="333333"/>
                </a:solidFill>
                <a:effectLst/>
                <a:uLnTx/>
                <a:uFillTx/>
                <a:latin typeface="Meiryo UI" panose="020B0604030504040204" pitchFamily="50" charset="-128"/>
                <a:ea typeface="Meiryo UI" panose="020B0604030504040204" pitchFamily="50" charset="-128"/>
              </a:rPr>
              <a:t>みんなの経済新聞ネットワーク、号外</a:t>
            </a:r>
            <a:r>
              <a:rPr kumimoji="1" lang="en-US" altLang="ja-JP" sz="2400" b="0" i="0" u="none" strike="noStrike" kern="1200" cap="none" spc="0" normalizeH="0" baseline="0" noProof="0" dirty="0">
                <a:ln>
                  <a:noFill/>
                </a:ln>
                <a:solidFill>
                  <a:srgbClr val="333333"/>
                </a:solidFill>
                <a:effectLst/>
                <a:uLnTx/>
                <a:uFillTx/>
                <a:latin typeface="Meiryo UI" panose="020B0604030504040204" pitchFamily="50" charset="-128"/>
                <a:ea typeface="Meiryo UI" panose="020B0604030504040204" pitchFamily="50" charset="-128"/>
              </a:rPr>
              <a:t>NET</a:t>
            </a:r>
            <a:r>
              <a:rPr kumimoji="1" lang="ja-JP" altLang="en-US" sz="2400" b="0" i="0" u="none" strike="noStrike" kern="1200" cap="none" spc="0" normalizeH="0" baseline="0" noProof="0" dirty="0">
                <a:ln>
                  <a:noFill/>
                </a:ln>
                <a:solidFill>
                  <a:srgbClr val="333333"/>
                </a:solidFill>
                <a:effectLst/>
                <a:uLnTx/>
                <a:uFillTx/>
                <a:latin typeface="Meiryo UI" panose="020B0604030504040204" pitchFamily="50" charset="-128"/>
                <a:ea typeface="Meiryo UI" panose="020B0604030504040204" pitchFamily="50" charset="-128"/>
              </a:rPr>
              <a:t>、大阪キタじゃーなる、他多数</a:t>
            </a:r>
            <a:r>
              <a:rPr lang="ja-JP" altLang="en-US" sz="2400" dirty="0">
                <a:latin typeface="Meiryo UI" panose="020B0604030504040204" pitchFamily="50" charset="-128"/>
                <a:ea typeface="Meiryo UI" panose="020B0604030504040204" pitchFamily="50" charset="-128"/>
              </a:rPr>
              <a:t>　</a:t>
            </a:r>
            <a:r>
              <a:rPr lang="ja-JP" altLang="en-US" sz="2800" dirty="0">
                <a:latin typeface="Meiryo UI" panose="020B0604030504040204" pitchFamily="50" charset="-128"/>
                <a:ea typeface="Meiryo UI" panose="020B0604030504040204" pitchFamily="50" charset="-128"/>
              </a:rPr>
              <a:t>　</a:t>
            </a:r>
            <a:endParaRPr kumimoji="0" lang="en-US" altLang="ja-JP" sz="2800" i="0" u="none"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8" name="タイトル 3">
            <a:extLst>
              <a:ext uri="{FF2B5EF4-FFF2-40B4-BE49-F238E27FC236}">
                <a16:creationId xmlns:a16="http://schemas.microsoft.com/office/drawing/2014/main" id="{394348CC-0D2A-4150-921D-E7AFE01F4BA6}"/>
              </a:ext>
            </a:extLst>
          </p:cNvPr>
          <p:cNvSpPr txBox="1">
            <a:spLocks/>
          </p:cNvSpPr>
          <p:nvPr/>
        </p:nvSpPr>
        <p:spPr>
          <a:xfrm>
            <a:off x="0" y="212566"/>
            <a:ext cx="9336087" cy="674993"/>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kumimoji="1" sz="3200" kern="1200">
                <a:solidFill>
                  <a:schemeClr val="tx1"/>
                </a:solidFill>
                <a:latin typeface="HG丸ｺﾞｼｯｸM-PRO" panose="020F0600000000000000" pitchFamily="50" charset="-128"/>
                <a:ea typeface="HG丸ｺﾞｼｯｸM-PRO" panose="020F0600000000000000" pitchFamily="50" charset="-128"/>
                <a:cs typeface="+mj-cs"/>
              </a:defRPr>
            </a:lvl1pPr>
          </a:lstStyle>
          <a:p>
            <a:pPr>
              <a:lnSpc>
                <a:spcPts val="5000"/>
              </a:lnSpc>
              <a:spcBef>
                <a:spcPts val="0"/>
              </a:spcBef>
              <a:defRPr/>
            </a:pPr>
            <a:r>
              <a:rPr kumimoji="1" lang="ja-JP" altLang="en-US" sz="3600" dirty="0">
                <a:solidFill>
                  <a:schemeClr val="tx1">
                    <a:lumMod val="75000"/>
                    <a:lumOff val="25000"/>
                  </a:schemeClr>
                </a:solidFill>
                <a:latin typeface="Meiryo UI" panose="020B0604030504040204" pitchFamily="50" charset="-128"/>
                <a:ea typeface="Meiryo UI" panose="020B0604030504040204" pitchFamily="50" charset="-128"/>
              </a:rPr>
              <a:t>地域メディアの種類（大阪の地域メディア）</a:t>
            </a:r>
            <a:endParaRPr lang="en-US" altLang="ja-JP" sz="3600" b="0" i="0" dirty="0">
              <a:solidFill>
                <a:schemeClr val="tx1">
                  <a:lumMod val="85000"/>
                  <a:lumOff val="15000"/>
                </a:schemeClr>
              </a:solidFill>
              <a:effectLst/>
              <a:latin typeface="Meiryo UI" panose="020B0604030504040204" pitchFamily="50" charset="-128"/>
              <a:ea typeface="Meiryo UI" panose="020B0604030504040204" pitchFamily="50" charset="-128"/>
            </a:endParaRPr>
          </a:p>
        </p:txBody>
      </p:sp>
      <p:pic>
        <p:nvPicPr>
          <p:cNvPr id="26" name="グラフィックス 25" descr="テレビ">
            <a:extLst>
              <a:ext uri="{FF2B5EF4-FFF2-40B4-BE49-F238E27FC236}">
                <a16:creationId xmlns:a16="http://schemas.microsoft.com/office/drawing/2014/main" id="{B70B2716-6448-4A27-9261-C122C24B6C2E}"/>
              </a:ext>
            </a:extLst>
          </p:cNvPr>
          <p:cNvPicPr>
            <a:picLocks noChangeAspect="1"/>
          </p:cNvPicPr>
          <p:nvPr/>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317523" y="1375359"/>
            <a:ext cx="904339" cy="904339"/>
          </a:xfrm>
          <a:prstGeom prst="rect">
            <a:avLst/>
          </a:prstGeom>
        </p:spPr>
      </p:pic>
      <p:pic>
        <p:nvPicPr>
          <p:cNvPr id="27" name="グラフィックス 26" descr="ラジオ">
            <a:extLst>
              <a:ext uri="{FF2B5EF4-FFF2-40B4-BE49-F238E27FC236}">
                <a16:creationId xmlns:a16="http://schemas.microsoft.com/office/drawing/2014/main" id="{8C60E7F1-B319-4944-B194-77C1C0F90DAF}"/>
              </a:ext>
            </a:extLst>
          </p:cNvPr>
          <p:cNvPicPr>
            <a:picLocks noChangeAspect="1"/>
          </p:cNvPicPr>
          <p:nvPr/>
        </p:nvPicPr>
        <p:blipFill>
          <a:blip r:embed="rId4">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1342541" y="2608095"/>
            <a:ext cx="854303" cy="904339"/>
          </a:xfrm>
          <a:prstGeom prst="rect">
            <a:avLst/>
          </a:prstGeom>
        </p:spPr>
      </p:pic>
      <p:pic>
        <p:nvPicPr>
          <p:cNvPr id="28" name="グラフィックス 27" descr="新聞">
            <a:extLst>
              <a:ext uri="{FF2B5EF4-FFF2-40B4-BE49-F238E27FC236}">
                <a16:creationId xmlns:a16="http://schemas.microsoft.com/office/drawing/2014/main" id="{BE128781-CA81-45DB-9628-D28F0D83B8F0}"/>
              </a:ext>
            </a:extLst>
          </p:cNvPr>
          <p:cNvPicPr>
            <a:picLocks noChangeAspect="1"/>
          </p:cNvPicPr>
          <p:nvPr/>
        </p:nvPicPr>
        <p:blipFill>
          <a:blip r:embed="rId6">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a:off x="1342540" y="3931272"/>
            <a:ext cx="854304" cy="854304"/>
          </a:xfrm>
          <a:prstGeom prst="rect">
            <a:avLst/>
          </a:prstGeom>
        </p:spPr>
      </p:pic>
      <p:pic>
        <p:nvPicPr>
          <p:cNvPr id="29" name="グラフィックス 28" descr="スマート フォン">
            <a:extLst>
              <a:ext uri="{FF2B5EF4-FFF2-40B4-BE49-F238E27FC236}">
                <a16:creationId xmlns:a16="http://schemas.microsoft.com/office/drawing/2014/main" id="{966F44D1-3667-4B1B-90E2-7D4EA4D5D945}"/>
              </a:ext>
            </a:extLst>
          </p:cNvPr>
          <p:cNvPicPr>
            <a:picLocks noChangeAspect="1"/>
          </p:cNvPicPr>
          <p:nvPr/>
        </p:nvPicPr>
        <p:blipFill>
          <a:blip r:embed="rId8">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1252649" y="4879237"/>
            <a:ext cx="1034087" cy="997645"/>
          </a:xfrm>
          <a:prstGeom prst="rect">
            <a:avLst/>
          </a:prstGeom>
        </p:spPr>
      </p:pic>
      <p:sp>
        <p:nvSpPr>
          <p:cNvPr id="6" name="吹き出し: 角を丸めた四角形 5">
            <a:extLst>
              <a:ext uri="{FF2B5EF4-FFF2-40B4-BE49-F238E27FC236}">
                <a16:creationId xmlns:a16="http://schemas.microsoft.com/office/drawing/2014/main" id="{EC1C0F4D-FC8F-408D-D7AD-EC3001E0B988}"/>
              </a:ext>
            </a:extLst>
          </p:cNvPr>
          <p:cNvSpPr/>
          <p:nvPr/>
        </p:nvSpPr>
        <p:spPr>
          <a:xfrm>
            <a:off x="8054788" y="1245284"/>
            <a:ext cx="3281083" cy="1227867"/>
          </a:xfrm>
          <a:prstGeom prst="wedgeRoundRectCallout">
            <a:avLst>
              <a:gd name="adj1" fmla="val -88948"/>
              <a:gd name="adj2" fmla="val -165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本日は、</a:t>
            </a:r>
            <a:endParaRPr kumimoji="1" lang="en-US" altLang="ja-JP" sz="2000" b="1" dirty="0"/>
          </a:p>
          <a:p>
            <a:pPr algn="ctr"/>
            <a:r>
              <a:rPr kumimoji="1" lang="ja-JP" altLang="en-US" sz="2000" b="1" dirty="0"/>
              <a:t>ケーブルテレビを中心に</a:t>
            </a:r>
            <a:endParaRPr kumimoji="1" lang="en-US" altLang="ja-JP" sz="2000" b="1" dirty="0"/>
          </a:p>
          <a:p>
            <a:pPr algn="ctr"/>
            <a:r>
              <a:rPr lang="ja-JP" altLang="en-US" sz="2000" b="1" dirty="0"/>
              <a:t>お話します</a:t>
            </a:r>
            <a:endParaRPr kumimoji="1" lang="en-US" altLang="ja-JP" sz="2000" b="1" dirty="0"/>
          </a:p>
        </p:txBody>
      </p:sp>
    </p:spTree>
    <p:extLst>
      <p:ext uri="{BB962C8B-B14F-4D97-AF65-F5344CB8AC3E}">
        <p14:creationId xmlns:p14="http://schemas.microsoft.com/office/powerpoint/2010/main" val="3934539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四角形: 角を丸くする 9">
            <a:extLst>
              <a:ext uri="{FF2B5EF4-FFF2-40B4-BE49-F238E27FC236}">
                <a16:creationId xmlns:a16="http://schemas.microsoft.com/office/drawing/2014/main" id="{D8DB7F07-4552-DD7E-68FB-FD81021DECDC}"/>
              </a:ext>
            </a:extLst>
          </p:cNvPr>
          <p:cNvSpPr/>
          <p:nvPr/>
        </p:nvSpPr>
        <p:spPr>
          <a:xfrm>
            <a:off x="1845892" y="1290194"/>
            <a:ext cx="10119817" cy="477732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2400" b="1" u="sng" dirty="0">
                <a:solidFill>
                  <a:schemeClr val="accent5">
                    <a:lumMod val="75000"/>
                  </a:schemeClr>
                </a:solidFill>
                <a:latin typeface="みんなの文字ゴStd R" panose="020B0400000000000000" pitchFamily="34" charset="-128"/>
                <a:ea typeface="みんなの文字ゴStd R" panose="020B0400000000000000" pitchFamily="34" charset="-128"/>
              </a:rPr>
              <a:t>アンテナ経由</a:t>
            </a:r>
            <a:r>
              <a:rPr lang="ja-JP" altLang="en-US" sz="1600" b="1" dirty="0">
                <a:solidFill>
                  <a:schemeClr val="accent5">
                    <a:lumMod val="75000"/>
                  </a:schemeClr>
                </a:solidFill>
                <a:latin typeface="みんなの文字ゴStd R" panose="020B0400000000000000" pitchFamily="34" charset="-128"/>
                <a:ea typeface="みんなの文字ゴStd R" panose="020B0400000000000000" pitchFamily="34" charset="-128"/>
              </a:rPr>
              <a:t>（主にテレビ端子）</a:t>
            </a:r>
            <a:endParaRPr lang="en-US" altLang="ja-JP" sz="1600" b="1" dirty="0">
              <a:solidFill>
                <a:schemeClr val="accent5">
                  <a:lumMod val="75000"/>
                </a:schemeClr>
              </a:solidFill>
              <a:latin typeface="みんなの文字ゴStd R" panose="020B0400000000000000" pitchFamily="34" charset="-128"/>
              <a:ea typeface="みんなの文字ゴStd R" panose="020B0400000000000000" pitchFamily="34" charset="-128"/>
            </a:endParaRPr>
          </a:p>
          <a:p>
            <a:endParaRPr kumimoji="1" lang="en-US" altLang="ja-JP" dirty="0">
              <a:solidFill>
                <a:schemeClr val="tx1"/>
              </a:solidFill>
              <a:latin typeface="みんなの文字ゴStd R" panose="020B0400000000000000" pitchFamily="34" charset="-128"/>
              <a:ea typeface="みんなの文字ゴStd R" panose="020B0400000000000000" pitchFamily="34" charset="-128"/>
            </a:endParaRPr>
          </a:p>
          <a:p>
            <a:endParaRPr lang="en-US" altLang="ja-JP" dirty="0">
              <a:solidFill>
                <a:schemeClr val="tx1"/>
              </a:solidFill>
              <a:latin typeface="みんなの文字ゴStd R" panose="020B0400000000000000" pitchFamily="34" charset="-128"/>
              <a:ea typeface="みんなの文字ゴStd R" panose="020B0400000000000000" pitchFamily="34" charset="-128"/>
            </a:endParaRPr>
          </a:p>
          <a:p>
            <a:endParaRPr kumimoji="1" lang="en-US" altLang="ja-JP" dirty="0">
              <a:solidFill>
                <a:schemeClr val="tx1"/>
              </a:solidFill>
              <a:latin typeface="みんなの文字ゴStd R" panose="020B0400000000000000" pitchFamily="34" charset="-128"/>
              <a:ea typeface="みんなの文字ゴStd R" panose="020B0400000000000000" pitchFamily="34" charset="-128"/>
            </a:endParaRPr>
          </a:p>
          <a:p>
            <a:endParaRPr lang="en-US" altLang="ja-JP" dirty="0">
              <a:solidFill>
                <a:schemeClr val="tx1"/>
              </a:solidFill>
              <a:latin typeface="みんなの文字ゴStd R" panose="020B0400000000000000" pitchFamily="34" charset="-128"/>
              <a:ea typeface="みんなの文字ゴStd R" panose="020B0400000000000000" pitchFamily="34" charset="-128"/>
            </a:endParaRPr>
          </a:p>
          <a:p>
            <a:endParaRPr kumimoji="1" lang="en-US" altLang="ja-JP" dirty="0">
              <a:solidFill>
                <a:schemeClr val="tx1"/>
              </a:solidFill>
              <a:latin typeface="みんなの文字ゴStd R" panose="020B0400000000000000" pitchFamily="34" charset="-128"/>
              <a:ea typeface="みんなの文字ゴStd R" panose="020B0400000000000000" pitchFamily="34" charset="-128"/>
            </a:endParaRPr>
          </a:p>
          <a:p>
            <a:endParaRPr lang="en-US" altLang="ja-JP" dirty="0">
              <a:solidFill>
                <a:schemeClr val="tx1"/>
              </a:solidFill>
              <a:latin typeface="みんなの文字ゴStd R" panose="020B0400000000000000" pitchFamily="34" charset="-128"/>
              <a:ea typeface="みんなの文字ゴStd R" panose="020B0400000000000000" pitchFamily="34" charset="-128"/>
            </a:endParaRPr>
          </a:p>
          <a:p>
            <a:endParaRPr kumimoji="1" lang="en-US" altLang="ja-JP" dirty="0">
              <a:solidFill>
                <a:schemeClr val="tx1"/>
              </a:solidFill>
              <a:latin typeface="みんなの文字ゴStd R" panose="020B0400000000000000" pitchFamily="34" charset="-128"/>
              <a:ea typeface="みんなの文字ゴStd R" panose="020B0400000000000000" pitchFamily="34" charset="-128"/>
            </a:endParaRPr>
          </a:p>
          <a:p>
            <a:endParaRPr lang="en-US" altLang="ja-JP" dirty="0">
              <a:solidFill>
                <a:schemeClr val="tx1"/>
              </a:solidFill>
              <a:latin typeface="みんなの文字ゴStd R" panose="020B0400000000000000" pitchFamily="34" charset="-128"/>
              <a:ea typeface="みんなの文字ゴStd R" panose="020B0400000000000000" pitchFamily="34" charset="-128"/>
            </a:endParaRPr>
          </a:p>
          <a:p>
            <a:endParaRPr kumimoji="1" lang="en-US" altLang="ja-JP" dirty="0">
              <a:solidFill>
                <a:schemeClr val="tx1"/>
              </a:solidFill>
              <a:latin typeface="みんなの文字ゴStd R" panose="020B0400000000000000" pitchFamily="34" charset="-128"/>
              <a:ea typeface="みんなの文字ゴStd R" panose="020B0400000000000000" pitchFamily="34" charset="-128"/>
            </a:endParaRPr>
          </a:p>
          <a:p>
            <a:endParaRPr lang="en-US" altLang="ja-JP" dirty="0">
              <a:solidFill>
                <a:schemeClr val="tx1"/>
              </a:solidFill>
              <a:latin typeface="みんなの文字ゴStd R" panose="020B0400000000000000" pitchFamily="34" charset="-128"/>
              <a:ea typeface="みんなの文字ゴStd R" panose="020B0400000000000000" pitchFamily="34" charset="-128"/>
            </a:endParaRPr>
          </a:p>
          <a:p>
            <a:endParaRPr kumimoji="1" lang="en-US" altLang="ja-JP" dirty="0">
              <a:solidFill>
                <a:schemeClr val="tx1"/>
              </a:solidFill>
              <a:latin typeface="みんなの文字ゴStd R" panose="020B0400000000000000" pitchFamily="34" charset="-128"/>
              <a:ea typeface="みんなの文字ゴStd R" panose="020B0400000000000000" pitchFamily="34" charset="-128"/>
            </a:endParaRPr>
          </a:p>
          <a:p>
            <a:endParaRPr lang="en-US" altLang="ja-JP" dirty="0">
              <a:solidFill>
                <a:schemeClr val="tx1"/>
              </a:solidFill>
              <a:latin typeface="みんなの文字ゴStd R" panose="020B0400000000000000" pitchFamily="34" charset="-128"/>
              <a:ea typeface="みんなの文字ゴStd R" panose="020B0400000000000000" pitchFamily="34" charset="-128"/>
            </a:endParaRPr>
          </a:p>
          <a:p>
            <a:r>
              <a:rPr lang="ja-JP" altLang="en-US" sz="2400" b="1" u="sng" dirty="0">
                <a:solidFill>
                  <a:schemeClr val="accent2">
                    <a:lumMod val="75000"/>
                  </a:schemeClr>
                </a:solidFill>
                <a:latin typeface="みんなの文字ゴStd R" panose="020B0400000000000000" pitchFamily="34" charset="-128"/>
                <a:ea typeface="みんなの文字ゴStd R" panose="020B0400000000000000" pitchFamily="34" charset="-128"/>
              </a:rPr>
              <a:t>ケーブル回線経由</a:t>
            </a:r>
            <a:r>
              <a:rPr lang="ja-JP" altLang="en-US" sz="1600" b="1" dirty="0">
                <a:solidFill>
                  <a:schemeClr val="accent2">
                    <a:lumMod val="75000"/>
                  </a:schemeClr>
                </a:solidFill>
                <a:latin typeface="みんなの文字ゴStd R" panose="020B0400000000000000" pitchFamily="34" charset="-128"/>
                <a:ea typeface="みんなの文字ゴStd R" panose="020B0400000000000000" pitchFamily="34" charset="-128"/>
              </a:rPr>
              <a:t>（主にケーブル端子やチューナー、回線使用料有：管理費等の場合も有）</a:t>
            </a:r>
            <a:endParaRPr lang="en-US" altLang="ja-JP" sz="1600" b="1" dirty="0">
              <a:solidFill>
                <a:schemeClr val="accent2">
                  <a:lumMod val="75000"/>
                </a:schemeClr>
              </a:solidFill>
              <a:latin typeface="みんなの文字ゴStd R" panose="020B0400000000000000" pitchFamily="34" charset="-128"/>
              <a:ea typeface="みんなの文字ゴStd R" panose="020B0400000000000000" pitchFamily="34" charset="-128"/>
            </a:endParaRPr>
          </a:p>
          <a:p>
            <a:r>
              <a:rPr kumimoji="1" lang="ja-JP" altLang="en-US" sz="1600" dirty="0">
                <a:solidFill>
                  <a:schemeClr val="accent2">
                    <a:lumMod val="75000"/>
                  </a:schemeClr>
                </a:solidFill>
                <a:latin typeface="みんなの文字ゴStd R" panose="020B0400000000000000" pitchFamily="34" charset="-128"/>
                <a:ea typeface="みんなの文字ゴStd R" panose="020B0400000000000000" pitchFamily="34" charset="-128"/>
              </a:rPr>
              <a:t>　　　　　　　　　　　　</a:t>
            </a:r>
            <a:r>
              <a:rPr kumimoji="1" lang="ja-JP" altLang="en-US" sz="1600" b="1" u="sng" dirty="0">
                <a:solidFill>
                  <a:srgbClr val="FF0000"/>
                </a:solidFill>
                <a:latin typeface="みんなの文字ゴStd R" panose="020B0400000000000000" pitchFamily="34" charset="-128"/>
                <a:ea typeface="みんなの文字ゴStd R" panose="020B0400000000000000" pitchFamily="34" charset="-128"/>
              </a:rPr>
              <a:t>＊大阪府内の約</a:t>
            </a:r>
            <a:r>
              <a:rPr kumimoji="1" lang="en-US" altLang="ja-JP" sz="1600" b="1" u="sng" dirty="0">
                <a:solidFill>
                  <a:srgbClr val="FF0000"/>
                </a:solidFill>
                <a:latin typeface="みんなの文字ゴStd R" panose="020B0400000000000000" pitchFamily="34" charset="-128"/>
                <a:ea typeface="みんなの文字ゴStd R" panose="020B0400000000000000" pitchFamily="34" charset="-128"/>
              </a:rPr>
              <a:t>70</a:t>
            </a:r>
            <a:r>
              <a:rPr kumimoji="1" lang="ja-JP" altLang="en-US" sz="1600" b="1" u="sng" dirty="0">
                <a:solidFill>
                  <a:srgbClr val="FF0000"/>
                </a:solidFill>
                <a:latin typeface="みんなの文字ゴStd R" panose="020B0400000000000000" pitchFamily="34" charset="-128"/>
                <a:ea typeface="みんなの文字ゴStd R" panose="020B0400000000000000" pitchFamily="34" charset="-128"/>
              </a:rPr>
              <a:t>％のご家庭がケーブルテレビ経由で地上波を見ています。</a:t>
            </a:r>
          </a:p>
        </p:txBody>
      </p:sp>
      <p:sp>
        <p:nvSpPr>
          <p:cNvPr id="26" name="四角形: 角を丸くする 25">
            <a:extLst>
              <a:ext uri="{FF2B5EF4-FFF2-40B4-BE49-F238E27FC236}">
                <a16:creationId xmlns:a16="http://schemas.microsoft.com/office/drawing/2014/main" id="{01CF9D6C-CF53-627A-381E-A782533D6F8D}"/>
              </a:ext>
            </a:extLst>
          </p:cNvPr>
          <p:cNvSpPr/>
          <p:nvPr/>
        </p:nvSpPr>
        <p:spPr>
          <a:xfrm>
            <a:off x="10308682" y="1976577"/>
            <a:ext cx="955061" cy="1616368"/>
          </a:xfrm>
          <a:prstGeom prst="roundRect">
            <a:avLst/>
          </a:prstGeom>
          <a:solidFill>
            <a:schemeClr val="accent6">
              <a:lumMod val="40000"/>
              <a:lumOff val="60000"/>
            </a:schemeClr>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wordArtVertRtl" rtlCol="0" anchor="ctr"/>
          <a:lstStyle/>
          <a:p>
            <a:pPr algn="ctr"/>
            <a:r>
              <a:rPr lang="ja-JP" altLang="en-US" sz="2000" dirty="0">
                <a:solidFill>
                  <a:srgbClr val="FF0000"/>
                </a:solidFill>
                <a:latin typeface="みんなの文字ゴStd R" panose="020B0400000000000000" pitchFamily="34" charset="-128"/>
                <a:ea typeface="みんなの文字ゴStd R" panose="020B0400000000000000" pitchFamily="34" charset="-128"/>
              </a:rPr>
              <a:t>無料</a:t>
            </a:r>
            <a:endParaRPr lang="en-US" altLang="ja-JP" sz="2000" dirty="0">
              <a:solidFill>
                <a:srgbClr val="FF0000"/>
              </a:solidFill>
              <a:latin typeface="みんなの文字ゴStd R" panose="020B0400000000000000" pitchFamily="34" charset="-128"/>
              <a:ea typeface="みんなの文字ゴStd R" panose="020B0400000000000000" pitchFamily="34" charset="-128"/>
            </a:endParaRPr>
          </a:p>
          <a:p>
            <a:pPr algn="ctr"/>
            <a:r>
              <a:rPr lang="ja-JP" altLang="en-US" sz="2000" dirty="0">
                <a:solidFill>
                  <a:schemeClr val="accent6">
                    <a:lumMod val="50000"/>
                  </a:schemeClr>
                </a:solidFill>
                <a:latin typeface="みんなの文字ゴStd R" panose="020B0400000000000000" pitchFamily="34" charset="-128"/>
                <a:ea typeface="みんなの文字ゴStd R" panose="020B0400000000000000" pitchFamily="34" charset="-128"/>
              </a:rPr>
              <a:t>視聴</a:t>
            </a:r>
            <a:endParaRPr kumimoji="1" lang="ja-JP" altLang="en-US" sz="2000" dirty="0">
              <a:solidFill>
                <a:schemeClr val="accent6">
                  <a:lumMod val="50000"/>
                </a:schemeClr>
              </a:solidFill>
              <a:latin typeface="みんなの文字ゴStd R" panose="020B0400000000000000" pitchFamily="34" charset="-128"/>
              <a:ea typeface="みんなの文字ゴStd R" panose="020B0400000000000000" pitchFamily="34" charset="-128"/>
            </a:endParaRPr>
          </a:p>
        </p:txBody>
      </p:sp>
      <p:sp>
        <p:nvSpPr>
          <p:cNvPr id="4" name="タイトル 3">
            <a:extLst>
              <a:ext uri="{FF2B5EF4-FFF2-40B4-BE49-F238E27FC236}">
                <a16:creationId xmlns:a16="http://schemas.microsoft.com/office/drawing/2014/main" id="{1B26920C-3061-4372-AF9E-8FA6417A43F3}"/>
              </a:ext>
            </a:extLst>
          </p:cNvPr>
          <p:cNvSpPr txBox="1">
            <a:spLocks noGrp="1"/>
          </p:cNvSpPr>
          <p:nvPr>
            <p:ph type="title"/>
          </p:nvPr>
        </p:nvSpPr>
        <p:spPr>
          <a:xfrm>
            <a:off x="39778" y="255287"/>
            <a:ext cx="9336087" cy="664862"/>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kumimoji="1" sz="3200" kern="1200">
                <a:solidFill>
                  <a:schemeClr val="tx1"/>
                </a:solidFill>
                <a:latin typeface="HG丸ｺﾞｼｯｸM-PRO" panose="020F0600000000000000" pitchFamily="50" charset="-128"/>
                <a:ea typeface="HG丸ｺﾞｼｯｸM-PRO" panose="020F0600000000000000" pitchFamily="50" charset="-128"/>
                <a:cs typeface="+mj-cs"/>
              </a:defRPr>
            </a:lvl1pPr>
          </a:lstStyle>
          <a:p>
            <a:pPr>
              <a:lnSpc>
                <a:spcPts val="5000"/>
              </a:lnSpc>
              <a:spcBef>
                <a:spcPts val="0"/>
              </a:spcBef>
              <a:defRPr/>
            </a:pPr>
            <a:r>
              <a:rPr lang="en-US" altLang="ja-JP" sz="3600" dirty="0">
                <a:solidFill>
                  <a:schemeClr val="tx1">
                    <a:lumMod val="75000"/>
                    <a:lumOff val="25000"/>
                  </a:schemeClr>
                </a:solidFill>
                <a:latin typeface="Meiryo UI" panose="020B0604030504040204" pitchFamily="50" charset="-128"/>
                <a:ea typeface="Meiryo UI" panose="020B0604030504040204" pitchFamily="50" charset="-128"/>
                <a:cs typeface="メイリオ" panose="020B0604030504040204" pitchFamily="50" charset="-128"/>
              </a:rPr>
              <a:t>CATV</a:t>
            </a:r>
            <a:r>
              <a:rPr lang="ja-JP" altLang="en-US" sz="3600" dirty="0">
                <a:solidFill>
                  <a:schemeClr val="tx1">
                    <a:lumMod val="75000"/>
                    <a:lumOff val="25000"/>
                  </a:schemeClr>
                </a:solidFill>
                <a:latin typeface="Meiryo UI" panose="020B0604030504040204" pitchFamily="50" charset="-128"/>
                <a:ea typeface="Meiryo UI" panose="020B0604030504040204" pitchFamily="50" charset="-128"/>
                <a:cs typeface="メイリオ" panose="020B0604030504040204" pitchFamily="50" charset="-128"/>
              </a:rPr>
              <a:t>（ケーブルテレビ）は、どの様に見れる？</a:t>
            </a:r>
            <a:endParaRPr lang="en-US" altLang="ja-JP" sz="3600" b="0" i="0" dirty="0">
              <a:solidFill>
                <a:schemeClr val="tx1">
                  <a:lumMod val="85000"/>
                  <a:lumOff val="15000"/>
                </a:schemeClr>
              </a:solidFill>
              <a:effectLst/>
              <a:latin typeface="Meiryo UI" panose="020B0604030504040204" pitchFamily="50" charset="-128"/>
              <a:ea typeface="Meiryo UI" panose="020B0604030504040204" pitchFamily="50" charset="-128"/>
            </a:endParaRPr>
          </a:p>
        </p:txBody>
      </p:sp>
      <p:sp>
        <p:nvSpPr>
          <p:cNvPr id="2" name="四角形: 角を丸くする 1">
            <a:extLst>
              <a:ext uri="{FF2B5EF4-FFF2-40B4-BE49-F238E27FC236}">
                <a16:creationId xmlns:a16="http://schemas.microsoft.com/office/drawing/2014/main" id="{C0AE5E1E-38C9-2B98-4332-74767318348C}"/>
              </a:ext>
            </a:extLst>
          </p:cNvPr>
          <p:cNvSpPr/>
          <p:nvPr/>
        </p:nvSpPr>
        <p:spPr>
          <a:xfrm>
            <a:off x="1339274" y="2863272"/>
            <a:ext cx="1371603" cy="804725"/>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bg1"/>
                </a:solidFill>
                <a:latin typeface="みんなの文字ゴStd R" panose="020B0400000000000000" pitchFamily="34" charset="-128"/>
                <a:ea typeface="みんなの文字ゴStd R" panose="020B0400000000000000" pitchFamily="34" charset="-128"/>
              </a:rPr>
              <a:t>TV</a:t>
            </a:r>
            <a:r>
              <a:rPr kumimoji="1" lang="ja-JP" altLang="en-US" b="1" dirty="0">
                <a:solidFill>
                  <a:schemeClr val="bg1"/>
                </a:solidFill>
                <a:latin typeface="みんなの文字ゴStd R" panose="020B0400000000000000" pitchFamily="34" charset="-128"/>
                <a:ea typeface="みんなの文字ゴStd R" panose="020B0400000000000000" pitchFamily="34" charset="-128"/>
              </a:rPr>
              <a:t>受像機</a:t>
            </a:r>
          </a:p>
        </p:txBody>
      </p:sp>
      <p:sp>
        <p:nvSpPr>
          <p:cNvPr id="8" name="四角形: 角を丸くする 7">
            <a:extLst>
              <a:ext uri="{FF2B5EF4-FFF2-40B4-BE49-F238E27FC236}">
                <a16:creationId xmlns:a16="http://schemas.microsoft.com/office/drawing/2014/main" id="{0B51CADA-60E8-D122-3859-97672418B1F3}"/>
              </a:ext>
            </a:extLst>
          </p:cNvPr>
          <p:cNvSpPr/>
          <p:nvPr/>
        </p:nvSpPr>
        <p:spPr>
          <a:xfrm>
            <a:off x="10308682" y="3666831"/>
            <a:ext cx="955061" cy="1399313"/>
          </a:xfrm>
          <a:prstGeom prst="roundRect">
            <a:avLst/>
          </a:prstGeom>
          <a:solidFill>
            <a:schemeClr val="accent6">
              <a:lumMod val="40000"/>
              <a:lumOff val="60000"/>
            </a:schemeClr>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wordArtVertRtl" rtlCol="0" anchor="ctr"/>
          <a:lstStyle/>
          <a:p>
            <a:pPr algn="ctr"/>
            <a:r>
              <a:rPr lang="ja-JP" altLang="en-US" sz="2000" dirty="0">
                <a:solidFill>
                  <a:srgbClr val="FF0000"/>
                </a:solidFill>
                <a:latin typeface="みんなの文字ゴStd R" panose="020B0400000000000000" pitchFamily="34" charset="-128"/>
                <a:ea typeface="みんなの文字ゴStd R" panose="020B0400000000000000" pitchFamily="34" charset="-128"/>
              </a:rPr>
              <a:t>有料</a:t>
            </a:r>
            <a:endParaRPr lang="en-US" altLang="ja-JP" sz="2000" dirty="0">
              <a:solidFill>
                <a:srgbClr val="FF0000"/>
              </a:solidFill>
              <a:latin typeface="みんなの文字ゴStd R" panose="020B0400000000000000" pitchFamily="34" charset="-128"/>
              <a:ea typeface="みんなの文字ゴStd R" panose="020B0400000000000000" pitchFamily="34" charset="-128"/>
            </a:endParaRPr>
          </a:p>
          <a:p>
            <a:pPr algn="ctr"/>
            <a:r>
              <a:rPr lang="ja-JP" altLang="en-US" sz="2000" dirty="0">
                <a:solidFill>
                  <a:schemeClr val="accent6">
                    <a:lumMod val="50000"/>
                  </a:schemeClr>
                </a:solidFill>
                <a:latin typeface="みんなの文字ゴStd R" panose="020B0400000000000000" pitchFamily="34" charset="-128"/>
                <a:ea typeface="みんなの文字ゴStd R" panose="020B0400000000000000" pitchFamily="34" charset="-128"/>
              </a:rPr>
              <a:t>視聴</a:t>
            </a:r>
            <a:endParaRPr kumimoji="1" lang="ja-JP" altLang="en-US" sz="2000" dirty="0">
              <a:solidFill>
                <a:schemeClr val="accent6">
                  <a:lumMod val="50000"/>
                </a:schemeClr>
              </a:solidFill>
              <a:latin typeface="みんなの文字ゴStd R" panose="020B0400000000000000" pitchFamily="34" charset="-128"/>
              <a:ea typeface="みんなの文字ゴStd R" panose="020B0400000000000000" pitchFamily="34" charset="-128"/>
            </a:endParaRPr>
          </a:p>
        </p:txBody>
      </p:sp>
      <p:sp>
        <p:nvSpPr>
          <p:cNvPr id="9" name="四角形: 角を丸くする 8">
            <a:extLst>
              <a:ext uri="{FF2B5EF4-FFF2-40B4-BE49-F238E27FC236}">
                <a16:creationId xmlns:a16="http://schemas.microsoft.com/office/drawing/2014/main" id="{84C4BC86-7052-C5FF-CCBC-AB80089AE7C9}"/>
              </a:ext>
            </a:extLst>
          </p:cNvPr>
          <p:cNvSpPr/>
          <p:nvPr/>
        </p:nvSpPr>
        <p:spPr>
          <a:xfrm>
            <a:off x="226290" y="3891961"/>
            <a:ext cx="1256143" cy="804725"/>
          </a:xfrm>
          <a:prstGeom prst="round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bg1"/>
                </a:solidFill>
                <a:latin typeface="みんなの文字ゴStd R" panose="020B0400000000000000" pitchFamily="34" charset="-128"/>
                <a:ea typeface="みんなの文字ゴStd R" panose="020B0400000000000000" pitchFamily="34" charset="-128"/>
              </a:rPr>
              <a:t>配信端末</a:t>
            </a:r>
            <a:endParaRPr kumimoji="1" lang="en-US" altLang="ja-JP" b="1" dirty="0">
              <a:solidFill>
                <a:schemeClr val="bg1"/>
              </a:solidFill>
              <a:latin typeface="みんなの文字ゴStd R" panose="020B0400000000000000" pitchFamily="34" charset="-128"/>
              <a:ea typeface="みんなの文字ゴStd R" panose="020B0400000000000000" pitchFamily="34" charset="-128"/>
            </a:endParaRPr>
          </a:p>
          <a:p>
            <a:pPr algn="ctr"/>
            <a:r>
              <a:rPr lang="ja-JP" altLang="en-US" b="1" dirty="0">
                <a:solidFill>
                  <a:schemeClr val="bg1"/>
                </a:solidFill>
                <a:latin typeface="みんなの文字ゴStd R" panose="020B0400000000000000" pitchFamily="34" charset="-128"/>
                <a:ea typeface="みんなの文字ゴStd R" panose="020B0400000000000000" pitchFamily="34" charset="-128"/>
              </a:rPr>
              <a:t>スマホ等</a:t>
            </a:r>
            <a:endParaRPr kumimoji="1" lang="ja-JP" altLang="en-US" b="1" dirty="0">
              <a:solidFill>
                <a:schemeClr val="bg1"/>
              </a:solidFill>
              <a:latin typeface="みんなの文字ゴStd R" panose="020B0400000000000000" pitchFamily="34" charset="-128"/>
              <a:ea typeface="みんなの文字ゴStd R" panose="020B0400000000000000" pitchFamily="34" charset="-128"/>
            </a:endParaRPr>
          </a:p>
        </p:txBody>
      </p:sp>
      <p:cxnSp>
        <p:nvCxnSpPr>
          <p:cNvPr id="12" name="直線コネクタ 11">
            <a:extLst>
              <a:ext uri="{FF2B5EF4-FFF2-40B4-BE49-F238E27FC236}">
                <a16:creationId xmlns:a16="http://schemas.microsoft.com/office/drawing/2014/main" id="{5720297F-AEDD-FFF4-6A5A-D033C3553F4A}"/>
              </a:ext>
            </a:extLst>
          </p:cNvPr>
          <p:cNvCxnSpPr>
            <a:cxnSpLocks/>
          </p:cNvCxnSpPr>
          <p:nvPr/>
        </p:nvCxnSpPr>
        <p:spPr>
          <a:xfrm>
            <a:off x="3620653" y="1921161"/>
            <a:ext cx="0" cy="258042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EEB7B00F-C6CD-F68F-FA6B-C934CA56BC7C}"/>
              </a:ext>
            </a:extLst>
          </p:cNvPr>
          <p:cNvCxnSpPr>
            <a:cxnSpLocks/>
          </p:cNvCxnSpPr>
          <p:nvPr/>
        </p:nvCxnSpPr>
        <p:spPr>
          <a:xfrm>
            <a:off x="4059381" y="2520373"/>
            <a:ext cx="0" cy="2672776"/>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45737539-6E46-D444-A6EC-E9853A5BD736}"/>
              </a:ext>
            </a:extLst>
          </p:cNvPr>
          <p:cNvCxnSpPr>
            <a:cxnSpLocks/>
          </p:cNvCxnSpPr>
          <p:nvPr/>
        </p:nvCxnSpPr>
        <p:spPr>
          <a:xfrm flipH="1">
            <a:off x="4068622" y="2520373"/>
            <a:ext cx="1387344"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906D9F31-1837-9E94-0BE5-011FA3CDB980}"/>
              </a:ext>
            </a:extLst>
          </p:cNvPr>
          <p:cNvCxnSpPr>
            <a:cxnSpLocks/>
          </p:cNvCxnSpPr>
          <p:nvPr/>
        </p:nvCxnSpPr>
        <p:spPr>
          <a:xfrm flipH="1">
            <a:off x="4068622" y="3716486"/>
            <a:ext cx="1387344"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5DE71A93-4501-0370-24F6-4CDFBB1C4494}"/>
              </a:ext>
            </a:extLst>
          </p:cNvPr>
          <p:cNvCxnSpPr>
            <a:cxnSpLocks/>
          </p:cNvCxnSpPr>
          <p:nvPr/>
        </p:nvCxnSpPr>
        <p:spPr>
          <a:xfrm flipH="1">
            <a:off x="4068622" y="4866413"/>
            <a:ext cx="1387344"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59E27A96-84E2-4C60-BFC6-1CC9397FABB0}"/>
              </a:ext>
            </a:extLst>
          </p:cNvPr>
          <p:cNvCxnSpPr>
            <a:cxnSpLocks/>
          </p:cNvCxnSpPr>
          <p:nvPr/>
        </p:nvCxnSpPr>
        <p:spPr>
          <a:xfrm flipH="1">
            <a:off x="3629895" y="2210961"/>
            <a:ext cx="1387344"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52C0FD4C-930B-2D5B-5F18-4B7A7AB812F1}"/>
              </a:ext>
            </a:extLst>
          </p:cNvPr>
          <p:cNvCxnSpPr>
            <a:cxnSpLocks/>
          </p:cNvCxnSpPr>
          <p:nvPr/>
        </p:nvCxnSpPr>
        <p:spPr>
          <a:xfrm flipH="1">
            <a:off x="3629895" y="4501585"/>
            <a:ext cx="1387344"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四角形: 角を丸くする 2">
            <a:extLst>
              <a:ext uri="{FF2B5EF4-FFF2-40B4-BE49-F238E27FC236}">
                <a16:creationId xmlns:a16="http://schemas.microsoft.com/office/drawing/2014/main" id="{E15AE6B5-3D27-AA5F-E828-5FF7F84FCDED}"/>
              </a:ext>
            </a:extLst>
          </p:cNvPr>
          <p:cNvSpPr/>
          <p:nvPr/>
        </p:nvSpPr>
        <p:spPr>
          <a:xfrm>
            <a:off x="4966448" y="1976577"/>
            <a:ext cx="2055915" cy="822039"/>
          </a:xfrm>
          <a:prstGeom prst="roundRect">
            <a:avLst/>
          </a:prstGeom>
          <a:solidFill>
            <a:schemeClr val="bg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tx1"/>
                </a:solidFill>
                <a:latin typeface="みんなの文字ゴStd R" panose="020B0400000000000000" pitchFamily="34" charset="-128"/>
                <a:ea typeface="みんなの文字ゴStd R" panose="020B0400000000000000" pitchFamily="34" charset="-128"/>
              </a:rPr>
              <a:t>アンテナ受信</a:t>
            </a:r>
            <a:endParaRPr lang="en-US" altLang="ja-JP" sz="2000" b="1" dirty="0">
              <a:solidFill>
                <a:schemeClr val="tx1"/>
              </a:solidFill>
              <a:latin typeface="みんなの文字ゴStd R" panose="020B0400000000000000" pitchFamily="34" charset="-128"/>
              <a:ea typeface="みんなの文字ゴStd R" panose="020B0400000000000000" pitchFamily="34" charset="-128"/>
            </a:endParaRPr>
          </a:p>
          <a:p>
            <a:pPr algn="ctr"/>
            <a:r>
              <a:rPr lang="ja-JP" altLang="en-US" sz="2000" b="1" dirty="0">
                <a:solidFill>
                  <a:schemeClr val="tx1"/>
                </a:solidFill>
                <a:latin typeface="みんなの文字ゴStd R" panose="020B0400000000000000" pitchFamily="34" charset="-128"/>
                <a:ea typeface="みんなの文字ゴStd R" panose="020B0400000000000000" pitchFamily="34" charset="-128"/>
              </a:rPr>
              <a:t>チャネル</a:t>
            </a:r>
            <a:endParaRPr kumimoji="1" lang="ja-JP" altLang="en-US" sz="2000" b="1" dirty="0">
              <a:solidFill>
                <a:schemeClr val="tx1"/>
              </a:solidFill>
              <a:latin typeface="みんなの文字ゴStd R" panose="020B0400000000000000" pitchFamily="34" charset="-128"/>
              <a:ea typeface="みんなの文字ゴStd R" panose="020B0400000000000000" pitchFamily="34" charset="-128"/>
            </a:endParaRPr>
          </a:p>
        </p:txBody>
      </p:sp>
      <p:sp>
        <p:nvSpPr>
          <p:cNvPr id="6" name="四角形: 角を丸くする 5">
            <a:extLst>
              <a:ext uri="{FF2B5EF4-FFF2-40B4-BE49-F238E27FC236}">
                <a16:creationId xmlns:a16="http://schemas.microsoft.com/office/drawing/2014/main" id="{6A64E837-DD04-B19E-E8FE-27056402DD9A}"/>
              </a:ext>
            </a:extLst>
          </p:cNvPr>
          <p:cNvSpPr/>
          <p:nvPr/>
        </p:nvSpPr>
        <p:spPr>
          <a:xfrm>
            <a:off x="4957215" y="3110341"/>
            <a:ext cx="2055915" cy="822039"/>
          </a:xfrm>
          <a:prstGeom prst="roundRect">
            <a:avLst/>
          </a:prstGeom>
          <a:solidFill>
            <a:schemeClr val="bg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tx1"/>
                </a:solidFill>
                <a:latin typeface="みんなの文字ゴStd R" panose="020B0400000000000000" pitchFamily="34" charset="-128"/>
                <a:ea typeface="みんなの文字ゴStd R" panose="020B0400000000000000" pitchFamily="34" charset="-128"/>
              </a:rPr>
              <a:t>ケーブルテレビ</a:t>
            </a:r>
            <a:endParaRPr lang="en-US" altLang="ja-JP" sz="2000" b="1" dirty="0">
              <a:solidFill>
                <a:schemeClr val="tx1"/>
              </a:solidFill>
              <a:latin typeface="みんなの文字ゴStd R" panose="020B0400000000000000" pitchFamily="34" charset="-128"/>
              <a:ea typeface="みんなの文字ゴStd R" panose="020B0400000000000000" pitchFamily="34" charset="-128"/>
            </a:endParaRPr>
          </a:p>
          <a:p>
            <a:pPr algn="ctr"/>
            <a:r>
              <a:rPr lang="ja-JP" altLang="en-US" sz="2000" b="1" dirty="0">
                <a:solidFill>
                  <a:schemeClr val="tx1"/>
                </a:solidFill>
                <a:latin typeface="みんなの文字ゴStd R" panose="020B0400000000000000" pitchFamily="34" charset="-128"/>
                <a:ea typeface="みんなの文字ゴStd R" panose="020B0400000000000000" pitchFamily="34" charset="-128"/>
              </a:rPr>
              <a:t>専門チャネル</a:t>
            </a:r>
            <a:endParaRPr kumimoji="1" lang="ja-JP" altLang="en-US" sz="2000" b="1" dirty="0">
              <a:solidFill>
                <a:schemeClr val="tx1"/>
              </a:solidFill>
              <a:latin typeface="みんなの文字ゴStd R" panose="020B0400000000000000" pitchFamily="34" charset="-128"/>
              <a:ea typeface="みんなの文字ゴStd R" panose="020B0400000000000000" pitchFamily="34" charset="-128"/>
            </a:endParaRPr>
          </a:p>
        </p:txBody>
      </p:sp>
      <p:sp>
        <p:nvSpPr>
          <p:cNvPr id="7" name="四角形: 角を丸くする 6">
            <a:extLst>
              <a:ext uri="{FF2B5EF4-FFF2-40B4-BE49-F238E27FC236}">
                <a16:creationId xmlns:a16="http://schemas.microsoft.com/office/drawing/2014/main" id="{4E0E29B2-6447-536F-2F81-F7112149151B}"/>
              </a:ext>
            </a:extLst>
          </p:cNvPr>
          <p:cNvSpPr/>
          <p:nvPr/>
        </p:nvSpPr>
        <p:spPr>
          <a:xfrm>
            <a:off x="4957128" y="4244105"/>
            <a:ext cx="2074989" cy="822039"/>
          </a:xfrm>
          <a:prstGeom prst="roundRect">
            <a:avLst/>
          </a:prstGeom>
          <a:solidFill>
            <a:schemeClr val="bg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tx1"/>
                </a:solidFill>
                <a:latin typeface="みんなの文字ゴStd R" panose="020B0400000000000000" pitchFamily="34" charset="-128"/>
                <a:ea typeface="みんなの文字ゴStd R" panose="020B0400000000000000" pitchFamily="34" charset="-128"/>
              </a:rPr>
              <a:t>ネットチャネル</a:t>
            </a:r>
            <a:endParaRPr kumimoji="1" lang="ja-JP" altLang="en-US" sz="2000" b="1" dirty="0">
              <a:solidFill>
                <a:schemeClr val="tx1"/>
              </a:solidFill>
              <a:latin typeface="みんなの文字ゴStd R" panose="020B0400000000000000" pitchFamily="34" charset="-128"/>
              <a:ea typeface="みんなの文字ゴStd R" panose="020B0400000000000000" pitchFamily="34" charset="-128"/>
            </a:endParaRPr>
          </a:p>
        </p:txBody>
      </p:sp>
      <p:sp>
        <p:nvSpPr>
          <p:cNvPr id="29" name="四角形: 角を丸くする 28">
            <a:extLst>
              <a:ext uri="{FF2B5EF4-FFF2-40B4-BE49-F238E27FC236}">
                <a16:creationId xmlns:a16="http://schemas.microsoft.com/office/drawing/2014/main" id="{24F26C33-6A30-EA6E-654D-6F4768105BA1}"/>
              </a:ext>
            </a:extLst>
          </p:cNvPr>
          <p:cNvSpPr/>
          <p:nvPr/>
        </p:nvSpPr>
        <p:spPr>
          <a:xfrm>
            <a:off x="7078692" y="1976577"/>
            <a:ext cx="3173661" cy="822039"/>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b="1" dirty="0">
                <a:solidFill>
                  <a:schemeClr val="tx1"/>
                </a:solidFill>
                <a:latin typeface="みんなの文字ゴStd R" panose="020B0400000000000000" pitchFamily="34" charset="-128"/>
                <a:ea typeface="みんなの文字ゴStd R" panose="020B0400000000000000" pitchFamily="34" charset="-128"/>
              </a:rPr>
              <a:t>地上波（全国・地域）</a:t>
            </a:r>
            <a:endParaRPr lang="en-US" altLang="ja-JP" sz="2000" b="1" dirty="0">
              <a:solidFill>
                <a:schemeClr val="tx1"/>
              </a:solidFill>
              <a:latin typeface="みんなの文字ゴStd R" panose="020B0400000000000000" pitchFamily="34" charset="-128"/>
              <a:ea typeface="みんなの文字ゴStd R" panose="020B0400000000000000" pitchFamily="34" charset="-128"/>
            </a:endParaRPr>
          </a:p>
          <a:p>
            <a:r>
              <a:rPr kumimoji="1" lang="en-US" altLang="ja-JP" sz="2000" b="1" dirty="0">
                <a:solidFill>
                  <a:schemeClr val="tx1"/>
                </a:solidFill>
                <a:latin typeface="みんなの文字ゴStd R" panose="020B0400000000000000" pitchFamily="34" charset="-128"/>
                <a:ea typeface="みんなの文字ゴStd R" panose="020B0400000000000000" pitchFamily="34" charset="-128"/>
              </a:rPr>
              <a:t>BS</a:t>
            </a:r>
            <a:r>
              <a:rPr kumimoji="1" lang="ja-JP" altLang="en-US" sz="2000" b="1" dirty="0">
                <a:solidFill>
                  <a:schemeClr val="tx1"/>
                </a:solidFill>
                <a:latin typeface="みんなの文字ゴStd R" panose="020B0400000000000000" pitchFamily="34" charset="-128"/>
                <a:ea typeface="みんなの文字ゴStd R" panose="020B0400000000000000" pitchFamily="34" charset="-128"/>
              </a:rPr>
              <a:t>（全国）</a:t>
            </a:r>
            <a:endParaRPr kumimoji="1" lang="en-US" altLang="ja-JP" sz="2000" b="1" dirty="0">
              <a:solidFill>
                <a:schemeClr val="tx1"/>
              </a:solidFill>
              <a:latin typeface="みんなの文字ゴStd R" panose="020B0400000000000000" pitchFamily="34" charset="-128"/>
              <a:ea typeface="みんなの文字ゴStd R" panose="020B0400000000000000" pitchFamily="34" charset="-128"/>
            </a:endParaRPr>
          </a:p>
          <a:p>
            <a:r>
              <a:rPr kumimoji="1" lang="en-US" altLang="ja-JP" sz="2000" b="1" dirty="0">
                <a:solidFill>
                  <a:schemeClr val="tx1"/>
                </a:solidFill>
                <a:latin typeface="みんなの文字ゴStd R" panose="020B0400000000000000" pitchFamily="34" charset="-128"/>
                <a:ea typeface="みんなの文字ゴStd R" panose="020B0400000000000000" pitchFamily="34" charset="-128"/>
              </a:rPr>
              <a:t>CS</a:t>
            </a:r>
            <a:r>
              <a:rPr kumimoji="1" lang="ja-JP" altLang="en-US" sz="2000" b="1" dirty="0">
                <a:solidFill>
                  <a:schemeClr val="tx1"/>
                </a:solidFill>
                <a:latin typeface="みんなの文字ゴStd R" panose="020B0400000000000000" pitchFamily="34" charset="-128"/>
                <a:ea typeface="みんなの文字ゴStd R" panose="020B0400000000000000" pitchFamily="34" charset="-128"/>
              </a:rPr>
              <a:t>（全国・一部有料）</a:t>
            </a:r>
          </a:p>
        </p:txBody>
      </p:sp>
      <p:sp>
        <p:nvSpPr>
          <p:cNvPr id="30" name="四角形: 角を丸くする 29">
            <a:extLst>
              <a:ext uri="{FF2B5EF4-FFF2-40B4-BE49-F238E27FC236}">
                <a16:creationId xmlns:a16="http://schemas.microsoft.com/office/drawing/2014/main" id="{320B7B04-1B15-CAC7-D5A2-11340AC4340F}"/>
              </a:ext>
            </a:extLst>
          </p:cNvPr>
          <p:cNvSpPr/>
          <p:nvPr/>
        </p:nvSpPr>
        <p:spPr>
          <a:xfrm>
            <a:off x="7069459" y="3110341"/>
            <a:ext cx="3182894" cy="822039"/>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b="1" dirty="0">
                <a:solidFill>
                  <a:schemeClr val="tx1"/>
                </a:solidFill>
                <a:latin typeface="みんなの文字ゴStd R" panose="020B0400000000000000" pitchFamily="34" charset="-128"/>
                <a:ea typeface="みんなの文字ゴStd R" panose="020B0400000000000000" pitchFamily="34" charset="-128"/>
              </a:rPr>
              <a:t>主に地域別（全国も有）</a:t>
            </a:r>
            <a:endParaRPr kumimoji="1" lang="ja-JP" altLang="en-US" sz="2000" b="1" dirty="0">
              <a:solidFill>
                <a:schemeClr val="tx1"/>
              </a:solidFill>
              <a:latin typeface="みんなの文字ゴStd R" panose="020B0400000000000000" pitchFamily="34" charset="-128"/>
              <a:ea typeface="みんなの文字ゴStd R" panose="020B0400000000000000" pitchFamily="34" charset="-128"/>
            </a:endParaRPr>
          </a:p>
        </p:txBody>
      </p:sp>
      <p:sp>
        <p:nvSpPr>
          <p:cNvPr id="31" name="四角形: 角を丸くする 30">
            <a:extLst>
              <a:ext uri="{FF2B5EF4-FFF2-40B4-BE49-F238E27FC236}">
                <a16:creationId xmlns:a16="http://schemas.microsoft.com/office/drawing/2014/main" id="{22FDDA03-1A38-ACEC-B323-6E5A853AA8D4}"/>
              </a:ext>
            </a:extLst>
          </p:cNvPr>
          <p:cNvSpPr/>
          <p:nvPr/>
        </p:nvSpPr>
        <p:spPr>
          <a:xfrm>
            <a:off x="7069371" y="4244105"/>
            <a:ext cx="2805815" cy="822039"/>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b="1" dirty="0">
                <a:solidFill>
                  <a:schemeClr val="tx1"/>
                </a:solidFill>
                <a:latin typeface="みんなの文字ゴStd R" panose="020B0400000000000000" pitchFamily="34" charset="-128"/>
                <a:ea typeface="みんなの文字ゴStd R" panose="020B0400000000000000" pitchFamily="34" charset="-128"/>
              </a:rPr>
              <a:t>全国</a:t>
            </a:r>
            <a:endParaRPr lang="en-US" altLang="ja-JP" sz="2000" b="1" dirty="0">
              <a:solidFill>
                <a:schemeClr val="tx1"/>
              </a:solidFill>
              <a:latin typeface="みんなの文字ゴStd R" panose="020B0400000000000000" pitchFamily="34" charset="-128"/>
              <a:ea typeface="みんなの文字ゴStd R" panose="020B0400000000000000" pitchFamily="34" charset="-128"/>
            </a:endParaRPr>
          </a:p>
          <a:p>
            <a:r>
              <a:rPr lang="ja-JP" altLang="en-US" sz="2000" b="1" dirty="0">
                <a:solidFill>
                  <a:schemeClr val="tx1"/>
                </a:solidFill>
                <a:latin typeface="みんなの文字ゴStd R" panose="020B0400000000000000" pitchFamily="34" charset="-128"/>
                <a:ea typeface="みんなの文字ゴStd R" panose="020B0400000000000000" pitchFamily="34" charset="-128"/>
              </a:rPr>
              <a:t>主に有料チャネル</a:t>
            </a:r>
            <a:endParaRPr kumimoji="1" lang="ja-JP" altLang="en-US" sz="2000" b="1" dirty="0">
              <a:solidFill>
                <a:schemeClr val="tx1"/>
              </a:solidFill>
              <a:latin typeface="みんなの文字ゴStd R" panose="020B0400000000000000" pitchFamily="34" charset="-128"/>
              <a:ea typeface="みんなの文字ゴStd R" panose="020B0400000000000000" pitchFamily="34" charset="-128"/>
            </a:endParaRPr>
          </a:p>
        </p:txBody>
      </p:sp>
      <p:sp>
        <p:nvSpPr>
          <p:cNvPr id="32" name="楕円 31">
            <a:extLst>
              <a:ext uri="{FF2B5EF4-FFF2-40B4-BE49-F238E27FC236}">
                <a16:creationId xmlns:a16="http://schemas.microsoft.com/office/drawing/2014/main" id="{51B4C44E-B157-7633-DF5B-C90037BABD26}"/>
              </a:ext>
            </a:extLst>
          </p:cNvPr>
          <p:cNvSpPr/>
          <p:nvPr/>
        </p:nvSpPr>
        <p:spPr>
          <a:xfrm>
            <a:off x="193967" y="1378526"/>
            <a:ext cx="1413159" cy="1301188"/>
          </a:xfrm>
          <a:prstGeom prst="ellipse">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rgbClr val="FF0000"/>
                </a:solidFill>
              </a:rPr>
              <a:t>生活者</a:t>
            </a:r>
          </a:p>
        </p:txBody>
      </p:sp>
      <p:cxnSp>
        <p:nvCxnSpPr>
          <p:cNvPr id="34" name="直線矢印コネクタ 33">
            <a:extLst>
              <a:ext uri="{FF2B5EF4-FFF2-40B4-BE49-F238E27FC236}">
                <a16:creationId xmlns:a16="http://schemas.microsoft.com/office/drawing/2014/main" id="{847D43DA-55ED-91ED-9AF7-AD52A49FA7B5}"/>
              </a:ext>
            </a:extLst>
          </p:cNvPr>
          <p:cNvCxnSpPr>
            <a:stCxn id="32" idx="4"/>
          </p:cNvCxnSpPr>
          <p:nvPr/>
        </p:nvCxnSpPr>
        <p:spPr>
          <a:xfrm>
            <a:off x="900547" y="2679714"/>
            <a:ext cx="337126" cy="589959"/>
          </a:xfrm>
          <a:prstGeom prst="straightConnector1">
            <a:avLst/>
          </a:prstGeom>
          <a:ln w="381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a:extLst>
              <a:ext uri="{FF2B5EF4-FFF2-40B4-BE49-F238E27FC236}">
                <a16:creationId xmlns:a16="http://schemas.microsoft.com/office/drawing/2014/main" id="{283A0234-576D-923C-8065-F24DAD64B5AE}"/>
              </a:ext>
            </a:extLst>
          </p:cNvPr>
          <p:cNvCxnSpPr>
            <a:stCxn id="32" idx="4"/>
          </p:cNvCxnSpPr>
          <p:nvPr/>
        </p:nvCxnSpPr>
        <p:spPr>
          <a:xfrm>
            <a:off x="900547" y="2679714"/>
            <a:ext cx="0" cy="1144141"/>
          </a:xfrm>
          <a:prstGeom prst="straightConnector1">
            <a:avLst/>
          </a:prstGeom>
          <a:ln w="285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854E6CCD-6A16-410B-A3AD-DADE69E8E8CA}"/>
              </a:ext>
            </a:extLst>
          </p:cNvPr>
          <p:cNvSpPr txBox="1"/>
          <p:nvPr/>
        </p:nvSpPr>
        <p:spPr>
          <a:xfrm>
            <a:off x="5059293" y="4774099"/>
            <a:ext cx="1915481" cy="276999"/>
          </a:xfrm>
          <a:prstGeom prst="rect">
            <a:avLst/>
          </a:prstGeom>
        </p:spPr>
        <p:txBody>
          <a:bodyPr vert="horz" wrap="square" lIns="91440" tIns="45720" rIns="91440" bIns="45720" rtlCol="0" anchor="ctr">
            <a:spAutoFit/>
          </a:bodyPr>
          <a:lstStyle/>
          <a:p>
            <a:pPr algn="l"/>
            <a:r>
              <a:rPr kumimoji="1" lang="ja-JP" altLang="en-US" sz="1050" b="1" dirty="0"/>
              <a:t>＊インターネット</a:t>
            </a:r>
            <a:r>
              <a:rPr kumimoji="1" lang="ja-JP" altLang="en-US" sz="1200" b="1" dirty="0"/>
              <a:t>接続必要</a:t>
            </a:r>
          </a:p>
        </p:txBody>
      </p:sp>
    </p:spTree>
    <p:extLst>
      <p:ext uri="{BB962C8B-B14F-4D97-AF65-F5344CB8AC3E}">
        <p14:creationId xmlns:p14="http://schemas.microsoft.com/office/powerpoint/2010/main" val="321855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3">
            <a:extLst>
              <a:ext uri="{FF2B5EF4-FFF2-40B4-BE49-F238E27FC236}">
                <a16:creationId xmlns:a16="http://schemas.microsoft.com/office/drawing/2014/main" id="{5ECA5BB5-8252-4728-9F30-B40B8BDF5C10}"/>
              </a:ext>
            </a:extLst>
          </p:cNvPr>
          <p:cNvSpPr txBox="1">
            <a:spLocks/>
          </p:cNvSpPr>
          <p:nvPr/>
        </p:nvSpPr>
        <p:spPr>
          <a:xfrm>
            <a:off x="103707" y="243717"/>
            <a:ext cx="9336087" cy="664862"/>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kumimoji="1" sz="3200" kern="1200">
                <a:solidFill>
                  <a:schemeClr val="tx1"/>
                </a:solidFill>
                <a:latin typeface="HG丸ｺﾞｼｯｸM-PRO" panose="020F0600000000000000" pitchFamily="50" charset="-128"/>
                <a:ea typeface="HG丸ｺﾞｼｯｸM-PRO" panose="020F0600000000000000" pitchFamily="50" charset="-128"/>
                <a:cs typeface="+mj-cs"/>
              </a:defRPr>
            </a:lvl1pPr>
          </a:lstStyle>
          <a:p>
            <a:pPr>
              <a:lnSpc>
                <a:spcPts val="5000"/>
              </a:lnSpc>
              <a:spcBef>
                <a:spcPts val="0"/>
              </a:spcBef>
              <a:defRPr/>
            </a:pPr>
            <a:r>
              <a:rPr lang="ja-JP" altLang="en-US" sz="3600" dirty="0">
                <a:latin typeface="Meiryo UI" panose="020B0604030504040204" pitchFamily="50" charset="-128"/>
                <a:ea typeface="Meiryo UI" panose="020B0604030504040204" pitchFamily="50" charset="-128"/>
                <a:cs typeface="メイリオ" panose="020B0604030504040204" pitchFamily="50" charset="-128"/>
              </a:rPr>
              <a:t>ケーブルテレビ大阪エリア（</a:t>
            </a:r>
            <a:r>
              <a:rPr lang="en-US" altLang="ja-JP" sz="3600" dirty="0">
                <a:latin typeface="Meiryo UI" panose="020B0604030504040204" pitchFamily="50" charset="-128"/>
                <a:ea typeface="Meiryo UI" panose="020B0604030504040204" pitchFamily="50" charset="-128"/>
                <a:cs typeface="メイリオ" panose="020B0604030504040204" pitchFamily="50" charset="-128"/>
              </a:rPr>
              <a:t>2660</a:t>
            </a:r>
            <a:r>
              <a:rPr lang="ja-JP" altLang="en-US" sz="3600" dirty="0">
                <a:latin typeface="Meiryo UI" panose="020B0604030504040204" pitchFamily="50" charset="-128"/>
                <a:ea typeface="Meiryo UI" panose="020B0604030504040204" pitchFamily="50" charset="-128"/>
                <a:cs typeface="メイリオ" panose="020B0604030504040204" pitchFamily="50" charset="-128"/>
              </a:rPr>
              <a:t>地区内）</a:t>
            </a:r>
          </a:p>
        </p:txBody>
      </p:sp>
      <p:sp>
        <p:nvSpPr>
          <p:cNvPr id="18" name="テキスト ボックス 17">
            <a:extLst>
              <a:ext uri="{FF2B5EF4-FFF2-40B4-BE49-F238E27FC236}">
                <a16:creationId xmlns:a16="http://schemas.microsoft.com/office/drawing/2014/main" id="{413CB1C2-0B45-4B08-9A08-1CB7F78F9F94}"/>
              </a:ext>
            </a:extLst>
          </p:cNvPr>
          <p:cNvSpPr txBox="1">
            <a:spLocks noChangeArrowheads="1"/>
          </p:cNvSpPr>
          <p:nvPr/>
        </p:nvSpPr>
        <p:spPr bwMode="auto">
          <a:xfrm>
            <a:off x="2972947" y="2256673"/>
            <a:ext cx="18716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2400">
                <a:solidFill>
                  <a:schemeClr val="tx1"/>
                </a:solidFill>
                <a:latin typeface="HGP創英角ｺﾞｼｯｸUB" panose="020B0900000000000000" pitchFamily="50" charset="-128"/>
                <a:ea typeface="HGP創英角ｺﾞｼｯｸUB" panose="020B0900000000000000" pitchFamily="50" charset="-128"/>
              </a:defRPr>
            </a:lvl1pPr>
            <a:lvl2pPr marL="742950" indent="-285750">
              <a:spcBef>
                <a:spcPct val="20000"/>
              </a:spcBef>
              <a:buChar char="–"/>
              <a:defRPr kumimoji="1" sz="2200">
                <a:solidFill>
                  <a:schemeClr val="tx1"/>
                </a:solidFill>
                <a:latin typeface="HGP創英角ｺﾞｼｯｸUB" panose="020B0900000000000000" pitchFamily="50" charset="-128"/>
                <a:ea typeface="HGP創英角ｺﾞｼｯｸUB" panose="020B0900000000000000" pitchFamily="50" charset="-128"/>
              </a:defRPr>
            </a:lvl2pPr>
            <a:lvl3pPr marL="1143000" indent="-228600">
              <a:spcBef>
                <a:spcPct val="20000"/>
              </a:spcBef>
              <a:buChar char="•"/>
              <a:defRPr kumimoji="1" sz="2000">
                <a:solidFill>
                  <a:schemeClr val="tx1"/>
                </a:solidFill>
                <a:latin typeface="HGP創英角ｺﾞｼｯｸUB" panose="020B0900000000000000" pitchFamily="50" charset="-128"/>
                <a:ea typeface="HGP創英角ｺﾞｼｯｸUB" panose="020B0900000000000000" pitchFamily="50" charset="-128"/>
              </a:defRPr>
            </a:lvl3pPr>
            <a:lvl4pPr marL="1600200" indent="-228600">
              <a:spcBef>
                <a:spcPct val="20000"/>
              </a:spcBef>
              <a:buChar char="–"/>
              <a:defRPr kumimoji="1">
                <a:solidFill>
                  <a:schemeClr val="tx1"/>
                </a:solidFill>
                <a:latin typeface="HGP創英角ｺﾞｼｯｸUB" panose="020B0900000000000000" pitchFamily="50" charset="-128"/>
                <a:ea typeface="HGP創英角ｺﾞｼｯｸUB" panose="020B0900000000000000" pitchFamily="50" charset="-128"/>
              </a:defRPr>
            </a:lvl4pPr>
            <a:lvl5pPr marL="2057400" indent="-228600">
              <a:spcBef>
                <a:spcPct val="20000"/>
              </a:spcBef>
              <a:buChar char="»"/>
              <a:defRPr kumimoji="1" sz="1600">
                <a:solidFill>
                  <a:schemeClr val="tx1"/>
                </a:solidFill>
                <a:latin typeface="HGP創英角ｺﾞｼｯｸUB" panose="020B0900000000000000" pitchFamily="50" charset="-128"/>
                <a:ea typeface="HGP創英角ｺﾞｼｯｸUB" panose="020B0900000000000000" pitchFamily="50" charset="-128"/>
              </a:defRPr>
            </a:lvl5pPr>
            <a:lvl6pPr marL="2514600" indent="-228600" eaLnBrk="0" fontAlgn="base" hangingPunct="0">
              <a:spcBef>
                <a:spcPct val="20000"/>
              </a:spcBef>
              <a:spcAft>
                <a:spcPct val="0"/>
              </a:spcAft>
              <a:buChar char="»"/>
              <a:defRPr kumimoji="1" sz="1600">
                <a:solidFill>
                  <a:schemeClr val="tx1"/>
                </a:solidFill>
                <a:latin typeface="HGP創英角ｺﾞｼｯｸUB" panose="020B0900000000000000" pitchFamily="50" charset="-128"/>
                <a:ea typeface="HGP創英角ｺﾞｼｯｸUB" panose="020B0900000000000000" pitchFamily="50" charset="-128"/>
              </a:defRPr>
            </a:lvl6pPr>
            <a:lvl7pPr marL="2971800" indent="-228600" eaLnBrk="0" fontAlgn="base" hangingPunct="0">
              <a:spcBef>
                <a:spcPct val="20000"/>
              </a:spcBef>
              <a:spcAft>
                <a:spcPct val="0"/>
              </a:spcAft>
              <a:buChar char="»"/>
              <a:defRPr kumimoji="1" sz="1600">
                <a:solidFill>
                  <a:schemeClr val="tx1"/>
                </a:solidFill>
                <a:latin typeface="HGP創英角ｺﾞｼｯｸUB" panose="020B0900000000000000" pitchFamily="50" charset="-128"/>
                <a:ea typeface="HGP創英角ｺﾞｼｯｸUB" panose="020B0900000000000000" pitchFamily="50" charset="-128"/>
              </a:defRPr>
            </a:lvl7pPr>
            <a:lvl8pPr marL="3429000" indent="-228600" eaLnBrk="0" fontAlgn="base" hangingPunct="0">
              <a:spcBef>
                <a:spcPct val="20000"/>
              </a:spcBef>
              <a:spcAft>
                <a:spcPct val="0"/>
              </a:spcAft>
              <a:buChar char="»"/>
              <a:defRPr kumimoji="1" sz="1600">
                <a:solidFill>
                  <a:schemeClr val="tx1"/>
                </a:solidFill>
                <a:latin typeface="HGP創英角ｺﾞｼｯｸUB" panose="020B0900000000000000" pitchFamily="50" charset="-128"/>
                <a:ea typeface="HGP創英角ｺﾞｼｯｸUB" panose="020B0900000000000000" pitchFamily="50" charset="-128"/>
              </a:defRPr>
            </a:lvl8pPr>
            <a:lvl9pPr marL="3886200" indent="-228600" eaLnBrk="0" fontAlgn="base" hangingPunct="0">
              <a:spcBef>
                <a:spcPct val="20000"/>
              </a:spcBef>
              <a:spcAft>
                <a:spcPct val="0"/>
              </a:spcAft>
              <a:buChar char="»"/>
              <a:defRPr kumimoji="1" sz="1600">
                <a:solidFill>
                  <a:schemeClr val="tx1"/>
                </a:solidFill>
                <a:latin typeface="HGP創英角ｺﾞｼｯｸUB" panose="020B0900000000000000" pitchFamily="50" charset="-128"/>
                <a:ea typeface="HGP創英角ｺﾞｼｯｸUB" panose="020B0900000000000000" pitchFamily="50" charset="-128"/>
              </a:defRPr>
            </a:lvl9pPr>
          </a:lstStyle>
          <a:p>
            <a:pPr>
              <a:spcBef>
                <a:spcPct val="0"/>
              </a:spcBef>
              <a:buFontTx/>
              <a:buNone/>
            </a:pPr>
            <a:r>
              <a:rPr lang="ja-JP" altLang="en-US" b="1" dirty="0">
                <a:solidFill>
                  <a:srgbClr val="0070C0"/>
                </a:solidFill>
                <a:latin typeface="Meiryo UI" panose="020B0604030504040204" pitchFamily="50" charset="-128"/>
                <a:ea typeface="Meiryo UI" panose="020B0604030504040204" pitchFamily="50" charset="-128"/>
              </a:rPr>
              <a:t>地域密着</a:t>
            </a:r>
          </a:p>
        </p:txBody>
      </p:sp>
      <p:sp>
        <p:nvSpPr>
          <p:cNvPr id="19" name="テキスト ボックス 2">
            <a:extLst>
              <a:ext uri="{FF2B5EF4-FFF2-40B4-BE49-F238E27FC236}">
                <a16:creationId xmlns:a16="http://schemas.microsoft.com/office/drawing/2014/main" id="{84225E3C-F415-47AB-A26E-0993FFD40037}"/>
              </a:ext>
            </a:extLst>
          </p:cNvPr>
          <p:cNvSpPr txBox="1">
            <a:spLocks noChangeArrowheads="1"/>
          </p:cNvSpPr>
          <p:nvPr/>
        </p:nvSpPr>
        <p:spPr bwMode="auto">
          <a:xfrm>
            <a:off x="2431609" y="1648521"/>
            <a:ext cx="4826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2400">
                <a:solidFill>
                  <a:schemeClr val="tx1"/>
                </a:solidFill>
                <a:latin typeface="HGP創英角ｺﾞｼｯｸUB" panose="020B0900000000000000" pitchFamily="50" charset="-128"/>
                <a:ea typeface="HGP創英角ｺﾞｼｯｸUB" panose="020B0900000000000000" pitchFamily="50" charset="-128"/>
              </a:defRPr>
            </a:lvl1pPr>
            <a:lvl2pPr marL="742950" indent="-285750">
              <a:spcBef>
                <a:spcPct val="20000"/>
              </a:spcBef>
              <a:buChar char="–"/>
              <a:defRPr kumimoji="1" sz="2200">
                <a:solidFill>
                  <a:schemeClr val="tx1"/>
                </a:solidFill>
                <a:latin typeface="HGP創英角ｺﾞｼｯｸUB" panose="020B0900000000000000" pitchFamily="50" charset="-128"/>
                <a:ea typeface="HGP創英角ｺﾞｼｯｸUB" panose="020B0900000000000000" pitchFamily="50" charset="-128"/>
              </a:defRPr>
            </a:lvl2pPr>
            <a:lvl3pPr marL="1143000" indent="-228600">
              <a:spcBef>
                <a:spcPct val="20000"/>
              </a:spcBef>
              <a:buChar char="•"/>
              <a:defRPr kumimoji="1" sz="2000">
                <a:solidFill>
                  <a:schemeClr val="tx1"/>
                </a:solidFill>
                <a:latin typeface="HGP創英角ｺﾞｼｯｸUB" panose="020B0900000000000000" pitchFamily="50" charset="-128"/>
                <a:ea typeface="HGP創英角ｺﾞｼｯｸUB" panose="020B0900000000000000" pitchFamily="50" charset="-128"/>
              </a:defRPr>
            </a:lvl3pPr>
            <a:lvl4pPr marL="1600200" indent="-228600">
              <a:spcBef>
                <a:spcPct val="20000"/>
              </a:spcBef>
              <a:buChar char="–"/>
              <a:defRPr kumimoji="1">
                <a:solidFill>
                  <a:schemeClr val="tx1"/>
                </a:solidFill>
                <a:latin typeface="HGP創英角ｺﾞｼｯｸUB" panose="020B0900000000000000" pitchFamily="50" charset="-128"/>
                <a:ea typeface="HGP創英角ｺﾞｼｯｸUB" panose="020B0900000000000000" pitchFamily="50" charset="-128"/>
              </a:defRPr>
            </a:lvl4pPr>
            <a:lvl5pPr marL="2057400" indent="-228600">
              <a:spcBef>
                <a:spcPct val="20000"/>
              </a:spcBef>
              <a:buChar char="»"/>
              <a:defRPr kumimoji="1" sz="1600">
                <a:solidFill>
                  <a:schemeClr val="tx1"/>
                </a:solidFill>
                <a:latin typeface="HGP創英角ｺﾞｼｯｸUB" panose="020B0900000000000000" pitchFamily="50" charset="-128"/>
                <a:ea typeface="HGP創英角ｺﾞｼｯｸUB" panose="020B0900000000000000" pitchFamily="50" charset="-128"/>
              </a:defRPr>
            </a:lvl5pPr>
            <a:lvl6pPr marL="2514600" indent="-228600" eaLnBrk="0" fontAlgn="base" hangingPunct="0">
              <a:spcBef>
                <a:spcPct val="20000"/>
              </a:spcBef>
              <a:spcAft>
                <a:spcPct val="0"/>
              </a:spcAft>
              <a:buChar char="»"/>
              <a:defRPr kumimoji="1" sz="1600">
                <a:solidFill>
                  <a:schemeClr val="tx1"/>
                </a:solidFill>
                <a:latin typeface="HGP創英角ｺﾞｼｯｸUB" panose="020B0900000000000000" pitchFamily="50" charset="-128"/>
                <a:ea typeface="HGP創英角ｺﾞｼｯｸUB" panose="020B0900000000000000" pitchFamily="50" charset="-128"/>
              </a:defRPr>
            </a:lvl6pPr>
            <a:lvl7pPr marL="2971800" indent="-228600" eaLnBrk="0" fontAlgn="base" hangingPunct="0">
              <a:spcBef>
                <a:spcPct val="20000"/>
              </a:spcBef>
              <a:spcAft>
                <a:spcPct val="0"/>
              </a:spcAft>
              <a:buChar char="»"/>
              <a:defRPr kumimoji="1" sz="1600">
                <a:solidFill>
                  <a:schemeClr val="tx1"/>
                </a:solidFill>
                <a:latin typeface="HGP創英角ｺﾞｼｯｸUB" panose="020B0900000000000000" pitchFamily="50" charset="-128"/>
                <a:ea typeface="HGP創英角ｺﾞｼｯｸUB" panose="020B0900000000000000" pitchFamily="50" charset="-128"/>
              </a:defRPr>
            </a:lvl7pPr>
            <a:lvl8pPr marL="3429000" indent="-228600" eaLnBrk="0" fontAlgn="base" hangingPunct="0">
              <a:spcBef>
                <a:spcPct val="20000"/>
              </a:spcBef>
              <a:spcAft>
                <a:spcPct val="0"/>
              </a:spcAft>
              <a:buChar char="»"/>
              <a:defRPr kumimoji="1" sz="1600">
                <a:solidFill>
                  <a:schemeClr val="tx1"/>
                </a:solidFill>
                <a:latin typeface="HGP創英角ｺﾞｼｯｸUB" panose="020B0900000000000000" pitchFamily="50" charset="-128"/>
                <a:ea typeface="HGP創英角ｺﾞｼｯｸUB" panose="020B0900000000000000" pitchFamily="50" charset="-128"/>
              </a:defRPr>
            </a:lvl8pPr>
            <a:lvl9pPr marL="3886200" indent="-228600" eaLnBrk="0" fontAlgn="base" hangingPunct="0">
              <a:spcBef>
                <a:spcPct val="20000"/>
              </a:spcBef>
              <a:spcAft>
                <a:spcPct val="0"/>
              </a:spcAft>
              <a:buChar char="»"/>
              <a:defRPr kumimoji="1" sz="1600">
                <a:solidFill>
                  <a:schemeClr val="tx1"/>
                </a:solidFill>
                <a:latin typeface="HGP創英角ｺﾞｼｯｸUB" panose="020B0900000000000000" pitchFamily="50" charset="-128"/>
                <a:ea typeface="HGP創英角ｺﾞｼｯｸUB" panose="020B0900000000000000" pitchFamily="50" charset="-128"/>
              </a:defRPr>
            </a:lvl9pPr>
          </a:lstStyle>
          <a:p>
            <a:pPr algn="ctr">
              <a:spcBef>
                <a:spcPct val="0"/>
              </a:spcBef>
              <a:buFontTx/>
              <a:buNone/>
            </a:pPr>
            <a:r>
              <a:rPr lang="ja-JP" altLang="en-US" sz="2800" b="1" dirty="0">
                <a:solidFill>
                  <a:prstClr val="black"/>
                </a:solidFill>
                <a:latin typeface="Meiryo UI" panose="020B0604030504040204" pitchFamily="50" charset="-128"/>
                <a:ea typeface="Meiryo UI" panose="020B0604030504040204" pitchFamily="50" charset="-128"/>
              </a:rPr>
              <a:t>「</a:t>
            </a:r>
            <a:r>
              <a:rPr lang="en-US" altLang="ja-JP" sz="2800" b="1" dirty="0">
                <a:solidFill>
                  <a:prstClr val="black"/>
                </a:solidFill>
                <a:latin typeface="Meiryo UI" panose="020B0604030504040204" pitchFamily="50" charset="-128"/>
                <a:ea typeface="Meiryo UI" panose="020B0604030504040204" pitchFamily="50" charset="-128"/>
              </a:rPr>
              <a:t>J:COM</a:t>
            </a:r>
            <a:r>
              <a:rPr lang="ja-JP" altLang="en-US" sz="2800" b="1" dirty="0">
                <a:solidFill>
                  <a:prstClr val="black"/>
                </a:solidFill>
                <a:latin typeface="Meiryo UI" panose="020B0604030504040204" pitchFamily="50" charset="-128"/>
                <a:ea typeface="Meiryo UI" panose="020B0604030504040204" pitchFamily="50" charset="-128"/>
              </a:rPr>
              <a:t>チャンネル」</a:t>
            </a:r>
          </a:p>
        </p:txBody>
      </p:sp>
      <p:sp>
        <p:nvSpPr>
          <p:cNvPr id="20" name="角丸四角形 29">
            <a:extLst>
              <a:ext uri="{FF2B5EF4-FFF2-40B4-BE49-F238E27FC236}">
                <a16:creationId xmlns:a16="http://schemas.microsoft.com/office/drawing/2014/main" id="{9F4AD27A-2DA6-4E6D-A31D-29A76CBF39FA}"/>
              </a:ext>
            </a:extLst>
          </p:cNvPr>
          <p:cNvSpPr/>
          <p:nvPr/>
        </p:nvSpPr>
        <p:spPr>
          <a:xfrm>
            <a:off x="937922" y="1662113"/>
            <a:ext cx="5663930" cy="1130716"/>
          </a:xfrm>
          <a:prstGeom prst="roundRect">
            <a:avLst>
              <a:gd name="adj" fmla="val 10788"/>
            </a:avLst>
          </a:prstGeom>
          <a:noFill/>
          <a:ln w="25400" cap="flat" cmpd="sng" algn="ctr">
            <a:solidFill>
              <a:srgbClr val="0070C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black"/>
              </a:solidFill>
              <a:effectLst/>
              <a:uLnTx/>
              <a:uFillTx/>
              <a:latin typeface="Cambria" panose="02040503050406030204"/>
              <a:ea typeface="HG明朝B" panose="02020809000000000000" pitchFamily="17" charset="-128"/>
              <a:cs typeface="+mn-cs"/>
            </a:endParaRPr>
          </a:p>
        </p:txBody>
      </p:sp>
      <p:sp>
        <p:nvSpPr>
          <p:cNvPr id="21" name="正方形/長方形 20">
            <a:extLst>
              <a:ext uri="{FF2B5EF4-FFF2-40B4-BE49-F238E27FC236}">
                <a16:creationId xmlns:a16="http://schemas.microsoft.com/office/drawing/2014/main" id="{FD49606F-1EA7-4D89-BFF4-AB1022354825}"/>
              </a:ext>
            </a:extLst>
          </p:cNvPr>
          <p:cNvSpPr/>
          <p:nvPr/>
        </p:nvSpPr>
        <p:spPr>
          <a:xfrm>
            <a:off x="4344295" y="2221606"/>
            <a:ext cx="741363" cy="518982"/>
          </a:xfrm>
          <a:prstGeom prst="rect">
            <a:avLst/>
          </a:prstGeom>
          <a:solidFill>
            <a:srgbClr val="0070C0"/>
          </a:solidFill>
          <a:ln w="25400"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地元</a:t>
            </a:r>
          </a:p>
        </p:txBody>
      </p:sp>
      <p:pic>
        <p:nvPicPr>
          <p:cNvPr id="22" name="Picture 23" descr="\\Sv107001\d\共有\メディア\新番組おちゃのこさいさい\3103小西系\★リリース用画像\チャンネルロゴ_NEWタテグミ\新チャンネルロゴ\新Jチャンロゴ00000000.jpg">
            <a:extLst>
              <a:ext uri="{FF2B5EF4-FFF2-40B4-BE49-F238E27FC236}">
                <a16:creationId xmlns:a16="http://schemas.microsoft.com/office/drawing/2014/main" id="{FB678979-647A-4604-8F60-37F2221EC793}"/>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997318" y="1717065"/>
            <a:ext cx="1973913" cy="101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2" descr="Bay Communications">
            <a:extLst>
              <a:ext uri="{FF2B5EF4-FFF2-40B4-BE49-F238E27FC236}">
                <a16:creationId xmlns:a16="http://schemas.microsoft.com/office/drawing/2014/main" id="{76BBDFF4-13CE-4A1F-AAC4-F4EB23AA4105}"/>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7131128" y="1771688"/>
            <a:ext cx="2685125" cy="937877"/>
          </a:xfrm>
          <a:prstGeom prst="rect">
            <a:avLst/>
          </a:prstGeom>
          <a:noFill/>
          <a:extLst>
            <a:ext uri="{909E8E84-426E-40DD-AFC4-6F175D3DCCD1}">
              <a14:hiddenFill xmlns:a14="http://schemas.microsoft.com/office/drawing/2010/main">
                <a:solidFill>
                  <a:srgbClr val="FFFFFF"/>
                </a:solidFill>
              </a14:hiddenFill>
            </a:ext>
          </a:extLst>
        </p:spPr>
      </p:pic>
      <p:sp>
        <p:nvSpPr>
          <p:cNvPr id="24" name="角丸四角形 29">
            <a:extLst>
              <a:ext uri="{FF2B5EF4-FFF2-40B4-BE49-F238E27FC236}">
                <a16:creationId xmlns:a16="http://schemas.microsoft.com/office/drawing/2014/main" id="{A75C6B3A-1F33-4832-BB93-31016EC38C4D}"/>
              </a:ext>
            </a:extLst>
          </p:cNvPr>
          <p:cNvSpPr/>
          <p:nvPr/>
        </p:nvSpPr>
        <p:spPr>
          <a:xfrm>
            <a:off x="6723017" y="1654717"/>
            <a:ext cx="5172066" cy="1135736"/>
          </a:xfrm>
          <a:prstGeom prst="roundRect">
            <a:avLst>
              <a:gd name="adj" fmla="val 10788"/>
            </a:avLst>
          </a:prstGeom>
          <a:noFill/>
          <a:ln w="25400" cap="flat" cmpd="sng" algn="ctr">
            <a:solidFill>
              <a:srgbClr val="8064A2"/>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black"/>
              </a:solidFill>
              <a:effectLst/>
              <a:uLnTx/>
              <a:uFillTx/>
              <a:latin typeface="Cambria" panose="02040503050406030204"/>
              <a:ea typeface="HG明朝B" panose="02020809000000000000" pitchFamily="17" charset="-128"/>
              <a:cs typeface="+mn-cs"/>
            </a:endParaRPr>
          </a:p>
        </p:txBody>
      </p:sp>
      <p:sp>
        <p:nvSpPr>
          <p:cNvPr id="28" name="テキスト ボックス 2">
            <a:extLst>
              <a:ext uri="{FF2B5EF4-FFF2-40B4-BE49-F238E27FC236}">
                <a16:creationId xmlns:a16="http://schemas.microsoft.com/office/drawing/2014/main" id="{26AD43E1-8CF4-4EB1-A999-77C4D15BA1CF}"/>
              </a:ext>
            </a:extLst>
          </p:cNvPr>
          <p:cNvSpPr txBox="1">
            <a:spLocks noChangeArrowheads="1"/>
          </p:cNvSpPr>
          <p:nvPr/>
        </p:nvSpPr>
        <p:spPr bwMode="auto">
          <a:xfrm>
            <a:off x="8330298" y="2022786"/>
            <a:ext cx="4826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2400">
                <a:solidFill>
                  <a:schemeClr val="tx1"/>
                </a:solidFill>
                <a:latin typeface="HGP創英角ｺﾞｼｯｸUB" panose="020B0900000000000000" pitchFamily="50" charset="-128"/>
                <a:ea typeface="HGP創英角ｺﾞｼｯｸUB" panose="020B0900000000000000" pitchFamily="50" charset="-128"/>
              </a:defRPr>
            </a:lvl1pPr>
            <a:lvl2pPr marL="742950" indent="-285750">
              <a:spcBef>
                <a:spcPct val="20000"/>
              </a:spcBef>
              <a:buChar char="–"/>
              <a:defRPr kumimoji="1" sz="2200">
                <a:solidFill>
                  <a:schemeClr val="tx1"/>
                </a:solidFill>
                <a:latin typeface="HGP創英角ｺﾞｼｯｸUB" panose="020B0900000000000000" pitchFamily="50" charset="-128"/>
                <a:ea typeface="HGP創英角ｺﾞｼｯｸUB" panose="020B0900000000000000" pitchFamily="50" charset="-128"/>
              </a:defRPr>
            </a:lvl2pPr>
            <a:lvl3pPr marL="1143000" indent="-228600">
              <a:spcBef>
                <a:spcPct val="20000"/>
              </a:spcBef>
              <a:buChar char="•"/>
              <a:defRPr kumimoji="1" sz="2000">
                <a:solidFill>
                  <a:schemeClr val="tx1"/>
                </a:solidFill>
                <a:latin typeface="HGP創英角ｺﾞｼｯｸUB" panose="020B0900000000000000" pitchFamily="50" charset="-128"/>
                <a:ea typeface="HGP創英角ｺﾞｼｯｸUB" panose="020B0900000000000000" pitchFamily="50" charset="-128"/>
              </a:defRPr>
            </a:lvl3pPr>
            <a:lvl4pPr marL="1600200" indent="-228600">
              <a:spcBef>
                <a:spcPct val="20000"/>
              </a:spcBef>
              <a:buChar char="–"/>
              <a:defRPr kumimoji="1">
                <a:solidFill>
                  <a:schemeClr val="tx1"/>
                </a:solidFill>
                <a:latin typeface="HGP創英角ｺﾞｼｯｸUB" panose="020B0900000000000000" pitchFamily="50" charset="-128"/>
                <a:ea typeface="HGP創英角ｺﾞｼｯｸUB" panose="020B0900000000000000" pitchFamily="50" charset="-128"/>
              </a:defRPr>
            </a:lvl4pPr>
            <a:lvl5pPr marL="2057400" indent="-228600">
              <a:spcBef>
                <a:spcPct val="20000"/>
              </a:spcBef>
              <a:buChar char="»"/>
              <a:defRPr kumimoji="1" sz="1600">
                <a:solidFill>
                  <a:schemeClr val="tx1"/>
                </a:solidFill>
                <a:latin typeface="HGP創英角ｺﾞｼｯｸUB" panose="020B0900000000000000" pitchFamily="50" charset="-128"/>
                <a:ea typeface="HGP創英角ｺﾞｼｯｸUB" panose="020B0900000000000000" pitchFamily="50" charset="-128"/>
              </a:defRPr>
            </a:lvl5pPr>
            <a:lvl6pPr marL="2514600" indent="-228600" eaLnBrk="0" fontAlgn="base" hangingPunct="0">
              <a:spcBef>
                <a:spcPct val="20000"/>
              </a:spcBef>
              <a:spcAft>
                <a:spcPct val="0"/>
              </a:spcAft>
              <a:buChar char="»"/>
              <a:defRPr kumimoji="1" sz="1600">
                <a:solidFill>
                  <a:schemeClr val="tx1"/>
                </a:solidFill>
                <a:latin typeface="HGP創英角ｺﾞｼｯｸUB" panose="020B0900000000000000" pitchFamily="50" charset="-128"/>
                <a:ea typeface="HGP創英角ｺﾞｼｯｸUB" panose="020B0900000000000000" pitchFamily="50" charset="-128"/>
              </a:defRPr>
            </a:lvl6pPr>
            <a:lvl7pPr marL="2971800" indent="-228600" eaLnBrk="0" fontAlgn="base" hangingPunct="0">
              <a:spcBef>
                <a:spcPct val="20000"/>
              </a:spcBef>
              <a:spcAft>
                <a:spcPct val="0"/>
              </a:spcAft>
              <a:buChar char="»"/>
              <a:defRPr kumimoji="1" sz="1600">
                <a:solidFill>
                  <a:schemeClr val="tx1"/>
                </a:solidFill>
                <a:latin typeface="HGP創英角ｺﾞｼｯｸUB" panose="020B0900000000000000" pitchFamily="50" charset="-128"/>
                <a:ea typeface="HGP創英角ｺﾞｼｯｸUB" panose="020B0900000000000000" pitchFamily="50" charset="-128"/>
              </a:defRPr>
            </a:lvl7pPr>
            <a:lvl8pPr marL="3429000" indent="-228600" eaLnBrk="0" fontAlgn="base" hangingPunct="0">
              <a:spcBef>
                <a:spcPct val="20000"/>
              </a:spcBef>
              <a:spcAft>
                <a:spcPct val="0"/>
              </a:spcAft>
              <a:buChar char="»"/>
              <a:defRPr kumimoji="1" sz="1600">
                <a:solidFill>
                  <a:schemeClr val="tx1"/>
                </a:solidFill>
                <a:latin typeface="HGP創英角ｺﾞｼｯｸUB" panose="020B0900000000000000" pitchFamily="50" charset="-128"/>
                <a:ea typeface="HGP創英角ｺﾞｼｯｸUB" panose="020B0900000000000000" pitchFamily="50" charset="-128"/>
              </a:defRPr>
            </a:lvl8pPr>
            <a:lvl9pPr marL="3886200" indent="-228600" eaLnBrk="0" fontAlgn="base" hangingPunct="0">
              <a:spcBef>
                <a:spcPct val="20000"/>
              </a:spcBef>
              <a:spcAft>
                <a:spcPct val="0"/>
              </a:spcAft>
              <a:buChar char="»"/>
              <a:defRPr kumimoji="1" sz="1600">
                <a:solidFill>
                  <a:schemeClr val="tx1"/>
                </a:solidFill>
                <a:latin typeface="HGP創英角ｺﾞｼｯｸUB" panose="020B0900000000000000" pitchFamily="50" charset="-128"/>
                <a:ea typeface="HGP創英角ｺﾞｼｯｸUB" panose="020B0900000000000000" pitchFamily="50" charset="-128"/>
              </a:defRPr>
            </a:lvl9pPr>
          </a:lstStyle>
          <a:p>
            <a:pPr algn="ctr">
              <a:spcBef>
                <a:spcPct val="0"/>
              </a:spcBef>
              <a:buFontTx/>
              <a:buNone/>
            </a:pPr>
            <a:r>
              <a:rPr lang="en-US" altLang="ja-JP" sz="4400" b="1" dirty="0">
                <a:solidFill>
                  <a:srgbClr val="8064A2"/>
                </a:solidFill>
                <a:latin typeface="Meiryo UI" panose="020B0604030504040204" pitchFamily="50" charset="-128"/>
                <a:ea typeface="Meiryo UI" panose="020B0604030504040204" pitchFamily="50" charset="-128"/>
              </a:rPr>
              <a:t>12ch</a:t>
            </a:r>
            <a:endParaRPr lang="ja-JP" altLang="en-US" sz="4400" b="1" dirty="0">
              <a:solidFill>
                <a:srgbClr val="8064A2"/>
              </a:solidFill>
              <a:latin typeface="Meiryo UI" panose="020B0604030504040204" pitchFamily="50" charset="-128"/>
              <a:ea typeface="Meiryo UI" panose="020B0604030504040204" pitchFamily="50" charset="-128"/>
            </a:endParaRPr>
          </a:p>
        </p:txBody>
      </p:sp>
      <p:sp>
        <p:nvSpPr>
          <p:cNvPr id="37" name="テキスト ボックス 36">
            <a:extLst>
              <a:ext uri="{FF2B5EF4-FFF2-40B4-BE49-F238E27FC236}">
                <a16:creationId xmlns:a16="http://schemas.microsoft.com/office/drawing/2014/main" id="{153967A2-6C5E-4664-BEEB-23C15DE218C4}"/>
              </a:ext>
            </a:extLst>
          </p:cNvPr>
          <p:cNvSpPr txBox="1"/>
          <p:nvPr/>
        </p:nvSpPr>
        <p:spPr>
          <a:xfrm>
            <a:off x="61748" y="1174191"/>
            <a:ext cx="12068503" cy="830997"/>
          </a:xfrm>
          <a:prstGeom prst="rect">
            <a:avLst/>
          </a:prstGeom>
          <a:noFill/>
        </p:spPr>
        <p:txBody>
          <a:bodyPr wrap="square">
            <a:spAutoFit/>
          </a:bodyPr>
          <a:lstStyle/>
          <a:p>
            <a:r>
              <a:rPr lang="ja-JP" altLang="en-US" sz="2400" dirty="0">
                <a:solidFill>
                  <a:prstClr val="black">
                    <a:lumMod val="75000"/>
                    <a:lumOff val="25000"/>
                  </a:prstClr>
                </a:solidFill>
                <a:latin typeface="Meiryo UI" panose="020B0604030504040204" pitchFamily="50" charset="-128"/>
                <a:ea typeface="Meiryo UI" panose="020B0604030504040204" pitchFamily="50" charset="-128"/>
              </a:rPr>
              <a:t>　</a:t>
            </a:r>
            <a:r>
              <a:rPr lang="ja-JP" altLang="en-US" sz="2400" b="1" u="sng" dirty="0">
                <a:solidFill>
                  <a:srgbClr val="FF0000"/>
                </a:solidFill>
                <a:latin typeface="Meiryo UI" panose="020B0604030504040204" pitchFamily="50" charset="-128"/>
                <a:ea typeface="Meiryo UI" panose="020B0604030504040204" pitchFamily="50" charset="-128"/>
              </a:rPr>
              <a:t>市販テレビのチャンネルで無料視聴できます、大阪府内約</a:t>
            </a:r>
            <a:r>
              <a:rPr lang="en-US" altLang="ja-JP" sz="2400" b="1" u="sng" dirty="0">
                <a:solidFill>
                  <a:srgbClr val="FF0000"/>
                </a:solidFill>
                <a:latin typeface="Meiryo UI" panose="020B0604030504040204" pitchFamily="50" charset="-128"/>
                <a:ea typeface="Meiryo UI" panose="020B0604030504040204" pitchFamily="50" charset="-128"/>
              </a:rPr>
              <a:t>70</a:t>
            </a:r>
            <a:r>
              <a:rPr lang="ja-JP" altLang="en-US" sz="2400" b="1" u="sng" dirty="0">
                <a:solidFill>
                  <a:srgbClr val="FF0000"/>
                </a:solidFill>
                <a:latin typeface="Meiryo UI" panose="020B0604030504040204" pitchFamily="50" charset="-128"/>
                <a:ea typeface="Meiryo UI" panose="020B0604030504040204" pitchFamily="50" charset="-128"/>
              </a:rPr>
              <a:t>％のご家庭で見ることができます。</a:t>
            </a:r>
          </a:p>
          <a:p>
            <a:endParaRPr lang="ja-JP" altLang="en-US" sz="2400" dirty="0">
              <a:solidFill>
                <a:prstClr val="black">
                  <a:lumMod val="75000"/>
                  <a:lumOff val="25000"/>
                </a:prstClr>
              </a:solidFill>
              <a:latin typeface="Meiryo UI" panose="020B0604030504040204" pitchFamily="50" charset="-128"/>
              <a:ea typeface="Meiryo UI" panose="020B0604030504040204" pitchFamily="50" charset="-128"/>
            </a:endParaRPr>
          </a:p>
        </p:txBody>
      </p:sp>
      <p:sp>
        <p:nvSpPr>
          <p:cNvPr id="39" name="角丸四角形 29">
            <a:extLst>
              <a:ext uri="{FF2B5EF4-FFF2-40B4-BE49-F238E27FC236}">
                <a16:creationId xmlns:a16="http://schemas.microsoft.com/office/drawing/2014/main" id="{ACBF690F-4197-40C5-AC34-01D0DD4A34B4}"/>
              </a:ext>
            </a:extLst>
          </p:cNvPr>
          <p:cNvSpPr/>
          <p:nvPr/>
        </p:nvSpPr>
        <p:spPr>
          <a:xfrm>
            <a:off x="937922" y="2864851"/>
            <a:ext cx="5663931" cy="3191847"/>
          </a:xfrm>
          <a:prstGeom prst="roundRect">
            <a:avLst>
              <a:gd name="adj" fmla="val 10788"/>
            </a:avLst>
          </a:prstGeom>
          <a:noFill/>
          <a:ln w="25400" cap="flat" cmpd="sng" algn="ctr">
            <a:solidFill>
              <a:srgbClr val="0070C0"/>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black"/>
              </a:solidFill>
              <a:effectLst/>
              <a:uLnTx/>
              <a:uFillTx/>
              <a:latin typeface="Cambria" panose="02040503050406030204"/>
              <a:ea typeface="HG明朝B" panose="02020809000000000000" pitchFamily="17" charset="-128"/>
              <a:cs typeface="+mn-cs"/>
            </a:endParaRPr>
          </a:p>
        </p:txBody>
      </p:sp>
      <p:sp>
        <p:nvSpPr>
          <p:cNvPr id="40" name="テキスト ボックス 39">
            <a:extLst>
              <a:ext uri="{FF2B5EF4-FFF2-40B4-BE49-F238E27FC236}">
                <a16:creationId xmlns:a16="http://schemas.microsoft.com/office/drawing/2014/main" id="{AF02ABE5-8640-436A-B0C9-46C47A75969A}"/>
              </a:ext>
            </a:extLst>
          </p:cNvPr>
          <p:cNvSpPr txBox="1"/>
          <p:nvPr/>
        </p:nvSpPr>
        <p:spPr>
          <a:xfrm>
            <a:off x="1167509" y="2991069"/>
            <a:ext cx="4144083" cy="307777"/>
          </a:xfrm>
          <a:prstGeom prst="rect">
            <a:avLst/>
          </a:prstGeom>
          <a:noFill/>
        </p:spPr>
        <p:txBody>
          <a:bodyPr wrap="none" rtlCol="0">
            <a:spAutoFit/>
          </a:bodyPr>
          <a:lstStyle/>
          <a:p>
            <a:pPr algn="ctr"/>
            <a:r>
              <a:rPr lang="en-US" altLang="ja-JP" sz="1400" b="1"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J:COM</a:t>
            </a:r>
            <a:r>
              <a:rPr lang="ja-JP" altLang="en-US" sz="1400" b="1"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放送エリア（</a:t>
            </a:r>
            <a:r>
              <a:rPr lang="en-US" altLang="ja-JP" sz="1400" b="1"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2660</a:t>
            </a:r>
            <a:r>
              <a:rPr lang="ja-JP" altLang="en-US" sz="1400" b="1"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地区内）約</a:t>
            </a:r>
            <a:r>
              <a:rPr lang="en-US" altLang="ja-JP" sz="1400" b="1"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264</a:t>
            </a:r>
            <a:r>
              <a:rPr lang="ja-JP" altLang="en-US" sz="1400" b="1"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万世帯　</a:t>
            </a:r>
          </a:p>
        </p:txBody>
      </p:sp>
      <p:sp>
        <p:nvSpPr>
          <p:cNvPr id="41" name="テキスト ボックス 40">
            <a:extLst>
              <a:ext uri="{FF2B5EF4-FFF2-40B4-BE49-F238E27FC236}">
                <a16:creationId xmlns:a16="http://schemas.microsoft.com/office/drawing/2014/main" id="{AF824F2E-9F39-4E1E-96A2-ECC43664FB8B}"/>
              </a:ext>
            </a:extLst>
          </p:cNvPr>
          <p:cNvSpPr txBox="1"/>
          <p:nvPr/>
        </p:nvSpPr>
        <p:spPr>
          <a:xfrm>
            <a:off x="937922" y="3338124"/>
            <a:ext cx="6084550" cy="954107"/>
          </a:xfrm>
          <a:prstGeom prst="rect">
            <a:avLst/>
          </a:prstGeom>
          <a:noFill/>
        </p:spPr>
        <p:txBody>
          <a:bodyPr wrap="square" rtlCol="0">
            <a:spAutoFit/>
          </a:bodyP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・大阪市</a:t>
            </a:r>
            <a:r>
              <a:rPr lang="en-US" altLang="ja-JP" sz="14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都島区、城東区、旭区、鶴見区、東淀川区、淀川区、東成区、</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北区中央区、天王寺区、阿倍野区、平野区、生野区、住吉区、東住吉区）</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・高槻市・茨木市・摂津市・吹田市・箕面市・池田市・豊中市・寝屋川</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・門真市・守口市・交野市・四条畷市・大東市・東大阪市</a:t>
            </a:r>
          </a:p>
        </p:txBody>
      </p:sp>
      <p:sp>
        <p:nvSpPr>
          <p:cNvPr id="42" name="角丸四角形 29">
            <a:extLst>
              <a:ext uri="{FF2B5EF4-FFF2-40B4-BE49-F238E27FC236}">
                <a16:creationId xmlns:a16="http://schemas.microsoft.com/office/drawing/2014/main" id="{BEF99611-2114-46A2-B4D0-4F05C77EF6CE}"/>
              </a:ext>
            </a:extLst>
          </p:cNvPr>
          <p:cNvSpPr/>
          <p:nvPr/>
        </p:nvSpPr>
        <p:spPr>
          <a:xfrm>
            <a:off x="6723017" y="2847704"/>
            <a:ext cx="5218768" cy="3222020"/>
          </a:xfrm>
          <a:prstGeom prst="roundRect">
            <a:avLst>
              <a:gd name="adj" fmla="val 10788"/>
            </a:avLst>
          </a:prstGeom>
          <a:noFill/>
          <a:ln w="25400" cap="flat" cmpd="sng" algn="ctr">
            <a:solidFill>
              <a:srgbClr val="8064A2"/>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black"/>
              </a:solidFill>
              <a:effectLst/>
              <a:uLnTx/>
              <a:uFillTx/>
              <a:latin typeface="Cambria" panose="02040503050406030204"/>
              <a:ea typeface="HG明朝B" panose="02020809000000000000" pitchFamily="17" charset="-128"/>
              <a:cs typeface="+mn-cs"/>
            </a:endParaRPr>
          </a:p>
        </p:txBody>
      </p:sp>
      <p:sp>
        <p:nvSpPr>
          <p:cNvPr id="43" name="テキスト ボックス 42">
            <a:extLst>
              <a:ext uri="{FF2B5EF4-FFF2-40B4-BE49-F238E27FC236}">
                <a16:creationId xmlns:a16="http://schemas.microsoft.com/office/drawing/2014/main" id="{08619FF1-6755-4F74-9BB6-B8798076E19D}"/>
              </a:ext>
            </a:extLst>
          </p:cNvPr>
          <p:cNvSpPr txBox="1"/>
          <p:nvPr/>
        </p:nvSpPr>
        <p:spPr>
          <a:xfrm>
            <a:off x="7137952" y="3022309"/>
            <a:ext cx="4178323" cy="307777"/>
          </a:xfrm>
          <a:prstGeom prst="rect">
            <a:avLst/>
          </a:prstGeom>
          <a:noFill/>
        </p:spPr>
        <p:txBody>
          <a:bodyPr wrap="none" rtlCol="0">
            <a:spAutoFit/>
          </a:bodyPr>
          <a:lstStyle/>
          <a:p>
            <a:pPr algn="ctr"/>
            <a:r>
              <a:rPr lang="en-US" altLang="ja-JP" sz="1400" b="1" dirty="0">
                <a:solidFill>
                  <a:srgbClr val="7030A0"/>
                </a:solidFill>
                <a:latin typeface="Meiryo UI" panose="020B0604030504040204" pitchFamily="50" charset="-128"/>
                <a:ea typeface="Meiryo UI" panose="020B0604030504040204" pitchFamily="50" charset="-128"/>
                <a:cs typeface="Meiryo UI" panose="020B0604030504040204" pitchFamily="50" charset="-128"/>
              </a:rPr>
              <a:t>Baycom</a:t>
            </a:r>
            <a:r>
              <a:rPr lang="ja-JP" altLang="en-US" sz="1400" b="1" dirty="0">
                <a:solidFill>
                  <a:srgbClr val="7030A0"/>
                </a:solidFill>
                <a:latin typeface="Meiryo UI" panose="020B0604030504040204" pitchFamily="50" charset="-128"/>
                <a:ea typeface="Meiryo UI" panose="020B0604030504040204" pitchFamily="50" charset="-128"/>
                <a:cs typeface="Meiryo UI" panose="020B0604030504040204" pitchFamily="50" charset="-128"/>
              </a:rPr>
              <a:t>放送エリア（</a:t>
            </a:r>
            <a:r>
              <a:rPr lang="en-US" altLang="ja-JP" sz="1400" b="1" dirty="0">
                <a:solidFill>
                  <a:srgbClr val="7030A0"/>
                </a:solidFill>
                <a:latin typeface="Meiryo UI" panose="020B0604030504040204" pitchFamily="50" charset="-128"/>
                <a:ea typeface="Meiryo UI" panose="020B0604030504040204" pitchFamily="50" charset="-128"/>
                <a:cs typeface="Meiryo UI" panose="020B0604030504040204" pitchFamily="50" charset="-128"/>
              </a:rPr>
              <a:t>2660</a:t>
            </a:r>
            <a:r>
              <a:rPr lang="ja-JP" altLang="en-US" sz="1400" b="1" dirty="0">
                <a:solidFill>
                  <a:srgbClr val="7030A0"/>
                </a:solidFill>
                <a:latin typeface="Meiryo UI" panose="020B0604030504040204" pitchFamily="50" charset="-128"/>
                <a:ea typeface="Meiryo UI" panose="020B0604030504040204" pitchFamily="50" charset="-128"/>
                <a:cs typeface="Meiryo UI" panose="020B0604030504040204" pitchFamily="50" charset="-128"/>
              </a:rPr>
              <a:t>地区内）約</a:t>
            </a:r>
            <a:r>
              <a:rPr lang="en-US" altLang="ja-JP" sz="1400" b="1" dirty="0">
                <a:solidFill>
                  <a:srgbClr val="7030A0"/>
                </a:solidFill>
                <a:latin typeface="Meiryo UI" panose="020B0604030504040204" pitchFamily="50" charset="-128"/>
                <a:ea typeface="Meiryo UI" panose="020B0604030504040204" pitchFamily="50" charset="-128"/>
                <a:cs typeface="Meiryo UI" panose="020B0604030504040204" pitchFamily="50" charset="-128"/>
              </a:rPr>
              <a:t>37</a:t>
            </a:r>
            <a:r>
              <a:rPr lang="ja-JP" altLang="en-US" sz="1400" b="1" dirty="0">
                <a:solidFill>
                  <a:srgbClr val="7030A0"/>
                </a:solidFill>
                <a:latin typeface="Meiryo UI" panose="020B0604030504040204" pitchFamily="50" charset="-128"/>
                <a:ea typeface="Meiryo UI" panose="020B0604030504040204" pitchFamily="50" charset="-128"/>
                <a:cs typeface="Meiryo UI" panose="020B0604030504040204" pitchFamily="50" charset="-128"/>
              </a:rPr>
              <a:t>万世帯　</a:t>
            </a:r>
          </a:p>
        </p:txBody>
      </p:sp>
      <p:sp>
        <p:nvSpPr>
          <p:cNvPr id="44" name="テキスト ボックス 43">
            <a:extLst>
              <a:ext uri="{FF2B5EF4-FFF2-40B4-BE49-F238E27FC236}">
                <a16:creationId xmlns:a16="http://schemas.microsoft.com/office/drawing/2014/main" id="{EEE119EB-E62F-459D-9A83-AE97809BAFBF}"/>
              </a:ext>
            </a:extLst>
          </p:cNvPr>
          <p:cNvSpPr txBox="1"/>
          <p:nvPr/>
        </p:nvSpPr>
        <p:spPr>
          <a:xfrm>
            <a:off x="6769719" y="3384667"/>
            <a:ext cx="5643585" cy="523220"/>
          </a:xfrm>
          <a:prstGeom prst="rect">
            <a:avLst/>
          </a:prstGeom>
          <a:noFill/>
        </p:spPr>
        <p:txBody>
          <a:bodyPr wrap="square" rtlCol="0">
            <a:spAutoFit/>
          </a:bodyPr>
          <a:lstStyle/>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・大阪市</a:t>
            </a:r>
            <a:r>
              <a:rPr lang="en-US" altLang="ja-JP" sz="14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福島区、西淀川区、港区、大正区、此花区、西区、</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浪速区、西成区、住之江区、北区・中央区の一部）</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5" name="テキスト ボックス 44">
            <a:extLst>
              <a:ext uri="{FF2B5EF4-FFF2-40B4-BE49-F238E27FC236}">
                <a16:creationId xmlns:a16="http://schemas.microsoft.com/office/drawing/2014/main" id="{D1EC4131-35AD-4A4C-B86B-1CD574012F33}"/>
              </a:ext>
            </a:extLst>
          </p:cNvPr>
          <p:cNvSpPr txBox="1"/>
          <p:nvPr/>
        </p:nvSpPr>
        <p:spPr>
          <a:xfrm>
            <a:off x="1167509" y="4870441"/>
            <a:ext cx="6101442" cy="369332"/>
          </a:xfrm>
          <a:prstGeom prst="rect">
            <a:avLst/>
          </a:prstGeom>
          <a:noFill/>
        </p:spPr>
        <p:txBody>
          <a:bodyPr wrap="square">
            <a:spAutoFit/>
          </a:bodyPr>
          <a:lstStyle/>
          <a:p>
            <a:r>
              <a:rPr lang="en-US" altLang="ja-JP" sz="1800" b="1" u="sng" dirty="0">
                <a:effectLst/>
                <a:latin typeface="游ゴシック" panose="020B0400000000000000" pitchFamily="50" charset="-128"/>
                <a:cs typeface="ＭＳ Ｐゴシック" panose="020B0600070205080204" pitchFamily="50" charset="-128"/>
                <a:hlinkClick r:id="rId4">
                  <a:extLst>
                    <a:ext uri="{A12FA001-AC4F-418D-AE19-62706E023703}">
                      <ahyp:hlinkClr xmlns:ahyp="http://schemas.microsoft.com/office/drawing/2018/hyperlinkcolor" val="tx"/>
                    </a:ext>
                  </a:extLst>
                </a:hlinkClick>
              </a:rPr>
              <a:t>https://www.jcom.co.jp/corporate/contact/</a:t>
            </a:r>
            <a:endParaRPr lang="ja-JP" altLang="en-US" b="1" dirty="0"/>
          </a:p>
        </p:txBody>
      </p:sp>
      <p:sp>
        <p:nvSpPr>
          <p:cNvPr id="46" name="テキスト ボックス 45">
            <a:extLst>
              <a:ext uri="{FF2B5EF4-FFF2-40B4-BE49-F238E27FC236}">
                <a16:creationId xmlns:a16="http://schemas.microsoft.com/office/drawing/2014/main" id="{004E3588-FDED-4CA5-8BA3-244839BF6287}"/>
              </a:ext>
            </a:extLst>
          </p:cNvPr>
          <p:cNvSpPr txBox="1"/>
          <p:nvPr/>
        </p:nvSpPr>
        <p:spPr>
          <a:xfrm>
            <a:off x="1167509" y="4501666"/>
            <a:ext cx="1797287" cy="307777"/>
          </a:xfrm>
          <a:prstGeom prst="rect">
            <a:avLst/>
          </a:prstGeom>
          <a:noFill/>
        </p:spPr>
        <p:txBody>
          <a:bodyPr wrap="none" rtlCol="0">
            <a:spAutoFit/>
          </a:bodyPr>
          <a:lstStyle/>
          <a:p>
            <a:pPr algn="ctr"/>
            <a:r>
              <a:rPr lang="en-US" altLang="ja-JP" sz="1400" b="1"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WEB</a:t>
            </a:r>
            <a:r>
              <a:rPr lang="ja-JP" altLang="en-US" sz="1400" b="1"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からの取材申込</a:t>
            </a:r>
          </a:p>
        </p:txBody>
      </p:sp>
      <p:sp>
        <p:nvSpPr>
          <p:cNvPr id="47" name="テキスト ボックス 46">
            <a:extLst>
              <a:ext uri="{FF2B5EF4-FFF2-40B4-BE49-F238E27FC236}">
                <a16:creationId xmlns:a16="http://schemas.microsoft.com/office/drawing/2014/main" id="{426FABCC-7094-4818-A9B9-C21A45A6BD3B}"/>
              </a:ext>
            </a:extLst>
          </p:cNvPr>
          <p:cNvSpPr txBox="1"/>
          <p:nvPr/>
        </p:nvSpPr>
        <p:spPr>
          <a:xfrm>
            <a:off x="1167509" y="5435279"/>
            <a:ext cx="1718739" cy="307777"/>
          </a:xfrm>
          <a:prstGeom prst="rect">
            <a:avLst/>
          </a:prstGeom>
          <a:noFill/>
        </p:spPr>
        <p:txBody>
          <a:bodyPr wrap="none" rtlCol="0">
            <a:spAutoFit/>
          </a:bodyPr>
          <a:lstStyle/>
          <a:p>
            <a:pPr algn="ctr"/>
            <a:r>
              <a:rPr lang="ja-JP" altLang="en-US" sz="1400" b="1"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電話からの取材申込</a:t>
            </a:r>
          </a:p>
        </p:txBody>
      </p:sp>
      <p:sp>
        <p:nvSpPr>
          <p:cNvPr id="48" name="テキスト ボックス 47">
            <a:extLst>
              <a:ext uri="{FF2B5EF4-FFF2-40B4-BE49-F238E27FC236}">
                <a16:creationId xmlns:a16="http://schemas.microsoft.com/office/drawing/2014/main" id="{2A7F7354-02EC-4726-9621-08BF299E4E9C}"/>
              </a:ext>
            </a:extLst>
          </p:cNvPr>
          <p:cNvSpPr txBox="1"/>
          <p:nvPr/>
        </p:nvSpPr>
        <p:spPr>
          <a:xfrm>
            <a:off x="3523091" y="5389113"/>
            <a:ext cx="2034105" cy="400110"/>
          </a:xfrm>
          <a:prstGeom prst="rect">
            <a:avLst/>
          </a:prstGeom>
          <a:noFill/>
        </p:spPr>
        <p:txBody>
          <a:bodyPr wrap="square">
            <a:spAutoFit/>
          </a:bodyPr>
          <a:lstStyle/>
          <a:p>
            <a:pPr lvl="0" algn="just"/>
            <a:r>
              <a:rPr lang="en-US" altLang="ja-JP" sz="2000" b="1" dirty="0">
                <a:effectLst/>
                <a:latin typeface="游ゴシック" panose="020B0400000000000000" pitchFamily="50" charset="-128"/>
                <a:ea typeface="游ゴシック" panose="020B0400000000000000" pitchFamily="50" charset="-128"/>
                <a:cs typeface="ＭＳ Ｐゴシック" panose="020B0600070205080204" pitchFamily="50" charset="-128"/>
              </a:rPr>
              <a:t>0120-999-000</a:t>
            </a:r>
            <a:endParaRPr lang="ja-JP" altLang="ja-JP" sz="2000" b="1" dirty="0">
              <a:effectLst/>
              <a:latin typeface="游ゴシック" panose="020B0400000000000000" pitchFamily="50" charset="-128"/>
              <a:ea typeface="游ゴシック" panose="020B0400000000000000" pitchFamily="50" charset="-128"/>
              <a:cs typeface="ＭＳ Ｐゴシック" panose="020B0600070205080204" pitchFamily="50" charset="-128"/>
            </a:endParaRPr>
          </a:p>
        </p:txBody>
      </p:sp>
      <p:sp>
        <p:nvSpPr>
          <p:cNvPr id="49" name="テキスト ボックス 48">
            <a:extLst>
              <a:ext uri="{FF2B5EF4-FFF2-40B4-BE49-F238E27FC236}">
                <a16:creationId xmlns:a16="http://schemas.microsoft.com/office/drawing/2014/main" id="{4C9E2BAC-4302-4D5C-A8CF-011FA6BD4509}"/>
              </a:ext>
            </a:extLst>
          </p:cNvPr>
          <p:cNvSpPr txBox="1"/>
          <p:nvPr/>
        </p:nvSpPr>
        <p:spPr>
          <a:xfrm>
            <a:off x="9158022" y="4348224"/>
            <a:ext cx="2343776" cy="369332"/>
          </a:xfrm>
          <a:prstGeom prst="rect">
            <a:avLst/>
          </a:prstGeom>
          <a:noFill/>
        </p:spPr>
        <p:txBody>
          <a:bodyPr wrap="square">
            <a:spAutoFit/>
          </a:bodyPr>
          <a:lstStyle/>
          <a:p>
            <a:r>
              <a:rPr lang="en-US" altLang="ja-JP" sz="1800" b="1" u="sng" dirty="0">
                <a:effectLst/>
                <a:latin typeface="游ゴシック" panose="020B0400000000000000" pitchFamily="50" charset="-128"/>
                <a:cs typeface="Times New Roman" panose="02020603050405020304" pitchFamily="18" charset="0"/>
                <a:hlinkClick r:id="rId5">
                  <a:extLst>
                    <a:ext uri="{A12FA001-AC4F-418D-AE19-62706E023703}">
                      <ahyp:hlinkClr xmlns:ahyp="http://schemas.microsoft.com/office/drawing/2018/hyperlinkcolor" val="tx"/>
                    </a:ext>
                  </a:extLst>
                </a:hlinkClick>
              </a:rPr>
              <a:t>https://baycom.jp/</a:t>
            </a:r>
            <a:r>
              <a:rPr lang="ja-JP" altLang="ja-JP" sz="1800" b="1" dirty="0">
                <a:effectLst/>
                <a:ea typeface="游ゴシック" panose="020B0400000000000000" pitchFamily="50" charset="-128"/>
                <a:cs typeface="Times New Roman" panose="02020603050405020304" pitchFamily="18" charset="0"/>
              </a:rPr>
              <a:t>　</a:t>
            </a:r>
            <a:endParaRPr lang="ja-JP" altLang="en-US" b="1" dirty="0"/>
          </a:p>
        </p:txBody>
      </p:sp>
      <p:sp>
        <p:nvSpPr>
          <p:cNvPr id="50" name="テキスト ボックス 49">
            <a:extLst>
              <a:ext uri="{FF2B5EF4-FFF2-40B4-BE49-F238E27FC236}">
                <a16:creationId xmlns:a16="http://schemas.microsoft.com/office/drawing/2014/main" id="{E7ACCA7E-92B8-4FFA-99EA-F2CA5C9CCD1B}"/>
              </a:ext>
            </a:extLst>
          </p:cNvPr>
          <p:cNvSpPr txBox="1"/>
          <p:nvPr/>
        </p:nvSpPr>
        <p:spPr>
          <a:xfrm>
            <a:off x="9163707" y="4670386"/>
            <a:ext cx="2537696" cy="400110"/>
          </a:xfrm>
          <a:prstGeom prst="rect">
            <a:avLst/>
          </a:prstGeom>
          <a:noFill/>
        </p:spPr>
        <p:txBody>
          <a:bodyPr wrap="square">
            <a:spAutoFit/>
          </a:bodyPr>
          <a:lstStyle/>
          <a:p>
            <a:r>
              <a:rPr lang="ja-JP" altLang="ja-JP" sz="1000" b="1" kern="100" dirty="0">
                <a:effectLst/>
                <a:latin typeface="游ゴシック" panose="020B0400000000000000" pitchFamily="50" charset="-128"/>
                <a:ea typeface="游ゴシック" panose="020B0400000000000000" pitchFamily="50" charset="-128"/>
                <a:cs typeface="Courier New" panose="02070309020205020404" pitchFamily="49" charset="0"/>
              </a:rPr>
              <a:t>ホームページ ＞ ケーブルテレビ ＞ </a:t>
            </a:r>
            <a:endParaRPr lang="en-US" altLang="ja-JP" sz="1000" b="1" kern="100" dirty="0">
              <a:effectLst/>
              <a:latin typeface="游ゴシック" panose="020B0400000000000000" pitchFamily="50" charset="-128"/>
              <a:ea typeface="游ゴシック" panose="020B0400000000000000" pitchFamily="50" charset="-128"/>
              <a:cs typeface="Courier New" panose="02070309020205020404" pitchFamily="49" charset="0"/>
            </a:endParaRPr>
          </a:p>
          <a:p>
            <a:r>
              <a:rPr lang="ja-JP" altLang="ja-JP" sz="1000" b="1" kern="100" dirty="0">
                <a:effectLst/>
                <a:latin typeface="游ゴシック" panose="020B0400000000000000" pitchFamily="50" charset="-128"/>
                <a:ea typeface="游ゴシック" panose="020B0400000000000000" pitchFamily="50" charset="-128"/>
                <a:cs typeface="Courier New" panose="02070309020205020404" pitchFamily="49" charset="0"/>
              </a:rPr>
              <a:t>ベイコムチャンネル ＞ 取材のお申込み</a:t>
            </a:r>
          </a:p>
        </p:txBody>
      </p:sp>
      <p:sp>
        <p:nvSpPr>
          <p:cNvPr id="51" name="テキスト ボックス 50">
            <a:extLst>
              <a:ext uri="{FF2B5EF4-FFF2-40B4-BE49-F238E27FC236}">
                <a16:creationId xmlns:a16="http://schemas.microsoft.com/office/drawing/2014/main" id="{1E4E9F60-4B7E-4FD7-A3E3-719A836EF86A}"/>
              </a:ext>
            </a:extLst>
          </p:cNvPr>
          <p:cNvSpPr txBox="1"/>
          <p:nvPr/>
        </p:nvSpPr>
        <p:spPr>
          <a:xfrm>
            <a:off x="9163707" y="5392658"/>
            <a:ext cx="2221260" cy="400110"/>
          </a:xfrm>
          <a:prstGeom prst="rect">
            <a:avLst/>
          </a:prstGeom>
          <a:noFill/>
        </p:spPr>
        <p:txBody>
          <a:bodyPr wrap="square">
            <a:spAutoFit/>
          </a:bodyPr>
          <a:lstStyle/>
          <a:p>
            <a:r>
              <a:rPr lang="en-US" altLang="ja-JP" sz="2000" b="1" dirty="0">
                <a:effectLst/>
                <a:ea typeface="游ゴシック" panose="020B0400000000000000" pitchFamily="50" charset="-128"/>
                <a:cs typeface="Times New Roman" panose="02020603050405020304" pitchFamily="18" charset="0"/>
              </a:rPr>
              <a:t>06-6417-7892</a:t>
            </a:r>
            <a:endParaRPr lang="ja-JP" altLang="en-US" sz="2000" b="1" dirty="0"/>
          </a:p>
        </p:txBody>
      </p:sp>
      <p:sp>
        <p:nvSpPr>
          <p:cNvPr id="52" name="テキスト ボックス 51">
            <a:extLst>
              <a:ext uri="{FF2B5EF4-FFF2-40B4-BE49-F238E27FC236}">
                <a16:creationId xmlns:a16="http://schemas.microsoft.com/office/drawing/2014/main" id="{A8869BA9-4AF3-4DBD-AF29-246CF89AFDE8}"/>
              </a:ext>
            </a:extLst>
          </p:cNvPr>
          <p:cNvSpPr txBox="1"/>
          <p:nvPr/>
        </p:nvSpPr>
        <p:spPr>
          <a:xfrm>
            <a:off x="6906387" y="4501666"/>
            <a:ext cx="1797287" cy="307777"/>
          </a:xfrm>
          <a:prstGeom prst="rect">
            <a:avLst/>
          </a:prstGeom>
          <a:noFill/>
        </p:spPr>
        <p:txBody>
          <a:bodyPr wrap="none" rtlCol="0">
            <a:spAutoFit/>
          </a:bodyPr>
          <a:lstStyle/>
          <a:p>
            <a:pPr algn="ctr"/>
            <a:r>
              <a:rPr lang="en-US" altLang="ja-JP" sz="1400" b="1" dirty="0">
                <a:solidFill>
                  <a:srgbClr val="7030A0"/>
                </a:solidFill>
                <a:latin typeface="Meiryo UI" panose="020B0604030504040204" pitchFamily="50" charset="-128"/>
                <a:ea typeface="Meiryo UI" panose="020B0604030504040204" pitchFamily="50" charset="-128"/>
                <a:cs typeface="Meiryo UI" panose="020B0604030504040204" pitchFamily="50" charset="-128"/>
              </a:rPr>
              <a:t>WEB</a:t>
            </a:r>
            <a:r>
              <a:rPr lang="ja-JP" altLang="en-US" sz="1400" b="1" dirty="0">
                <a:solidFill>
                  <a:srgbClr val="7030A0"/>
                </a:solidFill>
                <a:latin typeface="Meiryo UI" panose="020B0604030504040204" pitchFamily="50" charset="-128"/>
                <a:ea typeface="Meiryo UI" panose="020B0604030504040204" pitchFamily="50" charset="-128"/>
                <a:cs typeface="Meiryo UI" panose="020B0604030504040204" pitchFamily="50" charset="-128"/>
              </a:rPr>
              <a:t>からの取材申込</a:t>
            </a:r>
          </a:p>
        </p:txBody>
      </p:sp>
      <p:sp>
        <p:nvSpPr>
          <p:cNvPr id="53" name="テキスト ボックス 52">
            <a:extLst>
              <a:ext uri="{FF2B5EF4-FFF2-40B4-BE49-F238E27FC236}">
                <a16:creationId xmlns:a16="http://schemas.microsoft.com/office/drawing/2014/main" id="{42D2287E-4EF4-4B69-A5FF-25F445F21776}"/>
              </a:ext>
            </a:extLst>
          </p:cNvPr>
          <p:cNvSpPr txBox="1"/>
          <p:nvPr/>
        </p:nvSpPr>
        <p:spPr>
          <a:xfrm>
            <a:off x="6945660" y="5389113"/>
            <a:ext cx="1718739" cy="307777"/>
          </a:xfrm>
          <a:prstGeom prst="rect">
            <a:avLst/>
          </a:prstGeom>
          <a:noFill/>
        </p:spPr>
        <p:txBody>
          <a:bodyPr wrap="none" rtlCol="0">
            <a:spAutoFit/>
          </a:bodyPr>
          <a:lstStyle/>
          <a:p>
            <a:pPr algn="ctr"/>
            <a:r>
              <a:rPr lang="ja-JP" altLang="en-US" sz="1400" b="1" dirty="0">
                <a:solidFill>
                  <a:srgbClr val="7030A0"/>
                </a:solidFill>
                <a:latin typeface="Meiryo UI" panose="020B0604030504040204" pitchFamily="50" charset="-128"/>
                <a:ea typeface="Meiryo UI" panose="020B0604030504040204" pitchFamily="50" charset="-128"/>
                <a:cs typeface="Meiryo UI" panose="020B0604030504040204" pitchFamily="50" charset="-128"/>
              </a:rPr>
              <a:t>電話からの取材申込</a:t>
            </a:r>
          </a:p>
        </p:txBody>
      </p:sp>
      <p:sp>
        <p:nvSpPr>
          <p:cNvPr id="30" name="テキスト ボックス 2">
            <a:extLst>
              <a:ext uri="{FF2B5EF4-FFF2-40B4-BE49-F238E27FC236}">
                <a16:creationId xmlns:a16="http://schemas.microsoft.com/office/drawing/2014/main" id="{9862D5B0-8B85-41E2-B5F4-EA73255D4E50}"/>
              </a:ext>
            </a:extLst>
          </p:cNvPr>
          <p:cNvSpPr txBox="1">
            <a:spLocks noChangeArrowheads="1"/>
          </p:cNvSpPr>
          <p:nvPr/>
        </p:nvSpPr>
        <p:spPr bwMode="auto">
          <a:xfrm>
            <a:off x="3720279" y="2059769"/>
            <a:ext cx="4136341"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2400">
                <a:solidFill>
                  <a:schemeClr val="tx1"/>
                </a:solidFill>
                <a:latin typeface="HGP創英角ｺﾞｼｯｸUB" panose="020B0900000000000000" pitchFamily="50" charset="-128"/>
                <a:ea typeface="HGP創英角ｺﾞｼｯｸUB" panose="020B0900000000000000" pitchFamily="50" charset="-128"/>
              </a:defRPr>
            </a:lvl1pPr>
            <a:lvl2pPr marL="742950" indent="-285750">
              <a:spcBef>
                <a:spcPct val="20000"/>
              </a:spcBef>
              <a:buChar char="–"/>
              <a:defRPr kumimoji="1" sz="2200">
                <a:solidFill>
                  <a:schemeClr val="tx1"/>
                </a:solidFill>
                <a:latin typeface="HGP創英角ｺﾞｼｯｸUB" panose="020B0900000000000000" pitchFamily="50" charset="-128"/>
                <a:ea typeface="HGP創英角ｺﾞｼｯｸUB" panose="020B0900000000000000" pitchFamily="50" charset="-128"/>
              </a:defRPr>
            </a:lvl2pPr>
            <a:lvl3pPr marL="1143000" indent="-228600">
              <a:spcBef>
                <a:spcPct val="20000"/>
              </a:spcBef>
              <a:buChar char="•"/>
              <a:defRPr kumimoji="1" sz="2000">
                <a:solidFill>
                  <a:schemeClr val="tx1"/>
                </a:solidFill>
                <a:latin typeface="HGP創英角ｺﾞｼｯｸUB" panose="020B0900000000000000" pitchFamily="50" charset="-128"/>
                <a:ea typeface="HGP創英角ｺﾞｼｯｸUB" panose="020B0900000000000000" pitchFamily="50" charset="-128"/>
              </a:defRPr>
            </a:lvl3pPr>
            <a:lvl4pPr marL="1600200" indent="-228600">
              <a:spcBef>
                <a:spcPct val="20000"/>
              </a:spcBef>
              <a:buChar char="–"/>
              <a:defRPr kumimoji="1">
                <a:solidFill>
                  <a:schemeClr val="tx1"/>
                </a:solidFill>
                <a:latin typeface="HGP創英角ｺﾞｼｯｸUB" panose="020B0900000000000000" pitchFamily="50" charset="-128"/>
                <a:ea typeface="HGP創英角ｺﾞｼｯｸUB" panose="020B0900000000000000" pitchFamily="50" charset="-128"/>
              </a:defRPr>
            </a:lvl4pPr>
            <a:lvl5pPr marL="2057400" indent="-228600">
              <a:spcBef>
                <a:spcPct val="20000"/>
              </a:spcBef>
              <a:buChar char="»"/>
              <a:defRPr kumimoji="1" sz="1600">
                <a:solidFill>
                  <a:schemeClr val="tx1"/>
                </a:solidFill>
                <a:latin typeface="HGP創英角ｺﾞｼｯｸUB" panose="020B0900000000000000" pitchFamily="50" charset="-128"/>
                <a:ea typeface="HGP創英角ｺﾞｼｯｸUB" panose="020B0900000000000000" pitchFamily="50" charset="-128"/>
              </a:defRPr>
            </a:lvl5pPr>
            <a:lvl6pPr marL="2514600" indent="-228600" eaLnBrk="0" fontAlgn="base" hangingPunct="0">
              <a:spcBef>
                <a:spcPct val="20000"/>
              </a:spcBef>
              <a:spcAft>
                <a:spcPct val="0"/>
              </a:spcAft>
              <a:buChar char="»"/>
              <a:defRPr kumimoji="1" sz="1600">
                <a:solidFill>
                  <a:schemeClr val="tx1"/>
                </a:solidFill>
                <a:latin typeface="HGP創英角ｺﾞｼｯｸUB" panose="020B0900000000000000" pitchFamily="50" charset="-128"/>
                <a:ea typeface="HGP創英角ｺﾞｼｯｸUB" panose="020B0900000000000000" pitchFamily="50" charset="-128"/>
              </a:defRPr>
            </a:lvl6pPr>
            <a:lvl7pPr marL="2971800" indent="-228600" eaLnBrk="0" fontAlgn="base" hangingPunct="0">
              <a:spcBef>
                <a:spcPct val="20000"/>
              </a:spcBef>
              <a:spcAft>
                <a:spcPct val="0"/>
              </a:spcAft>
              <a:buChar char="»"/>
              <a:defRPr kumimoji="1" sz="1600">
                <a:solidFill>
                  <a:schemeClr val="tx1"/>
                </a:solidFill>
                <a:latin typeface="HGP創英角ｺﾞｼｯｸUB" panose="020B0900000000000000" pitchFamily="50" charset="-128"/>
                <a:ea typeface="HGP創英角ｺﾞｼｯｸUB" panose="020B0900000000000000" pitchFamily="50" charset="-128"/>
              </a:defRPr>
            </a:lvl7pPr>
            <a:lvl8pPr marL="3429000" indent="-228600" eaLnBrk="0" fontAlgn="base" hangingPunct="0">
              <a:spcBef>
                <a:spcPct val="20000"/>
              </a:spcBef>
              <a:spcAft>
                <a:spcPct val="0"/>
              </a:spcAft>
              <a:buChar char="»"/>
              <a:defRPr kumimoji="1" sz="1600">
                <a:solidFill>
                  <a:schemeClr val="tx1"/>
                </a:solidFill>
                <a:latin typeface="HGP創英角ｺﾞｼｯｸUB" panose="020B0900000000000000" pitchFamily="50" charset="-128"/>
                <a:ea typeface="HGP創英角ｺﾞｼｯｸUB" panose="020B0900000000000000" pitchFamily="50" charset="-128"/>
              </a:defRPr>
            </a:lvl8pPr>
            <a:lvl9pPr marL="3886200" indent="-228600" eaLnBrk="0" fontAlgn="base" hangingPunct="0">
              <a:spcBef>
                <a:spcPct val="20000"/>
              </a:spcBef>
              <a:spcAft>
                <a:spcPct val="0"/>
              </a:spcAft>
              <a:buChar char="»"/>
              <a:defRPr kumimoji="1" sz="1600">
                <a:solidFill>
                  <a:schemeClr val="tx1"/>
                </a:solidFill>
                <a:latin typeface="HGP創英角ｺﾞｼｯｸUB" panose="020B0900000000000000" pitchFamily="50" charset="-128"/>
                <a:ea typeface="HGP創英角ｺﾞｼｯｸUB" panose="020B0900000000000000" pitchFamily="50" charset="-128"/>
              </a:defRPr>
            </a:lvl9pPr>
          </a:lstStyle>
          <a:p>
            <a:pPr algn="ctr">
              <a:spcBef>
                <a:spcPct val="0"/>
              </a:spcBef>
              <a:buFontTx/>
              <a:buNone/>
            </a:pPr>
            <a:r>
              <a:rPr lang="en-US" altLang="ja-JP" sz="4400" b="1" dirty="0">
                <a:solidFill>
                  <a:srgbClr val="0070C0"/>
                </a:solidFill>
                <a:latin typeface="Meiryo UI" panose="020B0604030504040204" pitchFamily="50" charset="-128"/>
                <a:ea typeface="Meiryo UI" panose="020B0604030504040204" pitchFamily="50" charset="-128"/>
              </a:rPr>
              <a:t>11ch</a:t>
            </a:r>
            <a:endParaRPr lang="ja-JP" altLang="en-US" sz="4400" b="1"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43955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descr="建物の前に立っている選手たちと観客&#10;&#10;中程度の精度で自動的に生成された説明">
            <a:extLst>
              <a:ext uri="{FF2B5EF4-FFF2-40B4-BE49-F238E27FC236}">
                <a16:creationId xmlns:a16="http://schemas.microsoft.com/office/drawing/2014/main" id="{B820011F-4DA3-44C4-9BB5-DC695B1430E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179030" y="1912425"/>
            <a:ext cx="3298940" cy="1855654"/>
          </a:xfrm>
          <a:prstGeom prst="rect">
            <a:avLst/>
          </a:prstGeom>
        </p:spPr>
      </p:pic>
      <p:pic>
        <p:nvPicPr>
          <p:cNvPr id="13" name="図 12" descr="草, 人, テーブル, 男 が含まれている画像&#10;&#10;自動的に生成された説明">
            <a:extLst>
              <a:ext uri="{FF2B5EF4-FFF2-40B4-BE49-F238E27FC236}">
                <a16:creationId xmlns:a16="http://schemas.microsoft.com/office/drawing/2014/main" id="{1DEFC5B4-14BC-481A-8711-381C94A0BEB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570375" y="1902073"/>
            <a:ext cx="3303837" cy="1858409"/>
          </a:xfrm>
          <a:prstGeom prst="rect">
            <a:avLst/>
          </a:prstGeom>
        </p:spPr>
      </p:pic>
      <p:pic>
        <p:nvPicPr>
          <p:cNvPr id="14" name="図 13" descr="椅子, テーブル, 草, 座る が含まれている画像&#10;&#10;自動的に生成された説明">
            <a:extLst>
              <a:ext uri="{FF2B5EF4-FFF2-40B4-BE49-F238E27FC236}">
                <a16:creationId xmlns:a16="http://schemas.microsoft.com/office/drawing/2014/main" id="{1C2D8C65-5D55-4692-BA39-B643E900F83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575268" y="3912851"/>
            <a:ext cx="3298944" cy="1855656"/>
          </a:xfrm>
          <a:prstGeom prst="rect">
            <a:avLst/>
          </a:prstGeom>
        </p:spPr>
      </p:pic>
      <p:pic>
        <p:nvPicPr>
          <p:cNvPr id="15" name="図 14" descr="建物の前を歩く人々&#10;&#10;低い精度で自動的に生成された説明">
            <a:extLst>
              <a:ext uri="{FF2B5EF4-FFF2-40B4-BE49-F238E27FC236}">
                <a16:creationId xmlns:a16="http://schemas.microsoft.com/office/drawing/2014/main" id="{4BDA7591-94E2-40A8-B835-BA4C484B3FB6}"/>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184271" y="3912851"/>
            <a:ext cx="3318631" cy="1888699"/>
          </a:xfrm>
          <a:prstGeom prst="rect">
            <a:avLst/>
          </a:prstGeom>
        </p:spPr>
      </p:pic>
      <p:grpSp>
        <p:nvGrpSpPr>
          <p:cNvPr id="16" name="グループ化 15">
            <a:extLst>
              <a:ext uri="{FF2B5EF4-FFF2-40B4-BE49-F238E27FC236}">
                <a16:creationId xmlns:a16="http://schemas.microsoft.com/office/drawing/2014/main" id="{B5DA91ED-670D-4423-9CE3-28F41AD5D30C}"/>
              </a:ext>
            </a:extLst>
          </p:cNvPr>
          <p:cNvGrpSpPr/>
          <p:nvPr/>
        </p:nvGrpSpPr>
        <p:grpSpPr>
          <a:xfrm>
            <a:off x="7084355" y="1136524"/>
            <a:ext cx="3611795" cy="648014"/>
            <a:chOff x="196440" y="2270146"/>
            <a:chExt cx="5005203" cy="737395"/>
          </a:xfrm>
        </p:grpSpPr>
        <p:sp>
          <p:nvSpPr>
            <p:cNvPr id="17" name="四角形: 角を丸くする 16">
              <a:extLst>
                <a:ext uri="{FF2B5EF4-FFF2-40B4-BE49-F238E27FC236}">
                  <a16:creationId xmlns:a16="http://schemas.microsoft.com/office/drawing/2014/main" id="{8346EDA3-D11B-4887-A1EF-D6829AD65CDF}"/>
                </a:ext>
              </a:extLst>
            </p:cNvPr>
            <p:cNvSpPr/>
            <p:nvPr/>
          </p:nvSpPr>
          <p:spPr>
            <a:xfrm>
              <a:off x="196440" y="2270146"/>
              <a:ext cx="4764946" cy="737395"/>
            </a:xfrm>
            <a:prstGeom prst="roundRect">
              <a:avLst>
                <a:gd name="adj" fmla="val 43528"/>
              </a:avLst>
            </a:prstGeom>
            <a:solidFill>
              <a:srgbClr val="0070C0"/>
            </a:solidFill>
            <a:ln w="28575"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prstClr val="white"/>
                </a:solidFill>
                <a:effectLst/>
                <a:uLnTx/>
                <a:uFillTx/>
                <a:latin typeface="Cambria" panose="02040503050406030204"/>
                <a:ea typeface="HG明朝B" panose="02020809000000000000" pitchFamily="17" charset="-128"/>
                <a:cs typeface="+mn-cs"/>
              </a:endParaRPr>
            </a:p>
          </p:txBody>
        </p:sp>
        <p:sp>
          <p:nvSpPr>
            <p:cNvPr id="18" name="テキスト ボックス 17">
              <a:extLst>
                <a:ext uri="{FF2B5EF4-FFF2-40B4-BE49-F238E27FC236}">
                  <a16:creationId xmlns:a16="http://schemas.microsoft.com/office/drawing/2014/main" id="{94E6B571-58A5-4AF9-8CBC-115EA4D446EE}"/>
                </a:ext>
              </a:extLst>
            </p:cNvPr>
            <p:cNvSpPr txBox="1"/>
            <p:nvPr/>
          </p:nvSpPr>
          <p:spPr>
            <a:xfrm>
              <a:off x="327640" y="2323637"/>
              <a:ext cx="4874003" cy="630412"/>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「ロータリーこども未来フェスタ」</a:t>
              </a:r>
              <a:endParaRPr kumimoji="0" lang="en-US" altLang="ja-JP"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堺清陵ロータリークラブ</a:t>
              </a:r>
            </a:p>
          </p:txBody>
        </p:sp>
      </p:grpSp>
      <p:grpSp>
        <p:nvGrpSpPr>
          <p:cNvPr id="19" name="グループ化 18">
            <a:extLst>
              <a:ext uri="{FF2B5EF4-FFF2-40B4-BE49-F238E27FC236}">
                <a16:creationId xmlns:a16="http://schemas.microsoft.com/office/drawing/2014/main" id="{DCC3370A-EBA2-443B-942C-81D797FFEBF0}"/>
              </a:ext>
            </a:extLst>
          </p:cNvPr>
          <p:cNvGrpSpPr/>
          <p:nvPr/>
        </p:nvGrpSpPr>
        <p:grpSpPr>
          <a:xfrm>
            <a:off x="1426934" y="1136524"/>
            <a:ext cx="3531916" cy="648014"/>
            <a:chOff x="101337" y="2270146"/>
            <a:chExt cx="4874003" cy="737395"/>
          </a:xfrm>
        </p:grpSpPr>
        <p:sp>
          <p:nvSpPr>
            <p:cNvPr id="20" name="四角形: 角を丸くする 19">
              <a:extLst>
                <a:ext uri="{FF2B5EF4-FFF2-40B4-BE49-F238E27FC236}">
                  <a16:creationId xmlns:a16="http://schemas.microsoft.com/office/drawing/2014/main" id="{2328CF51-9A95-47CE-B2A7-37F6F71C3369}"/>
                </a:ext>
              </a:extLst>
            </p:cNvPr>
            <p:cNvSpPr/>
            <p:nvPr/>
          </p:nvSpPr>
          <p:spPr>
            <a:xfrm>
              <a:off x="196440" y="2270146"/>
              <a:ext cx="4764946" cy="737395"/>
            </a:xfrm>
            <a:prstGeom prst="roundRect">
              <a:avLst>
                <a:gd name="adj" fmla="val 43528"/>
              </a:avLst>
            </a:prstGeom>
            <a:solidFill>
              <a:srgbClr val="0070C0"/>
            </a:solidFill>
            <a:ln w="28575" cap="flat" cmpd="sng" algn="ctr">
              <a:solidFill>
                <a:srgbClr val="0070C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prstClr val="white"/>
                </a:solidFill>
                <a:effectLst/>
                <a:uLnTx/>
                <a:uFillTx/>
                <a:latin typeface="Cambria" panose="02040503050406030204"/>
                <a:ea typeface="HG明朝B" panose="02020809000000000000" pitchFamily="17" charset="-128"/>
                <a:cs typeface="+mn-cs"/>
              </a:endParaRPr>
            </a:p>
          </p:txBody>
        </p:sp>
        <p:sp>
          <p:nvSpPr>
            <p:cNvPr id="21" name="テキスト ボックス 20">
              <a:extLst>
                <a:ext uri="{FF2B5EF4-FFF2-40B4-BE49-F238E27FC236}">
                  <a16:creationId xmlns:a16="http://schemas.microsoft.com/office/drawing/2014/main" id="{0CDF74C9-0F9A-4600-BAF1-D938B7F9FAE0}"/>
                </a:ext>
              </a:extLst>
            </p:cNvPr>
            <p:cNvSpPr txBox="1"/>
            <p:nvPr/>
          </p:nvSpPr>
          <p:spPr>
            <a:xfrm>
              <a:off x="101337" y="2323638"/>
              <a:ext cx="4874003" cy="63041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「よろず相談会」</a:t>
              </a:r>
              <a:endParaRPr kumimoji="0" lang="en-US" altLang="ja-JP" sz="14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大阪北梅田ロータリークラブ</a:t>
              </a:r>
            </a:p>
          </p:txBody>
        </p:sp>
      </p:grpSp>
      <p:sp>
        <p:nvSpPr>
          <p:cNvPr id="27" name="テキスト ボックス 26">
            <a:extLst>
              <a:ext uri="{FF2B5EF4-FFF2-40B4-BE49-F238E27FC236}">
                <a16:creationId xmlns:a16="http://schemas.microsoft.com/office/drawing/2014/main" id="{4BEAB170-4AE1-4D56-ADC9-237FE74459D1}"/>
              </a:ext>
            </a:extLst>
          </p:cNvPr>
          <p:cNvSpPr txBox="1"/>
          <p:nvPr/>
        </p:nvSpPr>
        <p:spPr>
          <a:xfrm>
            <a:off x="1495850" y="5920876"/>
            <a:ext cx="4051997" cy="369332"/>
          </a:xfrm>
          <a:prstGeom prst="rect">
            <a:avLst/>
          </a:prstGeom>
          <a:noFill/>
        </p:spPr>
        <p:txBody>
          <a:bodyPr wrap="square">
            <a:spAutoFit/>
          </a:bodyPr>
          <a:lstStyle/>
          <a:p>
            <a:pPr algn="just">
              <a:defRPr/>
            </a:pPr>
            <a:r>
              <a:rPr lang="en-US" altLang="ja-JP" b="1" u="sng" dirty="0">
                <a:solidFill>
                  <a:srgbClr val="0000FF"/>
                </a:solidFill>
                <a:cs typeface="ＭＳ Ｐゴシック" panose="020B0600070205080204" pitchFamily="50" charset="-128"/>
                <a:hlinkClick r:id="rId6"/>
              </a:rPr>
              <a:t>https://youtu.be/JM9-hd1KS38</a:t>
            </a:r>
            <a:endParaRPr lang="ja-JP" altLang="ja-JP" b="1" dirty="0">
              <a:solidFill>
                <a:prstClr val="black"/>
              </a:solidFill>
              <a:cs typeface="ＭＳ Ｐゴシック" panose="020B0600070205080204" pitchFamily="50" charset="-128"/>
            </a:endParaRPr>
          </a:p>
        </p:txBody>
      </p:sp>
      <p:sp>
        <p:nvSpPr>
          <p:cNvPr id="28" name="テキスト ボックス 27">
            <a:extLst>
              <a:ext uri="{FF2B5EF4-FFF2-40B4-BE49-F238E27FC236}">
                <a16:creationId xmlns:a16="http://schemas.microsoft.com/office/drawing/2014/main" id="{61767A40-C241-46D0-B7F2-4FBFE7232EB5}"/>
              </a:ext>
            </a:extLst>
          </p:cNvPr>
          <p:cNvSpPr txBox="1"/>
          <p:nvPr/>
        </p:nvSpPr>
        <p:spPr>
          <a:xfrm>
            <a:off x="7218378" y="5920876"/>
            <a:ext cx="3438424" cy="369332"/>
          </a:xfrm>
          <a:prstGeom prst="rect">
            <a:avLst/>
          </a:prstGeom>
          <a:noFill/>
        </p:spPr>
        <p:txBody>
          <a:bodyPr wrap="square">
            <a:spAutoFit/>
          </a:bodyPr>
          <a:lstStyle/>
          <a:p>
            <a:pPr algn="just">
              <a:defRPr/>
            </a:pPr>
            <a:r>
              <a:rPr lang="en-US" altLang="ja-JP" b="1" u="sng" dirty="0">
                <a:solidFill>
                  <a:srgbClr val="000000"/>
                </a:solidFill>
                <a:latin typeface="Roboto" panose="02000000000000000000" pitchFamily="2" charset="0"/>
                <a:cs typeface="ＭＳ Ｐゴシック" panose="020B0600070205080204" pitchFamily="50" charset="-128"/>
                <a:hlinkClick r:id="rId7"/>
              </a:rPr>
              <a:t>https://youtu.be/TH5pISP_Q5U</a:t>
            </a:r>
            <a:endParaRPr lang="ja-JP" altLang="ja-JP" sz="1400" b="1" dirty="0">
              <a:solidFill>
                <a:prstClr val="black"/>
              </a:solidFill>
              <a:cs typeface="ＭＳ Ｐゴシック" panose="020B0600070205080204" pitchFamily="50" charset="-128"/>
            </a:endParaRPr>
          </a:p>
        </p:txBody>
      </p:sp>
      <p:sp>
        <p:nvSpPr>
          <p:cNvPr id="30" name="タイトル 29">
            <a:extLst>
              <a:ext uri="{FF2B5EF4-FFF2-40B4-BE49-F238E27FC236}">
                <a16:creationId xmlns:a16="http://schemas.microsoft.com/office/drawing/2014/main" id="{96F17A4B-01C6-4902-9D7D-1041F63BDA27}"/>
              </a:ext>
            </a:extLst>
          </p:cNvPr>
          <p:cNvSpPr txBox="1">
            <a:spLocks noGrp="1"/>
          </p:cNvSpPr>
          <p:nvPr>
            <p:ph type="title"/>
          </p:nvPr>
        </p:nvSpPr>
        <p:spPr>
          <a:xfrm>
            <a:off x="9125" y="151519"/>
            <a:ext cx="9367838" cy="664862"/>
          </a:xfrm>
          <a:prstGeom prst="rect">
            <a:avLst/>
          </a:prstGeom>
        </p:spPr>
        <p:txBody>
          <a:bodyPr vert="horz" wrap="square" lIns="91440" tIns="45720" rIns="91440" bIns="45720" rtlCol="0" anchor="t" anchorCtr="0">
            <a:spAutoFit/>
          </a:bodyPr>
          <a:lstStyle/>
          <a:p>
            <a:pPr marL="0" marR="0" lvl="0" indent="0" defTabSz="914400" rtl="0" eaLnBrk="1" fontAlgn="auto" latinLnBrk="0" hangingPunct="1">
              <a:lnSpc>
                <a:spcPts val="5000"/>
              </a:lnSpc>
              <a:spcBef>
                <a:spcPts val="0"/>
              </a:spcBef>
              <a:spcAft>
                <a:spcPts val="0"/>
              </a:spcAft>
              <a:buClrTx/>
              <a:buSzTx/>
              <a:buFontTx/>
              <a:buNone/>
              <a:tabLst/>
              <a:defRPr/>
            </a:pPr>
            <a:r>
              <a:rPr lang="ja-JP" altLang="en-US" sz="3600" dirty="0">
                <a:latin typeface="Meiryo UI" panose="020B0604030504040204" pitchFamily="50" charset="-128"/>
                <a:ea typeface="Meiryo UI" panose="020B0604030504040204" pitchFamily="50" charset="-128"/>
                <a:cs typeface="メイリオ" panose="020B0604030504040204" pitchFamily="50" charset="-128"/>
              </a:rPr>
              <a:t>　</a:t>
            </a:r>
            <a:r>
              <a:rPr kumimoji="1" lang="ja-JP" altLang="en-US" sz="3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メイリオ" panose="020B0604030504040204" pitchFamily="50" charset="-128"/>
              </a:rPr>
              <a:t>ロータリークラブ関連　ニュース動画</a:t>
            </a:r>
            <a:endParaRPr kumimoji="1" lang="en-US" altLang="ja-JP" sz="3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381254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a:extLst>
              <a:ext uri="{FF2B5EF4-FFF2-40B4-BE49-F238E27FC236}">
                <a16:creationId xmlns:a16="http://schemas.microsoft.com/office/drawing/2014/main" id="{3B744307-4B03-40A0-8CA0-6089F023A06B}"/>
              </a:ext>
            </a:extLst>
          </p:cNvPr>
          <p:cNvGraphicFramePr>
            <a:graphicFrameLocks noGrp="1"/>
          </p:cNvGraphicFramePr>
          <p:nvPr>
            <p:extLst>
              <p:ext uri="{D42A27DB-BD31-4B8C-83A1-F6EECF244321}">
                <p14:modId xmlns:p14="http://schemas.microsoft.com/office/powerpoint/2010/main" val="1470906693"/>
              </p:ext>
            </p:extLst>
          </p:nvPr>
        </p:nvGraphicFramePr>
        <p:xfrm>
          <a:off x="1071716" y="1138134"/>
          <a:ext cx="10993019" cy="4974414"/>
        </p:xfrm>
        <a:graphic>
          <a:graphicData uri="http://schemas.openxmlformats.org/drawingml/2006/table">
            <a:tbl>
              <a:tblPr/>
              <a:tblGrid>
                <a:gridCol w="1232070">
                  <a:extLst>
                    <a:ext uri="{9D8B030D-6E8A-4147-A177-3AD203B41FA5}">
                      <a16:colId xmlns:a16="http://schemas.microsoft.com/office/drawing/2014/main" val="3811752577"/>
                    </a:ext>
                  </a:extLst>
                </a:gridCol>
                <a:gridCol w="6512493">
                  <a:extLst>
                    <a:ext uri="{9D8B030D-6E8A-4147-A177-3AD203B41FA5}">
                      <a16:colId xmlns:a16="http://schemas.microsoft.com/office/drawing/2014/main" val="2099116300"/>
                    </a:ext>
                  </a:extLst>
                </a:gridCol>
                <a:gridCol w="117687">
                  <a:extLst>
                    <a:ext uri="{9D8B030D-6E8A-4147-A177-3AD203B41FA5}">
                      <a16:colId xmlns:a16="http://schemas.microsoft.com/office/drawing/2014/main" val="1689834287"/>
                    </a:ext>
                  </a:extLst>
                </a:gridCol>
                <a:gridCol w="3130769">
                  <a:extLst>
                    <a:ext uri="{9D8B030D-6E8A-4147-A177-3AD203B41FA5}">
                      <a16:colId xmlns:a16="http://schemas.microsoft.com/office/drawing/2014/main" val="58200456"/>
                    </a:ext>
                  </a:extLst>
                </a:gridCol>
              </a:tblGrid>
              <a:tr h="248877">
                <a:tc gridSpan="4">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sz="1600" b="1" u="none" strike="noStrike" dirty="0">
                          <a:solidFill>
                            <a:schemeClr val="bg1"/>
                          </a:solidFill>
                          <a:effectLst/>
                          <a:latin typeface="Meiryo UI" panose="020B0604030504040204" pitchFamily="50" charset="-128"/>
                          <a:ea typeface="Meiryo UI" panose="020B0604030504040204" pitchFamily="50" charset="-128"/>
                        </a:rPr>
                        <a:t>J:COM</a:t>
                      </a:r>
                      <a:endParaRPr lang="en-US" sz="1600" b="1" i="0" u="none" strike="noStrike" dirty="0">
                        <a:solidFill>
                          <a:schemeClr val="bg1"/>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solidFill>
                      <a:srgbClr val="16458F"/>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en-US" sz="1600" b="1" i="0" u="none" strike="noStrike">
                        <a:solidFill>
                          <a:srgbClr val="000000"/>
                        </a:solidFill>
                        <a:effectLst/>
                        <a:latin typeface="游ゴシック" panose="020B0400000000000000" pitchFamily="50" charset="-128"/>
                        <a:ea typeface="游ゴシック" panose="020B0400000000000000" pitchFamily="50" charset="-128"/>
                      </a:endParaRPr>
                    </a:p>
                  </a:txBody>
                  <a:tcPr marL="8874" marR="8874" marT="8874" marB="0" anchor="ctr"/>
                </a:tc>
                <a:extLst>
                  <a:ext uri="{0D108BD9-81ED-4DB2-BD59-A6C34878D82A}">
                    <a16:rowId xmlns:a16="http://schemas.microsoft.com/office/drawing/2014/main" val="2543377322"/>
                  </a:ext>
                </a:extLst>
              </a:tr>
              <a:tr h="24887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ja-JP" altLang="en-US" sz="1600" b="1" u="none" strike="noStrike" dirty="0">
                          <a:solidFill>
                            <a:schemeClr val="bg1"/>
                          </a:solidFill>
                          <a:effectLst/>
                          <a:latin typeface="Meiryo UI" panose="020B0604030504040204" pitchFamily="50" charset="-128"/>
                          <a:ea typeface="Meiryo UI" panose="020B0604030504040204" pitchFamily="50" charset="-128"/>
                        </a:rPr>
                        <a:t>取材日</a:t>
                      </a:r>
                      <a:endParaRPr lang="ja-JP" altLang="en-US" sz="1600" b="1" i="0" u="none" strike="noStrike" dirty="0">
                        <a:solidFill>
                          <a:schemeClr val="bg1"/>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solidFill>
                      <a:srgbClr val="16458F"/>
                    </a:solidFill>
                  </a:tcPr>
                </a:tc>
                <a:tc gridSpan="2">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ja-JP" altLang="en-US" sz="1600" b="1" u="none" strike="noStrike" dirty="0">
                          <a:solidFill>
                            <a:schemeClr val="bg1"/>
                          </a:solidFill>
                          <a:effectLst/>
                          <a:latin typeface="Meiryo UI" panose="020B0604030504040204" pitchFamily="50" charset="-128"/>
                          <a:ea typeface="Meiryo UI" panose="020B0604030504040204" pitchFamily="50" charset="-128"/>
                        </a:rPr>
                        <a:t>取材内容</a:t>
                      </a:r>
                      <a:endParaRPr lang="ja-JP" altLang="en-US" sz="1600" b="1" i="0" u="none" strike="noStrike" dirty="0">
                        <a:solidFill>
                          <a:schemeClr val="bg1"/>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solidFill>
                      <a:srgbClr val="16458F"/>
                    </a:solidFill>
                  </a:tcPr>
                </a:tc>
                <a:tc hMerge="1">
                  <a:txBody>
                    <a:bodyPr/>
                    <a:lstStyle/>
                    <a:p>
                      <a:pPr algn="l" fontAlgn="ctr"/>
                      <a:r>
                        <a:rPr lang="ja-JP" altLang="en-US" sz="1600" u="none" strike="noStrike">
                          <a:effectLst/>
                        </a:rPr>
                        <a:t> 　　　 ロータリークラブ</a:t>
                      </a:r>
                      <a:endParaRPr lang="ja-JP" altLang="en-US" sz="1600" b="0" i="0" u="none" strike="noStrike">
                        <a:solidFill>
                          <a:srgbClr val="000000"/>
                        </a:solidFill>
                        <a:effectLst/>
                        <a:latin typeface="游ゴシック" panose="020B0400000000000000" pitchFamily="50" charset="-128"/>
                        <a:ea typeface="游ゴシック" panose="020B0400000000000000" pitchFamily="50" charset="-128"/>
                      </a:endParaRPr>
                    </a:p>
                  </a:txBody>
                  <a:tcPr marL="8874" marR="8874" marT="8874" marB="0" anchor="ct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solidFill>
                            <a:schemeClr val="bg1"/>
                          </a:solidFill>
                          <a:effectLst/>
                          <a:latin typeface="Meiryo UI" panose="020B0604030504040204" pitchFamily="50" charset="-128"/>
                          <a:ea typeface="Meiryo UI" panose="020B0604030504040204" pitchFamily="50" charset="-128"/>
                        </a:rPr>
                        <a:t> 　　　 　　　取材先</a:t>
                      </a:r>
                      <a:endParaRPr lang="ja-JP" altLang="en-US" sz="1600" b="1" i="0" u="none" strike="noStrike" dirty="0">
                        <a:solidFill>
                          <a:schemeClr val="bg1"/>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solidFill>
                      <a:srgbClr val="16458F"/>
                    </a:solidFill>
                  </a:tcPr>
                </a:tc>
                <a:extLst>
                  <a:ext uri="{0D108BD9-81ED-4DB2-BD59-A6C34878D82A}">
                    <a16:rowId xmlns:a16="http://schemas.microsoft.com/office/drawing/2014/main" val="91291329"/>
                  </a:ext>
                </a:extLst>
              </a:tr>
              <a:tr h="24887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3</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20</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gridSpan="2">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a:effectLst/>
                          <a:latin typeface="Meiryo UI" panose="020B0604030504040204" pitchFamily="50" charset="-128"/>
                          <a:ea typeface="Meiryo UI" panose="020B0604030504040204" pitchFamily="50" charset="-128"/>
                        </a:rPr>
                        <a:t>ロータリーこども未来フェス</a:t>
                      </a:r>
                      <a:endParaRPr lang="ja-JP" altLang="en-US" sz="1600" b="1" i="0" u="none" strike="noStrike">
                        <a:solidFill>
                          <a:srgbClr val="00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hMerge="1">
                  <a:txBody>
                    <a:bodyPr/>
                    <a:lstStyle/>
                    <a:p>
                      <a:pPr algn="l" fontAlgn="ctr"/>
                      <a:r>
                        <a:rPr lang="ja-JP" altLang="en-US" sz="1600" u="none" strike="noStrike">
                          <a:effectLst/>
                        </a:rPr>
                        <a:t>堺清陵ロータリークラブ</a:t>
                      </a:r>
                      <a:endParaRPr lang="ja-JP" altLang="en-US" sz="1600" b="0" i="0" u="none" strike="noStrike">
                        <a:solidFill>
                          <a:srgbClr val="000000"/>
                        </a:solidFill>
                        <a:effectLst/>
                        <a:latin typeface="游ゴシック" panose="020B0400000000000000" pitchFamily="50" charset="-128"/>
                        <a:ea typeface="游ゴシック" panose="020B0400000000000000" pitchFamily="50" charset="-128"/>
                      </a:endParaRPr>
                    </a:p>
                  </a:txBody>
                  <a:tcPr marL="8874" marR="8874" marT="8874" marB="0" anchor="c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a:effectLst/>
                          <a:latin typeface="Meiryo UI" panose="020B0604030504040204" pitchFamily="50" charset="-128"/>
                          <a:ea typeface="Meiryo UI" panose="020B0604030504040204" pitchFamily="50" charset="-128"/>
                        </a:rPr>
                        <a:t>堺清陵ロータリークラブ</a:t>
                      </a:r>
                      <a:endParaRPr lang="ja-JP" altLang="en-US" sz="1600" b="1" i="0" u="none" strike="noStrike">
                        <a:solidFill>
                          <a:srgbClr val="00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2358008999"/>
                  </a:ext>
                </a:extLst>
              </a:tr>
              <a:tr h="24887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solidFill>
                            <a:srgbClr val="FF0000"/>
                          </a:solidFill>
                          <a:effectLst/>
                          <a:latin typeface="Meiryo UI" panose="020B0604030504040204" pitchFamily="50" charset="-128"/>
                          <a:ea typeface="Meiryo UI" panose="020B0604030504040204" pitchFamily="50" charset="-128"/>
                        </a:rPr>
                        <a:t>5</a:t>
                      </a:r>
                      <a:r>
                        <a:rPr lang="ja-JP" altLang="en-US" sz="1600" b="1" u="none" strike="noStrike" dirty="0">
                          <a:solidFill>
                            <a:srgbClr val="FF0000"/>
                          </a:solidFill>
                          <a:effectLst/>
                          <a:latin typeface="Meiryo UI" panose="020B0604030504040204" pitchFamily="50" charset="-128"/>
                          <a:ea typeface="Meiryo UI" panose="020B0604030504040204" pitchFamily="50" charset="-128"/>
                        </a:rPr>
                        <a:t>月</a:t>
                      </a:r>
                      <a:r>
                        <a:rPr lang="en-US" altLang="ja-JP" sz="1600" b="1" u="none" strike="noStrike" dirty="0">
                          <a:solidFill>
                            <a:srgbClr val="FF0000"/>
                          </a:solidFill>
                          <a:effectLst/>
                          <a:latin typeface="Meiryo UI" panose="020B0604030504040204" pitchFamily="50" charset="-128"/>
                          <a:ea typeface="Meiryo UI" panose="020B0604030504040204" pitchFamily="50" charset="-128"/>
                        </a:rPr>
                        <a:t>14</a:t>
                      </a:r>
                      <a:r>
                        <a:rPr lang="ja-JP" altLang="en-US" sz="1600" b="1" u="none" strike="noStrike" dirty="0">
                          <a:solidFill>
                            <a:srgbClr val="FF0000"/>
                          </a:solidFill>
                          <a:effectLst/>
                          <a:latin typeface="Meiryo UI" panose="020B0604030504040204" pitchFamily="50" charset="-128"/>
                          <a:ea typeface="Meiryo UI" panose="020B0604030504040204" pitchFamily="50" charset="-128"/>
                        </a:rPr>
                        <a:t>日</a:t>
                      </a:r>
                      <a:endParaRPr lang="ja-JP" altLang="en-US" sz="1600" b="1" i="0" u="none" strike="noStrike" dirty="0">
                        <a:solidFill>
                          <a:srgbClr val="FF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gridSpan="2">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solidFill>
                            <a:srgbClr val="FF0000"/>
                          </a:solidFill>
                          <a:effectLst/>
                          <a:latin typeface="Meiryo UI" panose="020B0604030504040204" pitchFamily="50" charset="-128"/>
                          <a:ea typeface="Meiryo UI" panose="020B0604030504040204" pitchFamily="50" charset="-128"/>
                        </a:rPr>
                        <a:t>終活セミナー、士業によるよろず相談窓口　 </a:t>
                      </a:r>
                      <a:r>
                        <a:rPr lang="en-US" altLang="ja-JP" sz="1600" b="1" u="none" strike="noStrike" dirty="0">
                          <a:solidFill>
                            <a:srgbClr val="FF0000"/>
                          </a:solidFill>
                          <a:effectLst/>
                          <a:latin typeface="Meiryo UI" panose="020B0604030504040204" pitchFamily="50" charset="-128"/>
                          <a:ea typeface="Meiryo UI" panose="020B0604030504040204" pitchFamily="50" charset="-128"/>
                        </a:rPr>
                        <a:t>(</a:t>
                      </a:r>
                      <a:r>
                        <a:rPr lang="ja-JP" altLang="en-US" sz="1600" b="1" u="none" strike="noStrike" dirty="0">
                          <a:solidFill>
                            <a:srgbClr val="FF0000"/>
                          </a:solidFill>
                          <a:effectLst/>
                          <a:latin typeface="Meiryo UI" panose="020B0604030504040204" pitchFamily="50" charset="-128"/>
                          <a:ea typeface="Meiryo UI" panose="020B0604030504040204" pitchFamily="50" charset="-128"/>
                        </a:rPr>
                        <a:t>東大阪市東体育館</a:t>
                      </a:r>
                      <a:r>
                        <a:rPr lang="en-US" altLang="ja-JP" sz="1600" b="1" u="none" strike="noStrike" dirty="0">
                          <a:solidFill>
                            <a:srgbClr val="FF0000"/>
                          </a:solidFill>
                          <a:effectLst/>
                          <a:latin typeface="Meiryo UI" panose="020B0604030504040204" pitchFamily="50" charset="-128"/>
                          <a:ea typeface="Meiryo UI" panose="020B0604030504040204" pitchFamily="50" charset="-128"/>
                        </a:rPr>
                        <a:t>)</a:t>
                      </a:r>
                      <a:endParaRPr lang="en-US" altLang="ja-JP" sz="1600" b="1" i="0" u="none" strike="noStrike" dirty="0">
                        <a:solidFill>
                          <a:srgbClr val="FF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hMerge="1">
                  <a:txBody>
                    <a:bodyPr/>
                    <a:lstStyle/>
                    <a:p>
                      <a:pPr algn="l" fontAlgn="ctr"/>
                      <a:r>
                        <a:rPr lang="ja-JP" altLang="en-US" sz="1600" b="0" u="none" strike="noStrike" dirty="0">
                          <a:solidFill>
                            <a:srgbClr val="000000"/>
                          </a:solidFill>
                          <a:effectLst/>
                        </a:rPr>
                        <a:t>東大阪東ロータリークラブ</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874" marR="8874" marT="8874" marB="0" anchor="c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solidFill>
                            <a:srgbClr val="FF0000"/>
                          </a:solidFill>
                          <a:effectLst/>
                          <a:latin typeface="Meiryo UI" panose="020B0604030504040204" pitchFamily="50" charset="-128"/>
                          <a:ea typeface="Meiryo UI" panose="020B0604030504040204" pitchFamily="50" charset="-128"/>
                        </a:rPr>
                        <a:t>東大阪東ロータリークラブ</a:t>
                      </a:r>
                      <a:endParaRPr lang="ja-JP" altLang="en-US" sz="1600" b="1" i="0" u="none" strike="noStrike" dirty="0">
                        <a:solidFill>
                          <a:srgbClr val="FF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1862383856"/>
                  </a:ext>
                </a:extLst>
              </a:tr>
              <a:tr h="729150">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5</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28</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gridSpan="2">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「第</a:t>
                      </a:r>
                      <a:r>
                        <a:rPr lang="en-US" altLang="ja-JP" sz="1600" b="1" u="none" strike="noStrike" dirty="0">
                          <a:effectLst/>
                          <a:latin typeface="Meiryo UI" panose="020B0604030504040204" pitchFamily="50" charset="-128"/>
                          <a:ea typeface="Meiryo UI" panose="020B0604030504040204" pitchFamily="50" charset="-128"/>
                        </a:rPr>
                        <a:t>14</a:t>
                      </a:r>
                      <a:r>
                        <a:rPr lang="ja-JP" altLang="en-US" sz="1600" b="1" u="none" strike="noStrike" dirty="0">
                          <a:effectLst/>
                          <a:latin typeface="Meiryo UI" panose="020B0604030504040204" pitchFamily="50" charset="-128"/>
                          <a:ea typeface="Meiryo UI" panose="020B0604030504040204" pitchFamily="50" charset="-128"/>
                        </a:rPr>
                        <a:t>回伏見～るかるた大会」　　</a:t>
                      </a:r>
                      <a:br>
                        <a:rPr lang="ja-JP" altLang="en-US" sz="1600" b="1" u="none" strike="noStrike" dirty="0">
                          <a:effectLst/>
                          <a:latin typeface="Meiryo UI" panose="020B0604030504040204" pitchFamily="50" charset="-128"/>
                          <a:ea typeface="Meiryo UI" panose="020B0604030504040204" pitchFamily="50" charset="-128"/>
                        </a:rPr>
                      </a:br>
                      <a:r>
                        <a:rPr lang="ja-JP" altLang="en-US" sz="1600" b="1" u="none" strike="noStrike" dirty="0">
                          <a:effectLst/>
                          <a:latin typeface="Meiryo UI" panose="020B0604030504040204" pitchFamily="50" charset="-128"/>
                          <a:ea typeface="Meiryo UI" panose="020B0604030504040204" pitchFamily="50" charset="-128"/>
                        </a:rPr>
                        <a:t>・ロータリークラブが協力（景品を提供など）</a:t>
                      </a:r>
                      <a:br>
                        <a:rPr lang="ja-JP" altLang="en-US" sz="1600" b="1" u="none" strike="noStrike" dirty="0">
                          <a:effectLst/>
                          <a:latin typeface="Meiryo UI" panose="020B0604030504040204" pitchFamily="50" charset="-128"/>
                          <a:ea typeface="Meiryo UI" panose="020B0604030504040204" pitchFamily="50" charset="-128"/>
                        </a:rPr>
                      </a:br>
                      <a:r>
                        <a:rPr lang="ja-JP" altLang="en-US" sz="1600" b="1" u="none" strike="noStrike" dirty="0">
                          <a:effectLst/>
                          <a:latin typeface="Meiryo UI" panose="020B0604030504040204" pitchFamily="50" charset="-128"/>
                          <a:ea typeface="Meiryo UI" panose="020B0604030504040204" pitchFamily="50" charset="-128"/>
                        </a:rPr>
                        <a:t>・つながる</a:t>
                      </a:r>
                      <a:r>
                        <a:rPr lang="en-US" altLang="ja-JP" sz="1600" b="1" u="none" strike="noStrike" dirty="0">
                          <a:effectLst/>
                          <a:latin typeface="Meiryo UI" panose="020B0604030504040204" pitchFamily="50" charset="-128"/>
                          <a:ea typeface="Meiryo UI" panose="020B0604030504040204" pitchFamily="50" charset="-128"/>
                        </a:rPr>
                        <a:t>News</a:t>
                      </a:r>
                      <a:r>
                        <a:rPr lang="ja-JP" altLang="en-US" sz="1600" b="1" u="none" strike="noStrike" dirty="0">
                          <a:effectLst/>
                          <a:latin typeface="Meiryo UI" panose="020B0604030504040204" pitchFamily="50" charset="-128"/>
                          <a:ea typeface="Meiryo UI" panose="020B0604030504040204" pitchFamily="50" charset="-128"/>
                        </a:rPr>
                        <a:t>京都で放送</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hMerge="1">
                  <a:txBody>
                    <a:bodyPr/>
                    <a:lstStyle/>
                    <a:p>
                      <a:pPr algn="l" fontAlgn="ctr"/>
                      <a:r>
                        <a:rPr lang="ja-JP" altLang="en-US" sz="1600" u="none" strike="noStrike">
                          <a:effectLst/>
                        </a:rPr>
                        <a:t>京都伏見ロータリークラブ</a:t>
                      </a:r>
                      <a:endParaRPr lang="ja-JP" altLang="en-US" sz="1600" b="0" i="0" u="none" strike="noStrike">
                        <a:solidFill>
                          <a:srgbClr val="000000"/>
                        </a:solidFill>
                        <a:effectLst/>
                        <a:latin typeface="Meiryo UI" panose="020B0604030504040204" pitchFamily="50" charset="-128"/>
                        <a:ea typeface="Meiryo UI" panose="020B0604030504040204" pitchFamily="50" charset="-128"/>
                      </a:endParaRPr>
                    </a:p>
                  </a:txBody>
                  <a:tcPr marL="8874" marR="8874" marT="8874" marB="0" anchor="c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京都伏見ロータリークラブ</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331214155"/>
                  </a:ext>
                </a:extLst>
              </a:tr>
              <a:tr h="24887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solidFill>
                            <a:srgbClr val="FF0000"/>
                          </a:solidFill>
                          <a:effectLst/>
                          <a:latin typeface="Meiryo UI" panose="020B0604030504040204" pitchFamily="50" charset="-128"/>
                          <a:ea typeface="Meiryo UI" panose="020B0604030504040204" pitchFamily="50" charset="-128"/>
                        </a:rPr>
                        <a:t>5</a:t>
                      </a:r>
                      <a:r>
                        <a:rPr lang="ja-JP" altLang="en-US" sz="1600" b="1" u="none" strike="noStrike" dirty="0">
                          <a:solidFill>
                            <a:srgbClr val="FF0000"/>
                          </a:solidFill>
                          <a:effectLst/>
                          <a:latin typeface="Meiryo UI" panose="020B0604030504040204" pitchFamily="50" charset="-128"/>
                          <a:ea typeface="Meiryo UI" panose="020B0604030504040204" pitchFamily="50" charset="-128"/>
                        </a:rPr>
                        <a:t>月</a:t>
                      </a:r>
                      <a:r>
                        <a:rPr lang="en-US" altLang="ja-JP" sz="1600" b="1" u="none" strike="noStrike" dirty="0">
                          <a:solidFill>
                            <a:srgbClr val="FF0000"/>
                          </a:solidFill>
                          <a:effectLst/>
                          <a:latin typeface="Meiryo UI" panose="020B0604030504040204" pitchFamily="50" charset="-128"/>
                          <a:ea typeface="Meiryo UI" panose="020B0604030504040204" pitchFamily="50" charset="-128"/>
                        </a:rPr>
                        <a:t>29</a:t>
                      </a:r>
                      <a:r>
                        <a:rPr lang="ja-JP" altLang="en-US" sz="1600" b="1" u="none" strike="noStrike" dirty="0">
                          <a:solidFill>
                            <a:srgbClr val="FF0000"/>
                          </a:solidFill>
                          <a:effectLst/>
                          <a:latin typeface="Meiryo UI" panose="020B0604030504040204" pitchFamily="50" charset="-128"/>
                          <a:ea typeface="Meiryo UI" panose="020B0604030504040204" pitchFamily="50" charset="-128"/>
                        </a:rPr>
                        <a:t>日</a:t>
                      </a:r>
                      <a:endParaRPr lang="ja-JP" altLang="en-US" sz="1600" b="1" i="0" u="none" strike="noStrike" dirty="0">
                        <a:solidFill>
                          <a:srgbClr val="FF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gridSpan="2">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solidFill>
                            <a:srgbClr val="FF0000"/>
                          </a:solidFill>
                          <a:effectLst/>
                          <a:latin typeface="Meiryo UI" panose="020B0604030504040204" pitchFamily="50" charset="-128"/>
                          <a:ea typeface="Meiryo UI" panose="020B0604030504040204" pitchFamily="50" charset="-128"/>
                        </a:rPr>
                        <a:t>専門家によるお悩み相談　（うめきた外庭</a:t>
                      </a:r>
                      <a:r>
                        <a:rPr lang="en-US" altLang="ja-JP" sz="1600" b="1" u="none" strike="noStrike" dirty="0">
                          <a:solidFill>
                            <a:srgbClr val="FF0000"/>
                          </a:solidFill>
                          <a:effectLst/>
                          <a:latin typeface="Meiryo UI" panose="020B0604030504040204" pitchFamily="50" charset="-128"/>
                          <a:ea typeface="Meiryo UI" panose="020B0604030504040204" pitchFamily="50" charset="-128"/>
                        </a:rPr>
                        <a:t>SQUARE</a:t>
                      </a:r>
                      <a:r>
                        <a:rPr lang="ja-JP" altLang="en-US" sz="1600" b="1" u="none" strike="noStrike" dirty="0">
                          <a:solidFill>
                            <a:srgbClr val="FF0000"/>
                          </a:solidFill>
                          <a:effectLst/>
                          <a:latin typeface="Meiryo UI" panose="020B0604030504040204" pitchFamily="50" charset="-128"/>
                          <a:ea typeface="Meiryo UI" panose="020B0604030504040204" pitchFamily="50" charset="-128"/>
                        </a:rPr>
                        <a:t>）</a:t>
                      </a:r>
                      <a:endParaRPr lang="ja-JP" altLang="en-US" sz="1600" b="1" i="0" u="none" strike="noStrike" dirty="0">
                        <a:solidFill>
                          <a:srgbClr val="FF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hMerge="1">
                  <a:txBody>
                    <a:bodyPr/>
                    <a:lstStyle/>
                    <a:p>
                      <a:pPr algn="l" fontAlgn="ctr"/>
                      <a:r>
                        <a:rPr lang="ja-JP" altLang="en-US" sz="1600" u="none" strike="noStrike" dirty="0">
                          <a:effectLst/>
                        </a:rPr>
                        <a:t>大阪北梅田ロータリークラブ</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874" marR="8874" marT="8874" marB="0" anchor="c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solidFill>
                            <a:srgbClr val="FF0000"/>
                          </a:solidFill>
                          <a:effectLst/>
                          <a:latin typeface="Meiryo UI" panose="020B0604030504040204" pitchFamily="50" charset="-128"/>
                          <a:ea typeface="Meiryo UI" panose="020B0604030504040204" pitchFamily="50" charset="-128"/>
                        </a:rPr>
                        <a:t>大阪北梅田ロータリークラブ</a:t>
                      </a:r>
                      <a:endParaRPr lang="ja-JP" altLang="en-US" sz="1600" b="1" i="0" u="none" strike="noStrike" dirty="0">
                        <a:solidFill>
                          <a:srgbClr val="FF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719142923"/>
                  </a:ext>
                </a:extLst>
              </a:tr>
              <a:tr h="729150">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9</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23</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gridSpan="2">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京都伏見ロータリークラブ創立５０周年事業</a:t>
                      </a:r>
                      <a:br>
                        <a:rPr lang="ja-JP" altLang="en-US" sz="1600" b="1" u="none" strike="noStrike" dirty="0">
                          <a:effectLst/>
                          <a:latin typeface="Meiryo UI" panose="020B0604030504040204" pitchFamily="50" charset="-128"/>
                          <a:ea typeface="Meiryo UI" panose="020B0604030504040204" pitchFamily="50" charset="-128"/>
                        </a:rPr>
                      </a:br>
                      <a:r>
                        <a:rPr lang="ja-JP" altLang="en-US" sz="1600" b="1" u="none" strike="noStrike" dirty="0">
                          <a:effectLst/>
                          <a:latin typeface="Meiryo UI" panose="020B0604030504040204" pitchFamily="50" charset="-128"/>
                          <a:ea typeface="Meiryo UI" panose="020B0604030504040204" pitchFamily="50" charset="-128"/>
                        </a:rPr>
                        <a:t>・ロータリークラブ　会長　藤谷礼子さん　インタビュー</a:t>
                      </a:r>
                      <a:br>
                        <a:rPr lang="ja-JP" altLang="en-US" sz="1600" b="1" u="none" strike="noStrike" dirty="0">
                          <a:effectLst/>
                          <a:latin typeface="Meiryo UI" panose="020B0604030504040204" pitchFamily="50" charset="-128"/>
                          <a:ea typeface="Meiryo UI" panose="020B0604030504040204" pitchFamily="50" charset="-128"/>
                        </a:rPr>
                      </a:br>
                      <a:r>
                        <a:rPr lang="ja-JP" altLang="en-US" sz="1600" b="1" u="none" strike="noStrike" dirty="0">
                          <a:effectLst/>
                          <a:latin typeface="Meiryo UI" panose="020B0604030504040204" pitchFamily="50" charset="-128"/>
                          <a:ea typeface="Meiryo UI" panose="020B0604030504040204" pitchFamily="50" charset="-128"/>
                        </a:rPr>
                        <a:t>・</a:t>
                      </a:r>
                      <a:r>
                        <a:rPr lang="en-US" altLang="ja-JP" sz="1600" b="1" u="none" strike="noStrike" dirty="0">
                          <a:effectLst/>
                          <a:latin typeface="Meiryo UI" panose="020B0604030504040204" pitchFamily="50" charset="-128"/>
                          <a:ea typeface="Meiryo UI" panose="020B0604030504040204" pitchFamily="50" charset="-128"/>
                        </a:rPr>
                        <a:t>WEEKLY</a:t>
                      </a:r>
                      <a:r>
                        <a:rPr lang="ja-JP" altLang="en-US" sz="1600" b="1" u="none" strike="noStrike" dirty="0">
                          <a:effectLst/>
                          <a:latin typeface="Meiryo UI" panose="020B0604030504040204" pitchFamily="50" charset="-128"/>
                          <a:ea typeface="Meiryo UI" panose="020B0604030504040204" pitchFamily="50" charset="-128"/>
                        </a:rPr>
                        <a:t>トピックスで放送</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hMerge="1">
                  <a:txBody>
                    <a:bodyPr/>
                    <a:lstStyle/>
                    <a:p>
                      <a:pPr algn="l" fontAlgn="ctr"/>
                      <a:r>
                        <a:rPr lang="ja-JP" altLang="en-US" sz="1600" u="none" strike="noStrike">
                          <a:effectLst/>
                        </a:rPr>
                        <a:t>京都伏見ロータリークラブ</a:t>
                      </a:r>
                      <a:endParaRPr lang="ja-JP" altLang="en-US" sz="1600" b="0" i="0" u="none" strike="noStrike">
                        <a:solidFill>
                          <a:srgbClr val="000000"/>
                        </a:solidFill>
                        <a:effectLst/>
                        <a:latin typeface="Meiryo UI" panose="020B0604030504040204" pitchFamily="50" charset="-128"/>
                        <a:ea typeface="Meiryo UI" panose="020B0604030504040204" pitchFamily="50" charset="-128"/>
                      </a:endParaRPr>
                    </a:p>
                  </a:txBody>
                  <a:tcPr marL="8874" marR="8874" marT="8874" marB="0" anchor="c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a:effectLst/>
                          <a:latin typeface="Meiryo UI" panose="020B0604030504040204" pitchFamily="50" charset="-128"/>
                          <a:ea typeface="Meiryo UI" panose="020B0604030504040204" pitchFamily="50" charset="-128"/>
                        </a:rPr>
                        <a:t>京都伏見ロータリークラブ</a:t>
                      </a:r>
                      <a:endParaRPr lang="ja-JP" altLang="en-US" sz="1600" b="1" i="0" u="none" strike="noStrike">
                        <a:solidFill>
                          <a:srgbClr val="00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1337574501"/>
                  </a:ext>
                </a:extLst>
              </a:tr>
              <a:tr h="96928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3</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22</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gridSpan="2">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京都伏見ロータリークラブから寄贈京都府庁敷地内に設置した石碑の除幕式</a:t>
                      </a:r>
                      <a:br>
                        <a:rPr lang="ja-JP" altLang="en-US" sz="1600" b="1" u="none" strike="noStrike" dirty="0">
                          <a:effectLst/>
                          <a:latin typeface="Meiryo UI" panose="020B0604030504040204" pitchFamily="50" charset="-128"/>
                          <a:ea typeface="Meiryo UI" panose="020B0604030504040204" pitchFamily="50" charset="-128"/>
                        </a:rPr>
                      </a:br>
                      <a:r>
                        <a:rPr lang="ja-JP" altLang="en-US" sz="1600" b="1" u="none" strike="noStrike" dirty="0">
                          <a:effectLst/>
                          <a:latin typeface="Meiryo UI" panose="020B0604030504040204" pitchFamily="50" charset="-128"/>
                          <a:ea typeface="Meiryo UI" panose="020B0604030504040204" pitchFamily="50" charset="-128"/>
                        </a:rPr>
                        <a:t>・ロータリークラブ</a:t>
                      </a:r>
                      <a:r>
                        <a:rPr lang="en-US" altLang="ja-JP" sz="1600" b="1" u="none" strike="noStrike" dirty="0">
                          <a:effectLst/>
                          <a:latin typeface="Meiryo UI" panose="020B0604030504040204" pitchFamily="50" charset="-128"/>
                          <a:ea typeface="Meiryo UI" panose="020B0604030504040204" pitchFamily="50" charset="-128"/>
                        </a:rPr>
                        <a:t>50</a:t>
                      </a:r>
                      <a:r>
                        <a:rPr lang="ja-JP" altLang="en-US" sz="1600" b="1" u="none" strike="noStrike" dirty="0">
                          <a:effectLst/>
                          <a:latin typeface="Meiryo UI" panose="020B0604030504040204" pitchFamily="50" charset="-128"/>
                          <a:ea typeface="Meiryo UI" panose="020B0604030504040204" pitchFamily="50" charset="-128"/>
                        </a:rPr>
                        <a:t>周年記念事業　委員長　一瀬 倫さん　インタビュー</a:t>
                      </a:r>
                      <a:br>
                        <a:rPr lang="ja-JP" altLang="en-US" sz="1600" b="1" u="none" strike="noStrike" dirty="0">
                          <a:effectLst/>
                          <a:latin typeface="Meiryo UI" panose="020B0604030504040204" pitchFamily="50" charset="-128"/>
                          <a:ea typeface="Meiryo UI" panose="020B0604030504040204" pitchFamily="50" charset="-128"/>
                        </a:rPr>
                      </a:br>
                      <a:r>
                        <a:rPr lang="ja-JP" altLang="en-US" sz="1600" b="1" u="none" strike="noStrike" dirty="0">
                          <a:effectLst/>
                          <a:latin typeface="Meiryo UI" panose="020B0604030504040204" pitchFamily="50" charset="-128"/>
                          <a:ea typeface="Meiryo UI" panose="020B0604030504040204" pitchFamily="50" charset="-128"/>
                        </a:rPr>
                        <a:t>・ロータリークラブ　会長　藤谷礼子さん　インタビュー</a:t>
                      </a:r>
                      <a:br>
                        <a:rPr lang="ja-JP" altLang="en-US" sz="1600" b="1" u="none" strike="noStrike" dirty="0">
                          <a:effectLst/>
                          <a:latin typeface="Meiryo UI" panose="020B0604030504040204" pitchFamily="50" charset="-128"/>
                          <a:ea typeface="Meiryo UI" panose="020B0604030504040204" pitchFamily="50" charset="-128"/>
                        </a:rPr>
                      </a:br>
                      <a:r>
                        <a:rPr lang="ja-JP" altLang="en-US" sz="1600" b="1" u="none" strike="noStrike" dirty="0">
                          <a:effectLst/>
                          <a:latin typeface="Meiryo UI" panose="020B0604030504040204" pitchFamily="50" charset="-128"/>
                          <a:ea typeface="Meiryo UI" panose="020B0604030504040204" pitchFamily="50" charset="-128"/>
                        </a:rPr>
                        <a:t>・</a:t>
                      </a:r>
                      <a:r>
                        <a:rPr lang="en-US" altLang="ja-JP" sz="1600" b="1" u="none" strike="noStrike" dirty="0">
                          <a:effectLst/>
                          <a:latin typeface="Meiryo UI" panose="020B0604030504040204" pitchFamily="50" charset="-128"/>
                          <a:ea typeface="Meiryo UI" panose="020B0604030504040204" pitchFamily="50" charset="-128"/>
                        </a:rPr>
                        <a:t>WEEKLY</a:t>
                      </a:r>
                      <a:r>
                        <a:rPr lang="ja-JP" altLang="en-US" sz="1600" b="1" u="none" strike="noStrike" dirty="0">
                          <a:effectLst/>
                          <a:latin typeface="Meiryo UI" panose="020B0604030504040204" pitchFamily="50" charset="-128"/>
                          <a:ea typeface="Meiryo UI" panose="020B0604030504040204" pitchFamily="50" charset="-128"/>
                        </a:rPr>
                        <a:t>トピックスで放送</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hMerge="1">
                  <a:txBody>
                    <a:bodyPr/>
                    <a:lstStyle/>
                    <a:p>
                      <a:pPr algn="l" fontAlgn="ctr"/>
                      <a:r>
                        <a:rPr lang="ja-JP" altLang="en-US" sz="1600" u="none" strike="noStrike">
                          <a:effectLst/>
                        </a:rPr>
                        <a:t>京都伏見ロータリークラブ</a:t>
                      </a:r>
                      <a:endParaRPr lang="ja-JP" altLang="en-US" sz="1600" b="0" i="0" u="none" strike="noStrike">
                        <a:solidFill>
                          <a:srgbClr val="000000"/>
                        </a:solidFill>
                        <a:effectLst/>
                        <a:latin typeface="Meiryo UI" panose="020B0604030504040204" pitchFamily="50" charset="-128"/>
                        <a:ea typeface="Meiryo UI" panose="020B0604030504040204" pitchFamily="50" charset="-128"/>
                      </a:endParaRPr>
                    </a:p>
                  </a:txBody>
                  <a:tcPr marL="8874" marR="8874" marT="8874" marB="0" anchor="c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京都伏見ロータリークラブ</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2151211430"/>
                  </a:ext>
                </a:extLst>
              </a:tr>
              <a:tr h="248877">
                <a:tc gridSpan="4">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sz="1600" b="1" u="none" strike="noStrike" dirty="0" err="1">
                          <a:solidFill>
                            <a:schemeClr val="bg1"/>
                          </a:solidFill>
                          <a:effectLst/>
                          <a:latin typeface="Meiryo UI" panose="020B0604030504040204" pitchFamily="50" charset="-128"/>
                          <a:ea typeface="Meiryo UI" panose="020B0604030504040204" pitchFamily="50" charset="-128"/>
                        </a:rPr>
                        <a:t>Baycom</a:t>
                      </a:r>
                      <a:endParaRPr lang="en-US" sz="1600" b="1" i="0" u="none" strike="noStrike" dirty="0">
                        <a:solidFill>
                          <a:schemeClr val="bg1"/>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solidFill>
                      <a:srgbClr val="16458F"/>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en-US" sz="1600" b="1" i="0" u="none" strike="noStrike" dirty="0">
                        <a:solidFill>
                          <a:srgbClr val="FFFFFF"/>
                        </a:solidFill>
                        <a:effectLst/>
                        <a:latin typeface="游ゴシック" panose="020B0400000000000000" pitchFamily="50" charset="-128"/>
                        <a:ea typeface="游ゴシック" panose="020B0400000000000000" pitchFamily="50" charset="-128"/>
                      </a:endParaRPr>
                    </a:p>
                  </a:txBody>
                  <a:tcPr marL="8874" marR="8874" marT="8874" marB="0" anchor="ctr">
                    <a:noFill/>
                  </a:tcPr>
                </a:tc>
                <a:extLst>
                  <a:ext uri="{0D108BD9-81ED-4DB2-BD59-A6C34878D82A}">
                    <a16:rowId xmlns:a16="http://schemas.microsoft.com/office/drawing/2014/main" val="425144994"/>
                  </a:ext>
                </a:extLst>
              </a:tr>
              <a:tr h="24887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ja-JP" altLang="en-US" sz="1600" b="1" u="none" strike="noStrike" dirty="0">
                          <a:solidFill>
                            <a:schemeClr val="bg1"/>
                          </a:solidFill>
                          <a:effectLst/>
                          <a:latin typeface="Meiryo UI" panose="020B0604030504040204" pitchFamily="50" charset="-128"/>
                          <a:ea typeface="Meiryo UI" panose="020B0604030504040204" pitchFamily="50" charset="-128"/>
                        </a:rPr>
                        <a:t>取材日</a:t>
                      </a:r>
                      <a:endParaRPr lang="ja-JP" altLang="en-US" sz="1600" b="1" i="0" u="none" strike="noStrike" dirty="0">
                        <a:solidFill>
                          <a:schemeClr val="bg1"/>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solidFill>
                      <a:srgbClr val="16458F"/>
                    </a:solid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solidFill>
                            <a:schemeClr val="bg1"/>
                          </a:solidFill>
                          <a:effectLst/>
                          <a:latin typeface="Meiryo UI" panose="020B0604030504040204" pitchFamily="50" charset="-128"/>
                          <a:ea typeface="Meiryo UI" panose="020B0604030504040204" pitchFamily="50" charset="-128"/>
                        </a:rPr>
                        <a:t>取材内容</a:t>
                      </a:r>
                      <a:endParaRPr lang="ja-JP" altLang="en-US" sz="1600" b="1" i="0" u="none" strike="noStrike" dirty="0">
                        <a:solidFill>
                          <a:schemeClr val="bg1"/>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solidFill>
                      <a:srgbClr val="16458F"/>
                    </a:solidFill>
                  </a:tcPr>
                </a:tc>
                <a:tc gridSpan="2">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solidFill>
                            <a:schemeClr val="bg1"/>
                          </a:solidFill>
                          <a:effectLst/>
                          <a:latin typeface="Meiryo UI" panose="020B0604030504040204" pitchFamily="50" charset="-128"/>
                          <a:ea typeface="Meiryo UI" panose="020B0604030504040204" pitchFamily="50" charset="-128"/>
                        </a:rPr>
                        <a:t> 　　　       取材先</a:t>
                      </a:r>
                      <a:endParaRPr lang="ja-JP" altLang="en-US" sz="1600" b="1" i="0" u="none" strike="noStrike" dirty="0">
                        <a:solidFill>
                          <a:schemeClr val="bg1"/>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solidFill>
                      <a:srgbClr val="16458F"/>
                    </a:solidFill>
                  </a:tcPr>
                </a:tc>
                <a:tc hMerge="1">
                  <a:txBody>
                    <a:bodyPr/>
                    <a:lstStyle/>
                    <a:p>
                      <a:pPr algn="l" fontAlgn="ct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874" marR="8874" marT="8874" marB="0" anchor="ctr">
                    <a:noFill/>
                  </a:tcPr>
                </a:tc>
                <a:extLst>
                  <a:ext uri="{0D108BD9-81ED-4DB2-BD59-A6C34878D82A}">
                    <a16:rowId xmlns:a16="http://schemas.microsoft.com/office/drawing/2014/main" val="2382936616"/>
                  </a:ext>
                </a:extLst>
              </a:tr>
              <a:tr h="729150">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2</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25</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「地域の歴史を子どもたちに～副読本を贈呈」</a:t>
                      </a:r>
                      <a:br>
                        <a:rPr lang="ja-JP" altLang="en-US" sz="1600" b="1" u="none" strike="noStrike" dirty="0">
                          <a:effectLst/>
                          <a:latin typeface="Meiryo UI" panose="020B0604030504040204" pitchFamily="50" charset="-128"/>
                          <a:ea typeface="Meiryo UI" panose="020B0604030504040204" pitchFamily="50" charset="-128"/>
                        </a:rPr>
                      </a:br>
                      <a:r>
                        <a:rPr lang="ja-JP" altLang="en-US" sz="1600" b="1" u="none" strike="noStrike" dirty="0">
                          <a:effectLst/>
                          <a:latin typeface="Meiryo UI" panose="020B0604030504040204" pitchFamily="50" charset="-128"/>
                          <a:ea typeface="Meiryo UI" panose="020B0604030504040204" pitchFamily="50" charset="-128"/>
                        </a:rPr>
                        <a:t>市内小学校の中高学年向けに市教育委員会協働で尼崎に特化した歴史についての電子副読本を制作し尼崎市教育員会に寄贈</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gridSpan="2">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尼崎東ロータリークラブ</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8874" marR="8874" marT="8874"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hMerge="1">
                  <a:txBody>
                    <a:bodyPr/>
                    <a:lstStyle/>
                    <a:p>
                      <a:pPr algn="l" fontAlgn="ct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874" marR="8874" marT="8874" marB="0" anchor="ctr">
                    <a:noFill/>
                  </a:tcPr>
                </a:tc>
                <a:extLst>
                  <a:ext uri="{0D108BD9-81ED-4DB2-BD59-A6C34878D82A}">
                    <a16:rowId xmlns:a16="http://schemas.microsoft.com/office/drawing/2014/main" val="3820407795"/>
                  </a:ext>
                </a:extLst>
              </a:tr>
            </a:tbl>
          </a:graphicData>
        </a:graphic>
      </p:graphicFrame>
      <p:sp>
        <p:nvSpPr>
          <p:cNvPr id="10" name="テキスト ボックス 9">
            <a:extLst>
              <a:ext uri="{FF2B5EF4-FFF2-40B4-BE49-F238E27FC236}">
                <a16:creationId xmlns:a16="http://schemas.microsoft.com/office/drawing/2014/main" id="{8B3F09D7-7742-47ED-9618-3D91DD1D1A2E}"/>
              </a:ext>
            </a:extLst>
          </p:cNvPr>
          <p:cNvSpPr txBox="1"/>
          <p:nvPr/>
        </p:nvSpPr>
        <p:spPr>
          <a:xfrm>
            <a:off x="-98402" y="191449"/>
            <a:ext cx="10225136" cy="654666"/>
          </a:xfrm>
          <a:prstGeom prst="rect">
            <a:avLst/>
          </a:prstGeom>
        </p:spPr>
        <p:txBody>
          <a:bodyPr vert="horz" wrap="square" lIns="91440" tIns="45720" rIns="91440" bIns="45720" rtlCol="0" anchor="t" anchorCtr="0">
            <a:spAutoFit/>
          </a:bodyPr>
          <a:lstStyle/>
          <a:p>
            <a:pPr algn="ctr">
              <a:lnSpc>
                <a:spcPts val="5000"/>
              </a:lnSpc>
              <a:defRPr/>
            </a:pPr>
            <a:r>
              <a:rPr lang="ja-JP" altLang="en-US" sz="3200" dirty="0">
                <a:latin typeface="Meiryo UI" panose="020B0604030504040204" pitchFamily="50" charset="-128"/>
                <a:ea typeface="Meiryo UI" panose="020B0604030504040204" pitchFamily="50" charset="-128"/>
                <a:cs typeface="メイリオ" panose="020B0604030504040204" pitchFamily="50" charset="-128"/>
              </a:rPr>
              <a:t>参考：関西（</a:t>
            </a:r>
            <a:r>
              <a:rPr lang="en-US" altLang="ja-JP" sz="3200" dirty="0">
                <a:latin typeface="Meiryo UI" panose="020B0604030504040204" pitchFamily="50" charset="-128"/>
                <a:ea typeface="Meiryo UI" panose="020B0604030504040204" pitchFamily="50" charset="-128"/>
                <a:cs typeface="メイリオ" panose="020B0604030504040204" pitchFamily="50" charset="-128"/>
              </a:rPr>
              <a:t>J:COM</a:t>
            </a:r>
            <a:r>
              <a:rPr lang="ja-JP" altLang="en-US" sz="3200" dirty="0">
                <a:latin typeface="Meiryo UI" panose="020B0604030504040204" pitchFamily="50" charset="-128"/>
                <a:ea typeface="Meiryo UI" panose="020B0604030504040204" pitchFamily="50" charset="-128"/>
                <a:cs typeface="メイリオ" panose="020B0604030504040204" pitchFamily="50" charset="-128"/>
              </a:rPr>
              <a:t>、ベイコム）放送件数（</a:t>
            </a:r>
            <a:r>
              <a:rPr lang="en-US" altLang="ja-JP" sz="3200" dirty="0">
                <a:latin typeface="Meiryo UI" panose="020B0604030504040204" pitchFamily="50" charset="-128"/>
                <a:ea typeface="Meiryo UI" panose="020B0604030504040204" pitchFamily="50" charset="-128"/>
                <a:cs typeface="メイリオ" panose="020B0604030504040204" pitchFamily="50" charset="-128"/>
              </a:rPr>
              <a:t>2022</a:t>
            </a:r>
            <a:r>
              <a:rPr lang="ja-JP" altLang="en-US" sz="3200" dirty="0">
                <a:latin typeface="Meiryo UI" panose="020B0604030504040204" pitchFamily="50" charset="-128"/>
                <a:ea typeface="Meiryo UI" panose="020B0604030504040204" pitchFamily="50" charset="-128"/>
                <a:cs typeface="メイリオ" panose="020B0604030504040204" pitchFamily="50" charset="-128"/>
              </a:rPr>
              <a:t>年度）</a:t>
            </a:r>
            <a:endParaRPr lang="en-US" altLang="ja-JP" sz="32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2" name="楕円 1">
            <a:extLst>
              <a:ext uri="{FF2B5EF4-FFF2-40B4-BE49-F238E27FC236}">
                <a16:creationId xmlns:a16="http://schemas.microsoft.com/office/drawing/2014/main" id="{8999E387-7675-4938-A48A-C334DABBC82C}"/>
              </a:ext>
            </a:extLst>
          </p:cNvPr>
          <p:cNvSpPr/>
          <p:nvPr/>
        </p:nvSpPr>
        <p:spPr>
          <a:xfrm>
            <a:off x="127264" y="1229032"/>
            <a:ext cx="846957" cy="2138011"/>
          </a:xfrm>
          <a:prstGeom prst="ellipse">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4000" dirty="0">
                <a:latin typeface="Meiryo UI" panose="020B0604030504040204" pitchFamily="50" charset="-128"/>
                <a:ea typeface="Meiryo UI" panose="020B0604030504040204" pitchFamily="50" charset="-128"/>
              </a:rPr>
              <a:t>7</a:t>
            </a:r>
            <a:r>
              <a:rPr kumimoji="1" lang="ja-JP" altLang="en-US" sz="4000" dirty="0">
                <a:latin typeface="Meiryo UI" panose="020B0604030504040204" pitchFamily="50" charset="-128"/>
                <a:ea typeface="Meiryo UI" panose="020B0604030504040204" pitchFamily="50" charset="-128"/>
              </a:rPr>
              <a:t>件</a:t>
            </a:r>
          </a:p>
        </p:txBody>
      </p:sp>
    </p:spTree>
    <p:extLst>
      <p:ext uri="{BB962C8B-B14F-4D97-AF65-F5344CB8AC3E}">
        <p14:creationId xmlns:p14="http://schemas.microsoft.com/office/powerpoint/2010/main" val="801716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76D72F0B-EFC0-4901-A093-453D827CAC8C}"/>
              </a:ext>
            </a:extLst>
          </p:cNvPr>
          <p:cNvGraphicFramePr>
            <a:graphicFrameLocks noGrp="1"/>
          </p:cNvGraphicFramePr>
          <p:nvPr/>
        </p:nvGraphicFramePr>
        <p:xfrm>
          <a:off x="1150375" y="1107603"/>
          <a:ext cx="10894142" cy="5048788"/>
        </p:xfrm>
        <a:graphic>
          <a:graphicData uri="http://schemas.openxmlformats.org/drawingml/2006/table">
            <a:tbl>
              <a:tblPr/>
              <a:tblGrid>
                <a:gridCol w="1708839">
                  <a:extLst>
                    <a:ext uri="{9D8B030D-6E8A-4147-A177-3AD203B41FA5}">
                      <a16:colId xmlns:a16="http://schemas.microsoft.com/office/drawing/2014/main" val="207908403"/>
                    </a:ext>
                  </a:extLst>
                </a:gridCol>
                <a:gridCol w="6178640">
                  <a:extLst>
                    <a:ext uri="{9D8B030D-6E8A-4147-A177-3AD203B41FA5}">
                      <a16:colId xmlns:a16="http://schemas.microsoft.com/office/drawing/2014/main" val="3259015085"/>
                    </a:ext>
                  </a:extLst>
                </a:gridCol>
                <a:gridCol w="3006663">
                  <a:extLst>
                    <a:ext uri="{9D8B030D-6E8A-4147-A177-3AD203B41FA5}">
                      <a16:colId xmlns:a16="http://schemas.microsoft.com/office/drawing/2014/main" val="4132657417"/>
                    </a:ext>
                  </a:extLst>
                </a:gridCol>
              </a:tblGrid>
              <a:tr h="21284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ja-JP" altLang="en-US" sz="1600" b="1" u="none" strike="noStrike" dirty="0">
                          <a:solidFill>
                            <a:schemeClr val="bg1"/>
                          </a:solidFill>
                          <a:effectLst/>
                          <a:latin typeface="Meiryo UI" panose="020B0604030504040204" pitchFamily="50" charset="-128"/>
                          <a:ea typeface="Meiryo UI" panose="020B0604030504040204" pitchFamily="50" charset="-128"/>
                        </a:rPr>
                        <a:t>取材日</a:t>
                      </a:r>
                      <a:endParaRPr lang="ja-JP" altLang="en-US" sz="1600" b="1" i="0" u="none" strike="noStrike" dirty="0">
                        <a:solidFill>
                          <a:schemeClr val="bg1"/>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solidFill>
                      <a:srgbClr val="16458F"/>
                    </a:solid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ja-JP" altLang="en-US" sz="1600" b="1" u="none" strike="noStrike" dirty="0">
                          <a:solidFill>
                            <a:schemeClr val="bg1"/>
                          </a:solidFill>
                          <a:effectLst/>
                          <a:latin typeface="Meiryo UI" panose="020B0604030504040204" pitchFamily="50" charset="-128"/>
                          <a:ea typeface="Meiryo UI" panose="020B0604030504040204" pitchFamily="50" charset="-128"/>
                        </a:rPr>
                        <a:t>取材内容</a:t>
                      </a:r>
                      <a:endParaRPr lang="ja-JP" altLang="en-US" sz="1600" b="1" i="0" u="none" strike="noStrike" dirty="0">
                        <a:solidFill>
                          <a:schemeClr val="bg1"/>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solidFill>
                      <a:srgbClr val="16458F"/>
                    </a:solid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ja-JP" altLang="en-US" sz="1600" b="1" u="none" strike="noStrike" dirty="0">
                          <a:solidFill>
                            <a:schemeClr val="bg1"/>
                          </a:solidFill>
                          <a:effectLst/>
                          <a:latin typeface="Meiryo UI" panose="020B0604030504040204" pitchFamily="50" charset="-128"/>
                          <a:ea typeface="Meiryo UI" panose="020B0604030504040204" pitchFamily="50" charset="-128"/>
                        </a:rPr>
                        <a:t>取材先</a:t>
                      </a:r>
                      <a:endParaRPr lang="ja-JP" altLang="en-US" sz="1600" b="1" i="0" u="none" strike="noStrike" dirty="0">
                        <a:solidFill>
                          <a:schemeClr val="bg1"/>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solidFill>
                      <a:srgbClr val="16458F"/>
                    </a:solidFill>
                  </a:tcPr>
                </a:tc>
                <a:extLst>
                  <a:ext uri="{0D108BD9-81ED-4DB2-BD59-A6C34878D82A}">
                    <a16:rowId xmlns:a16="http://schemas.microsoft.com/office/drawing/2014/main" val="142498441"/>
                  </a:ext>
                </a:extLst>
              </a:tr>
              <a:tr h="21284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2</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20</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鎌倉ロータリー杯サッカー大会</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鎌倉ロータリークラブ</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1695070754"/>
                  </a:ext>
                </a:extLst>
              </a:tr>
              <a:tr h="21284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3</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2</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北原照久さん講演会</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a:effectLst/>
                          <a:latin typeface="Meiryo UI" panose="020B0604030504040204" pitchFamily="50" charset="-128"/>
                          <a:ea typeface="Meiryo UI" panose="020B0604030504040204" pitchFamily="50" charset="-128"/>
                        </a:rPr>
                        <a:t>横浜ロータリークラブ</a:t>
                      </a:r>
                      <a:endParaRPr lang="ja-JP" altLang="en-US" sz="1600" b="1" i="0" u="none" strike="noStrike">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2488461304"/>
                  </a:ext>
                </a:extLst>
              </a:tr>
              <a:tr h="21284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4</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13</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小田原ロータリー奉仕デー</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a:effectLst/>
                          <a:latin typeface="Meiryo UI" panose="020B0604030504040204" pitchFamily="50" charset="-128"/>
                          <a:ea typeface="Meiryo UI" panose="020B0604030504040204" pitchFamily="50" charset="-128"/>
                        </a:rPr>
                        <a:t>小田原ロータリークラブほか</a:t>
                      </a:r>
                      <a:endParaRPr lang="ja-JP" altLang="en-US" sz="1600" b="1" i="0" u="none" strike="noStrike">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618085968"/>
                  </a:ext>
                </a:extLst>
              </a:tr>
              <a:tr h="21284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4</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17</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川崎百合丘ロータリークラブ杯リーグ戦大会開会式</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a:effectLst/>
                          <a:latin typeface="Meiryo UI" panose="020B0604030504040204" pitchFamily="50" charset="-128"/>
                          <a:ea typeface="Meiryo UI" panose="020B0604030504040204" pitchFamily="50" charset="-128"/>
                        </a:rPr>
                        <a:t>川﨑百合丘ロータリークラブ</a:t>
                      </a:r>
                      <a:endParaRPr lang="ja-JP" altLang="en-US" sz="1600" b="1" i="0" u="none" strike="noStrike">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3428246056"/>
                  </a:ext>
                </a:extLst>
              </a:tr>
              <a:tr h="21284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4</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26</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東京町田ロータリークラブ６０周年事業</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a:effectLst/>
                          <a:latin typeface="Meiryo UI" panose="020B0604030504040204" pitchFamily="50" charset="-128"/>
                          <a:ea typeface="Meiryo UI" panose="020B0604030504040204" pitchFamily="50" charset="-128"/>
                        </a:rPr>
                        <a:t>東京町田ロータリークラブ</a:t>
                      </a:r>
                      <a:endParaRPr lang="ja-JP" altLang="en-US" sz="1600" b="1" i="0" u="none" strike="noStrike">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795370486"/>
                  </a:ext>
                </a:extLst>
              </a:tr>
              <a:tr h="21284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5</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21</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国際奉仕デー「ホタル舞う相模原」</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a:effectLst/>
                          <a:latin typeface="Meiryo UI" panose="020B0604030504040204" pitchFamily="50" charset="-128"/>
                          <a:ea typeface="Meiryo UI" panose="020B0604030504040204" pitchFamily="50" charset="-128"/>
                        </a:rPr>
                        <a:t>相模原東ロータリークラブほか</a:t>
                      </a:r>
                      <a:endParaRPr lang="ja-JP" altLang="en-US" sz="1600" b="1" i="0" u="none" strike="noStrike">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1248813522"/>
                  </a:ext>
                </a:extLst>
              </a:tr>
              <a:tr h="429560">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6</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5</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ロータリー奉仕デー</a:t>
                      </a:r>
                      <a:br>
                        <a:rPr lang="ja-JP" altLang="en-US" sz="1600" b="1" u="none" strike="noStrike" dirty="0">
                          <a:effectLst/>
                          <a:latin typeface="Meiryo UI" panose="020B0604030504040204" pitchFamily="50" charset="-128"/>
                          <a:ea typeface="Meiryo UI" panose="020B0604030504040204" pitchFamily="50" charset="-128"/>
                        </a:rPr>
                      </a:br>
                      <a:r>
                        <a:rPr lang="ja-JP" altLang="en-US" sz="1600" b="1" u="none" strike="noStrike" dirty="0">
                          <a:effectLst/>
                          <a:latin typeface="Meiryo UI" panose="020B0604030504040204" pitchFamily="50" charset="-128"/>
                          <a:ea typeface="Meiryo UI" panose="020B0604030504040204" pitchFamily="50" charset="-128"/>
                        </a:rPr>
                        <a:t>（</a:t>
                      </a:r>
                      <a:r>
                        <a:rPr lang="en-US" altLang="ja-JP" sz="1600" b="1" u="none" strike="noStrike" dirty="0">
                          <a:effectLst/>
                          <a:latin typeface="Meiryo UI" panose="020B0604030504040204" pitchFamily="50" charset="-128"/>
                          <a:ea typeface="Meiryo UI" panose="020B0604030504040204" pitchFamily="50" charset="-128"/>
                        </a:rPr>
                        <a:t>10,000</a:t>
                      </a:r>
                      <a:r>
                        <a:rPr lang="ja-JP" altLang="en-US" sz="1600" b="1" u="none" strike="noStrike" dirty="0">
                          <a:effectLst/>
                          <a:latin typeface="Meiryo UI" panose="020B0604030504040204" pitchFamily="50" charset="-128"/>
                          <a:ea typeface="Meiryo UI" panose="020B0604030504040204" pitchFamily="50" charset="-128"/>
                        </a:rPr>
                        <a:t>メートルプロムナードクリーン大作戦、小泉進次郎氏講演会）</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a:effectLst/>
                          <a:latin typeface="Meiryo UI" panose="020B0604030504040204" pitchFamily="50" charset="-128"/>
                          <a:ea typeface="Meiryo UI" panose="020B0604030504040204" pitchFamily="50" charset="-128"/>
                        </a:rPr>
                        <a:t>横須賀ロータリークラブほか</a:t>
                      </a:r>
                      <a:endParaRPr lang="ja-JP" altLang="en-US" sz="1600" b="1" i="0" u="none" strike="noStrike">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2883858939"/>
                  </a:ext>
                </a:extLst>
              </a:tr>
              <a:tr h="21284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7</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1</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横濱ロータリークラブ  今年度の方針や子ども食堂について</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a:effectLst/>
                          <a:latin typeface="Meiryo UI" panose="020B0604030504040204" pitchFamily="50" charset="-128"/>
                          <a:ea typeface="Meiryo UI" panose="020B0604030504040204" pitchFamily="50" charset="-128"/>
                        </a:rPr>
                        <a:t>横濱ロータリークラブ</a:t>
                      </a:r>
                      <a:endParaRPr lang="ja-JP" altLang="en-US" sz="1600" b="1" i="0" u="none" strike="noStrike">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1662402520"/>
                  </a:ext>
                </a:extLst>
              </a:tr>
              <a:tr h="21284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7</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18</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ビーチクリーン</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a:effectLst/>
                          <a:latin typeface="Meiryo UI" panose="020B0604030504040204" pitchFamily="50" charset="-128"/>
                          <a:ea typeface="Meiryo UI" panose="020B0604030504040204" pitchFamily="50" charset="-128"/>
                        </a:rPr>
                        <a:t>茅ヶ崎ロータリークラブ</a:t>
                      </a:r>
                      <a:endParaRPr lang="ja-JP" altLang="en-US" sz="1600" b="1" i="0" u="none" strike="noStrike">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1036281346"/>
                  </a:ext>
                </a:extLst>
              </a:tr>
              <a:tr h="21284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10</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1</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子ども食堂開催</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a:effectLst/>
                          <a:latin typeface="Meiryo UI" panose="020B0604030504040204" pitchFamily="50" charset="-128"/>
                          <a:ea typeface="Meiryo UI" panose="020B0604030504040204" pitchFamily="50" charset="-128"/>
                        </a:rPr>
                        <a:t>三浦ロータリークラブ</a:t>
                      </a:r>
                      <a:endParaRPr lang="ja-JP" altLang="en-US" sz="1600" b="1" i="0" u="none" strike="noStrike">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1022086363"/>
                  </a:ext>
                </a:extLst>
              </a:tr>
              <a:tr h="21284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10</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30</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相模大野ハロウィンフェスティバル　ポリオ撲滅ブース</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a:effectLst/>
                          <a:latin typeface="Meiryo UI" panose="020B0604030504040204" pitchFamily="50" charset="-128"/>
                          <a:ea typeface="Meiryo UI" panose="020B0604030504040204" pitchFamily="50" charset="-128"/>
                        </a:rPr>
                        <a:t>相模原南ロータリークラブ</a:t>
                      </a:r>
                      <a:endParaRPr lang="ja-JP" altLang="en-US" sz="1600" b="1" i="0" u="none" strike="noStrike">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3901950578"/>
                  </a:ext>
                </a:extLst>
              </a:tr>
              <a:tr h="21284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12</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11</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綾瀬市少年小学校対抗トスボール大会（綾瀬ロータリー杯）</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a:effectLst/>
                          <a:latin typeface="Meiryo UI" panose="020B0604030504040204" pitchFamily="50" charset="-128"/>
                          <a:ea typeface="Meiryo UI" panose="020B0604030504040204" pitchFamily="50" charset="-128"/>
                        </a:rPr>
                        <a:t>綾瀬ロータリークラブ</a:t>
                      </a:r>
                      <a:endParaRPr lang="ja-JP" altLang="en-US" sz="1600" b="1" i="0" u="none" strike="noStrike">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4027729628"/>
                  </a:ext>
                </a:extLst>
              </a:tr>
              <a:tr h="21284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12</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17</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第</a:t>
                      </a:r>
                      <a:r>
                        <a:rPr lang="en-US" altLang="ja-JP" sz="1600" b="1" u="none" strike="noStrike" dirty="0">
                          <a:effectLst/>
                          <a:latin typeface="Meiryo UI" panose="020B0604030504040204" pitchFamily="50" charset="-128"/>
                          <a:ea typeface="Meiryo UI" panose="020B0604030504040204" pitchFamily="50" charset="-128"/>
                        </a:rPr>
                        <a:t>2</a:t>
                      </a:r>
                      <a:r>
                        <a:rPr lang="ja-JP" altLang="en-US" sz="1600" b="1" u="none" strike="noStrike" dirty="0">
                          <a:effectLst/>
                          <a:latin typeface="Meiryo UI" panose="020B0604030504040204" pitchFamily="50" charset="-128"/>
                          <a:ea typeface="Meiryo UI" panose="020B0604030504040204" pitchFamily="50" charset="-128"/>
                        </a:rPr>
                        <a:t>回街角ピアノ</a:t>
                      </a:r>
                      <a:r>
                        <a:rPr lang="en-US" altLang="ja-JP" sz="1600" b="1" u="none" strike="noStrike" dirty="0">
                          <a:effectLst/>
                          <a:latin typeface="Meiryo UI" panose="020B0604030504040204" pitchFamily="50" charset="-128"/>
                          <a:ea typeface="Meiryo UI" panose="020B0604030504040204" pitchFamily="50" charset="-128"/>
                        </a:rPr>
                        <a:t>in</a:t>
                      </a:r>
                      <a:r>
                        <a:rPr lang="ja-JP" altLang="en-US" sz="1600" b="1" u="none" strike="noStrike" dirty="0">
                          <a:effectLst/>
                          <a:latin typeface="Meiryo UI" panose="020B0604030504040204" pitchFamily="50" charset="-128"/>
                          <a:ea typeface="Meiryo UI" panose="020B0604030504040204" pitchFamily="50" charset="-128"/>
                        </a:rPr>
                        <a:t>版画美術館、第</a:t>
                      </a:r>
                      <a:r>
                        <a:rPr lang="en-US" altLang="ja-JP" sz="1600" b="1" u="none" strike="noStrike" dirty="0">
                          <a:effectLst/>
                          <a:latin typeface="Meiryo UI" panose="020B0604030504040204" pitchFamily="50" charset="-128"/>
                          <a:ea typeface="Meiryo UI" panose="020B0604030504040204" pitchFamily="50" charset="-128"/>
                        </a:rPr>
                        <a:t>26</a:t>
                      </a:r>
                      <a:r>
                        <a:rPr lang="ja-JP" altLang="en-US" sz="1600" b="1" u="none" strike="noStrike" dirty="0">
                          <a:effectLst/>
                          <a:latin typeface="Meiryo UI" panose="020B0604030504040204" pitchFamily="50" charset="-128"/>
                          <a:ea typeface="Meiryo UI" panose="020B0604030504040204" pitchFamily="50" charset="-128"/>
                        </a:rPr>
                        <a:t>回幼児画展</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東京町田ロータリークラブ</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441637129"/>
                  </a:ext>
                </a:extLst>
              </a:tr>
              <a:tr h="21284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3</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12</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a:effectLst/>
                          <a:latin typeface="Meiryo UI" panose="020B0604030504040204" pitchFamily="50" charset="-128"/>
                          <a:ea typeface="Meiryo UI" panose="020B0604030504040204" pitchFamily="50" charset="-128"/>
                        </a:rPr>
                        <a:t>第１４回</a:t>
                      </a:r>
                      <a:r>
                        <a:rPr lang="en-US" altLang="ja-JP" sz="1600" b="1" u="none" strike="noStrike">
                          <a:effectLst/>
                          <a:latin typeface="Meiryo UI" panose="020B0604030504040204" pitchFamily="50" charset="-128"/>
                          <a:ea typeface="Meiryo UI" panose="020B0604030504040204" pitchFamily="50" charset="-128"/>
                        </a:rPr>
                        <a:t>10,000 </a:t>
                      </a:r>
                      <a:r>
                        <a:rPr lang="ja-JP" altLang="en-US" sz="1600" b="1" u="none" strike="noStrike">
                          <a:effectLst/>
                          <a:latin typeface="Meiryo UI" panose="020B0604030504040204" pitchFamily="50" charset="-128"/>
                          <a:ea typeface="Meiryo UI" panose="020B0604030504040204" pitchFamily="50" charset="-128"/>
                        </a:rPr>
                        <a:t>メートルプロムナードクリーン作戦</a:t>
                      </a:r>
                      <a:endParaRPr lang="ja-JP" altLang="en-US" sz="1600" b="1" i="0" u="none" strike="noStrike">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横須賀ロータリークラブ</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3691412292"/>
                  </a:ext>
                </a:extLst>
              </a:tr>
              <a:tr h="21284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3</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13</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a:effectLst/>
                          <a:latin typeface="Meiryo UI" panose="020B0604030504040204" pitchFamily="50" charset="-128"/>
                          <a:ea typeface="Meiryo UI" panose="020B0604030504040204" pitchFamily="50" charset="-128"/>
                        </a:rPr>
                        <a:t>フードリボンプロジェクトって何？</a:t>
                      </a:r>
                      <a:endParaRPr lang="ja-JP" altLang="en-US" sz="1600" b="1" i="0" u="none" strike="noStrike">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藤沢西ロータリークラブ</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422184066"/>
                  </a:ext>
                </a:extLst>
              </a:tr>
              <a:tr h="21284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3</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13</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a:effectLst/>
                          <a:latin typeface="Meiryo UI" panose="020B0604030504040204" pitchFamily="50" charset="-128"/>
                          <a:ea typeface="Meiryo UI" panose="020B0604030504040204" pitchFamily="50" charset="-128"/>
                        </a:rPr>
                        <a:t>相洋高校職業セミナー</a:t>
                      </a:r>
                      <a:endParaRPr lang="ja-JP" altLang="en-US" sz="1600" b="1" i="0" u="none" strike="noStrike">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小田原ロータリークラブ</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4022828514"/>
                  </a:ext>
                </a:extLst>
              </a:tr>
              <a:tr h="21284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3</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21</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a:effectLst/>
                          <a:latin typeface="Meiryo UI" panose="020B0604030504040204" pitchFamily="50" charset="-128"/>
                          <a:ea typeface="Meiryo UI" panose="020B0604030504040204" pitchFamily="50" charset="-128"/>
                        </a:rPr>
                        <a:t>三浦ロータリークラブ 創立６０周年記念講演会</a:t>
                      </a:r>
                      <a:endParaRPr lang="ja-JP" altLang="en-US" sz="1600" b="1" i="0" u="none" strike="noStrike">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三浦ロータリークラブ</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1692804821"/>
                  </a:ext>
                </a:extLst>
              </a:tr>
              <a:tr h="212847">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ctr" fontAlgn="ctr"/>
                      <a:r>
                        <a:rPr lang="en-US" altLang="ja-JP" sz="1600" b="1" u="none" strike="noStrike" dirty="0">
                          <a:effectLst/>
                          <a:latin typeface="Meiryo UI" panose="020B0604030504040204" pitchFamily="50" charset="-128"/>
                          <a:ea typeface="Meiryo UI" panose="020B0604030504040204" pitchFamily="50" charset="-128"/>
                        </a:rPr>
                        <a:t>3</a:t>
                      </a:r>
                      <a:r>
                        <a:rPr lang="ja-JP" altLang="en-US" sz="1600" b="1" u="none" strike="noStrike" dirty="0">
                          <a:effectLst/>
                          <a:latin typeface="Meiryo UI" panose="020B0604030504040204" pitchFamily="50" charset="-128"/>
                          <a:ea typeface="Meiryo UI" panose="020B0604030504040204" pitchFamily="50" charset="-128"/>
                        </a:rPr>
                        <a:t>月</a:t>
                      </a:r>
                      <a:r>
                        <a:rPr lang="en-US" altLang="ja-JP" sz="1600" b="1" u="none" strike="noStrike" dirty="0">
                          <a:effectLst/>
                          <a:latin typeface="Meiryo UI" panose="020B0604030504040204" pitchFamily="50" charset="-128"/>
                          <a:ea typeface="Meiryo UI" panose="020B0604030504040204" pitchFamily="50" charset="-128"/>
                        </a:rPr>
                        <a:t>24</a:t>
                      </a:r>
                      <a:r>
                        <a:rPr lang="ja-JP" altLang="en-US" sz="1600" b="1" u="none" strike="noStrike" dirty="0">
                          <a:effectLst/>
                          <a:latin typeface="Meiryo UI" panose="020B0604030504040204" pitchFamily="50" charset="-128"/>
                          <a:ea typeface="Meiryo UI" panose="020B0604030504040204" pitchFamily="50" charset="-128"/>
                        </a:rPr>
                        <a:t>日</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zh-TW" altLang="en-US" sz="1600" b="1" u="none" strike="noStrike" dirty="0">
                          <a:effectLst/>
                          <a:latin typeface="Meiryo UI" panose="020B0604030504040204" pitchFamily="50" charset="-128"/>
                          <a:ea typeface="Meiryo UI" panose="020B0604030504040204" pitchFamily="50" charset="-128"/>
                        </a:rPr>
                        <a:t>東京町田</a:t>
                      </a:r>
                      <a:r>
                        <a:rPr lang="en-US" altLang="zh-TW" sz="1600" b="1" u="none" strike="noStrike" dirty="0">
                          <a:effectLst/>
                          <a:latin typeface="Meiryo UI" panose="020B0604030504040204" pitchFamily="50" charset="-128"/>
                          <a:ea typeface="Meiryo UI" panose="020B0604030504040204" pitchFamily="50" charset="-128"/>
                        </a:rPr>
                        <a:t>RC61</a:t>
                      </a:r>
                      <a:r>
                        <a:rPr lang="zh-TW" altLang="en-US" sz="1600" b="1" u="none" strike="noStrike" dirty="0">
                          <a:effectLst/>
                          <a:latin typeface="Meiryo UI" panose="020B0604030504040204" pitchFamily="50" charset="-128"/>
                          <a:ea typeface="Meiryo UI" panose="020B0604030504040204" pitchFamily="50" charset="-128"/>
                        </a:rPr>
                        <a:t>周年記念事業</a:t>
                      </a:r>
                      <a:endParaRPr lang="zh-TW"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mbria" panose="02040503050406030204"/>
                        </a:defRPr>
                      </a:lvl1pPr>
                      <a:lvl2pPr marL="457200" algn="l" defTabSz="914400" rtl="0" eaLnBrk="1" latinLnBrk="0" hangingPunct="1">
                        <a:defRPr kumimoji="1" sz="1800" kern="1200">
                          <a:solidFill>
                            <a:schemeClr val="dk1"/>
                          </a:solidFill>
                          <a:latin typeface="Cambria" panose="02040503050406030204"/>
                        </a:defRPr>
                      </a:lvl2pPr>
                      <a:lvl3pPr marL="914400" algn="l" defTabSz="914400" rtl="0" eaLnBrk="1" latinLnBrk="0" hangingPunct="1">
                        <a:defRPr kumimoji="1" sz="1800" kern="1200">
                          <a:solidFill>
                            <a:schemeClr val="dk1"/>
                          </a:solidFill>
                          <a:latin typeface="Cambria" panose="02040503050406030204"/>
                        </a:defRPr>
                      </a:lvl3pPr>
                      <a:lvl4pPr marL="1371600" algn="l" defTabSz="914400" rtl="0" eaLnBrk="1" latinLnBrk="0" hangingPunct="1">
                        <a:defRPr kumimoji="1" sz="1800" kern="1200">
                          <a:solidFill>
                            <a:schemeClr val="dk1"/>
                          </a:solidFill>
                          <a:latin typeface="Cambria" panose="02040503050406030204"/>
                        </a:defRPr>
                      </a:lvl4pPr>
                      <a:lvl5pPr marL="1828800" algn="l" defTabSz="914400" rtl="0" eaLnBrk="1" latinLnBrk="0" hangingPunct="1">
                        <a:defRPr kumimoji="1" sz="1800" kern="1200">
                          <a:solidFill>
                            <a:schemeClr val="dk1"/>
                          </a:solidFill>
                          <a:latin typeface="Cambria" panose="02040503050406030204"/>
                        </a:defRPr>
                      </a:lvl5pPr>
                      <a:lvl6pPr marL="2286000" algn="l" defTabSz="914400" rtl="0" eaLnBrk="1" latinLnBrk="0" hangingPunct="1">
                        <a:defRPr kumimoji="1" sz="1800" kern="1200">
                          <a:solidFill>
                            <a:schemeClr val="dk1"/>
                          </a:solidFill>
                          <a:latin typeface="Cambria" panose="02040503050406030204"/>
                        </a:defRPr>
                      </a:lvl6pPr>
                      <a:lvl7pPr marL="2743200" algn="l" defTabSz="914400" rtl="0" eaLnBrk="1" latinLnBrk="0" hangingPunct="1">
                        <a:defRPr kumimoji="1" sz="1800" kern="1200">
                          <a:solidFill>
                            <a:schemeClr val="dk1"/>
                          </a:solidFill>
                          <a:latin typeface="Cambria" panose="02040503050406030204"/>
                        </a:defRPr>
                      </a:lvl7pPr>
                      <a:lvl8pPr marL="3200400" algn="l" defTabSz="914400" rtl="0" eaLnBrk="1" latinLnBrk="0" hangingPunct="1">
                        <a:defRPr kumimoji="1" sz="1800" kern="1200">
                          <a:solidFill>
                            <a:schemeClr val="dk1"/>
                          </a:solidFill>
                          <a:latin typeface="Cambria" panose="02040503050406030204"/>
                        </a:defRPr>
                      </a:lvl8pPr>
                      <a:lvl9pPr marL="3657600" algn="l" defTabSz="914400" rtl="0" eaLnBrk="1" latinLnBrk="0" hangingPunct="1">
                        <a:defRPr kumimoji="1" sz="1800" kern="1200">
                          <a:solidFill>
                            <a:schemeClr val="dk1"/>
                          </a:solidFill>
                          <a:latin typeface="Cambria" panose="02040503050406030204"/>
                        </a:defRPr>
                      </a:lvl9pPr>
                    </a:lstStyle>
                    <a:p>
                      <a:pPr algn="l" fontAlgn="ctr"/>
                      <a:r>
                        <a:rPr lang="ja-JP" altLang="en-US" sz="1600" b="1" u="none" strike="noStrike" dirty="0">
                          <a:effectLst/>
                          <a:latin typeface="Meiryo UI" panose="020B0604030504040204" pitchFamily="50" charset="-128"/>
                          <a:ea typeface="Meiryo UI" panose="020B0604030504040204" pitchFamily="50" charset="-128"/>
                        </a:rPr>
                        <a:t>東京町田ロータリークラブ</a:t>
                      </a:r>
                      <a:endParaRPr lang="ja-JP" altLang="en-US" sz="1600" b="1" i="0" u="none" strike="noStrike" dirty="0">
                        <a:solidFill>
                          <a:srgbClr val="000000"/>
                        </a:solidFill>
                        <a:effectLst/>
                        <a:latin typeface="Meiryo UI" panose="020B0604030504040204" pitchFamily="50" charset="-128"/>
                        <a:ea typeface="Meiryo UI" panose="020B0604030504040204" pitchFamily="50" charset="-128"/>
                      </a:endParaRPr>
                    </a:p>
                  </a:txBody>
                  <a:tcPr marL="9052" marR="9052" marT="9052" marB="0" anchor="ctr">
                    <a:lnL w="12700" cmpd="sng">
                      <a:solidFill>
                        <a:srgbClr val="4BACC6"/>
                      </a:solidFill>
                    </a:lnL>
                    <a:lnR w="12700" cmpd="sng">
                      <a:solidFill>
                        <a:srgbClr val="4BACC6"/>
                      </a:solidFill>
                    </a:lnR>
                    <a:lnT w="12700" cmpd="sng">
                      <a:solidFill>
                        <a:srgbClr val="4BACC6"/>
                      </a:solidFill>
                    </a:lnT>
                    <a:lnB w="12700" cmpd="sng">
                      <a:solidFill>
                        <a:srgbClr val="4BACC6"/>
                      </a:solidFill>
                    </a:lnB>
                    <a:lnTlToBr w="12700" cmpd="sng">
                      <a:noFill/>
                      <a:prstDash val="solid"/>
                    </a:lnTlToBr>
                    <a:lnBlToTr w="12700" cmpd="sng">
                      <a:noFill/>
                      <a:prstDash val="solid"/>
                    </a:lnBlToTr>
                    <a:noFill/>
                  </a:tcPr>
                </a:tc>
                <a:extLst>
                  <a:ext uri="{0D108BD9-81ED-4DB2-BD59-A6C34878D82A}">
                    <a16:rowId xmlns:a16="http://schemas.microsoft.com/office/drawing/2014/main" val="564012787"/>
                  </a:ext>
                </a:extLst>
              </a:tr>
            </a:tbl>
          </a:graphicData>
        </a:graphic>
      </p:graphicFrame>
      <p:sp>
        <p:nvSpPr>
          <p:cNvPr id="7" name="タイトル 6">
            <a:extLst>
              <a:ext uri="{FF2B5EF4-FFF2-40B4-BE49-F238E27FC236}">
                <a16:creationId xmlns:a16="http://schemas.microsoft.com/office/drawing/2014/main" id="{FF4CC2C8-A9C4-44A3-A2D5-4766FA415DE7}"/>
              </a:ext>
            </a:extLst>
          </p:cNvPr>
          <p:cNvSpPr txBox="1">
            <a:spLocks noGrp="1"/>
          </p:cNvSpPr>
          <p:nvPr>
            <p:ph type="title"/>
          </p:nvPr>
        </p:nvSpPr>
        <p:spPr>
          <a:xfrm>
            <a:off x="137294" y="205350"/>
            <a:ext cx="10186577" cy="654666"/>
          </a:xfrm>
          <a:prstGeom prst="rect">
            <a:avLst/>
          </a:prstGeom>
        </p:spPr>
        <p:txBody>
          <a:bodyPr vert="horz" wrap="square" lIns="91440" tIns="45720" rIns="91440" bIns="45720" rtlCol="0" anchor="t" anchorCtr="0">
            <a:spAutoFit/>
          </a:bodyPr>
          <a:lstStyle/>
          <a:p>
            <a:pPr>
              <a:lnSpc>
                <a:spcPts val="5000"/>
              </a:lnSpc>
            </a:pPr>
            <a:r>
              <a:rPr lang="ja-JP" altLang="en-US" sz="2800" dirty="0">
                <a:latin typeface="Meiryo UI" panose="020B0604030504040204" pitchFamily="50" charset="-128"/>
                <a:ea typeface="Meiryo UI" panose="020B0604030504040204" pitchFamily="50" charset="-128"/>
                <a:cs typeface="メイリオ" panose="020B0604030504040204" pitchFamily="50" charset="-128"/>
              </a:rPr>
              <a:t>参考：神奈川地区　</a:t>
            </a:r>
            <a:r>
              <a:rPr lang="en-US" altLang="ja-JP" sz="2800" dirty="0">
                <a:latin typeface="Meiryo UI" panose="020B0604030504040204" pitchFamily="50" charset="-128"/>
                <a:ea typeface="Meiryo UI" panose="020B0604030504040204" pitchFamily="50" charset="-128"/>
                <a:cs typeface="メイリオ" panose="020B0604030504040204" pitchFamily="50" charset="-128"/>
              </a:rPr>
              <a:t>J:COM</a:t>
            </a:r>
            <a:r>
              <a:rPr lang="ja-JP" altLang="en-US" sz="2800" dirty="0">
                <a:latin typeface="Meiryo UI" panose="020B0604030504040204" pitchFamily="50" charset="-128"/>
                <a:ea typeface="Meiryo UI" panose="020B0604030504040204" pitchFamily="50" charset="-128"/>
                <a:cs typeface="メイリオ" panose="020B0604030504040204" pitchFamily="50" charset="-128"/>
              </a:rPr>
              <a:t>チャンネル　放送件数（</a:t>
            </a:r>
            <a:r>
              <a:rPr lang="en-US" altLang="ja-JP" sz="2800" dirty="0">
                <a:latin typeface="Meiryo UI" panose="020B0604030504040204" pitchFamily="50" charset="-128"/>
                <a:ea typeface="Meiryo UI" panose="020B0604030504040204" pitchFamily="50" charset="-128"/>
                <a:cs typeface="メイリオ" panose="020B0604030504040204" pitchFamily="50" charset="-128"/>
              </a:rPr>
              <a:t>2022</a:t>
            </a:r>
            <a:r>
              <a:rPr lang="ja-JP" altLang="en-US" sz="2800" dirty="0">
                <a:latin typeface="Meiryo UI" panose="020B0604030504040204" pitchFamily="50" charset="-128"/>
                <a:ea typeface="Meiryo UI" panose="020B0604030504040204" pitchFamily="50" charset="-128"/>
                <a:cs typeface="メイリオ" panose="020B0604030504040204" pitchFamily="50" charset="-128"/>
              </a:rPr>
              <a:t>年度）</a:t>
            </a:r>
            <a:endParaRPr lang="en-US" altLang="ja-JP" sz="28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10" name="楕円 9">
            <a:extLst>
              <a:ext uri="{FF2B5EF4-FFF2-40B4-BE49-F238E27FC236}">
                <a16:creationId xmlns:a16="http://schemas.microsoft.com/office/drawing/2014/main" id="{6858830E-84E1-4E0F-B502-6E6F06F7A9E9}"/>
              </a:ext>
            </a:extLst>
          </p:cNvPr>
          <p:cNvSpPr/>
          <p:nvPr/>
        </p:nvSpPr>
        <p:spPr>
          <a:xfrm>
            <a:off x="137294" y="1213261"/>
            <a:ext cx="934422" cy="2316152"/>
          </a:xfrm>
          <a:prstGeom prst="ellipse">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4000" dirty="0">
                <a:latin typeface="Meiryo UI" panose="020B0604030504040204" pitchFamily="50" charset="-128"/>
                <a:ea typeface="Meiryo UI" panose="020B0604030504040204" pitchFamily="50" charset="-128"/>
              </a:rPr>
              <a:t>18</a:t>
            </a:r>
            <a:r>
              <a:rPr kumimoji="1" lang="ja-JP" altLang="en-US" sz="4000" dirty="0">
                <a:latin typeface="Meiryo UI" panose="020B0604030504040204" pitchFamily="50" charset="-128"/>
                <a:ea typeface="Meiryo UI" panose="020B0604030504040204" pitchFamily="50" charset="-128"/>
              </a:rPr>
              <a:t>件</a:t>
            </a:r>
          </a:p>
        </p:txBody>
      </p:sp>
    </p:spTree>
    <p:extLst>
      <p:ext uri="{BB962C8B-B14F-4D97-AF65-F5344CB8AC3E}">
        <p14:creationId xmlns:p14="http://schemas.microsoft.com/office/powerpoint/2010/main" val="20814458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chor="ctr"/>
      <a:lstStyle>
        <a:defPPr algn="l">
          <a:defRPr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2419</TotalTime>
  <Words>1754</Words>
  <Application>Microsoft Office PowerPoint</Application>
  <PresentationFormat>ワイド画面</PresentationFormat>
  <Paragraphs>256</Paragraphs>
  <Slides>16</Slides>
  <Notes>3</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16</vt:i4>
      </vt:variant>
    </vt:vector>
  </HeadingPairs>
  <TitlesOfParts>
    <vt:vector size="26" baseType="lpstr">
      <vt:lpstr>HG丸ｺﾞｼｯｸM-PRO</vt:lpstr>
      <vt:lpstr>Hiragino Kaku Gothic Pro W6</vt:lpstr>
      <vt:lpstr>Meiryo UI</vt:lpstr>
      <vt:lpstr>みんなの文字ゴStd R</vt:lpstr>
      <vt:lpstr>メイリオ</vt:lpstr>
      <vt:lpstr>游ゴシック</vt:lpstr>
      <vt:lpstr>Arial</vt:lpstr>
      <vt:lpstr>Cambria</vt:lpstr>
      <vt:lpstr>Roboto</vt:lpstr>
      <vt:lpstr>Office テーマ</vt:lpstr>
      <vt:lpstr>「メディアの有効利用について」  ~地域メディアでの情報発信~</vt:lpstr>
      <vt:lpstr>　メディアの有効利用について</vt:lpstr>
      <vt:lpstr>PowerPoint プレゼンテーション</vt:lpstr>
      <vt:lpstr>PowerPoint プレゼンテーション</vt:lpstr>
      <vt:lpstr>CATV（ケーブルテレビ）は、どの様に見れる？</vt:lpstr>
      <vt:lpstr>PowerPoint プレゼンテーション</vt:lpstr>
      <vt:lpstr>　ロータリークラブ関連　ニュース動画</vt:lpstr>
      <vt:lpstr>PowerPoint プレゼンテーション</vt:lpstr>
      <vt:lpstr>参考：神奈川地区　J:COMチャンネル　放送件数（2022年度）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ロータリークラブからの依頼（Ｑ＆Ａ）</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木下 基司</dc:creator>
  <cp:lastModifiedBy>岡松 展明</cp:lastModifiedBy>
  <cp:revision>198</cp:revision>
  <cp:lastPrinted>2023-07-23T01:28:07Z</cp:lastPrinted>
  <dcterms:created xsi:type="dcterms:W3CDTF">2023-02-07T23:58:38Z</dcterms:created>
  <dcterms:modified xsi:type="dcterms:W3CDTF">2023-10-19T08:46:20Z</dcterms:modified>
</cp:coreProperties>
</file>