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265" r:id="rId2"/>
    <p:sldId id="266" r:id="rId3"/>
    <p:sldId id="272" r:id="rId4"/>
    <p:sldId id="269" r:id="rId5"/>
    <p:sldId id="271" r:id="rId6"/>
    <p:sldId id="268" r:id="rId7"/>
    <p:sldId id="274" r:id="rId8"/>
  </p:sldIdLst>
  <p:sldSz cx="12192000" cy="6858000"/>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2927"/>
    <a:srgbClr val="A15CBF"/>
    <a:srgbClr val="A05CBF"/>
    <a:srgbClr val="DDDBD4"/>
    <a:srgbClr val="16458F"/>
    <a:srgbClr val="960047"/>
    <a:srgbClr val="F42F00"/>
    <a:srgbClr val="FFD100"/>
    <a:srgbClr val="17458F"/>
    <a:srgbClr val="9600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69"/>
    <p:restoredTop sz="62846" autoAdjust="0"/>
  </p:normalViewPr>
  <p:slideViewPr>
    <p:cSldViewPr snapToGrid="0">
      <p:cViewPr varScale="1">
        <p:scale>
          <a:sx n="45" d="100"/>
          <a:sy n="45" d="100"/>
        </p:scale>
        <p:origin x="1596"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02" d="100"/>
          <a:sy n="102" d="100"/>
        </p:scale>
        <p:origin x="77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3E0154-EAA5-4B40-93AA-F1CFEC94CD34}" type="doc">
      <dgm:prSet loTypeId="urn:microsoft.com/office/officeart/2005/8/layout/pyramid1" loCatId="pyramid" qsTypeId="urn:microsoft.com/office/officeart/2005/8/quickstyle/simple1" qsCatId="simple" csTypeId="urn:microsoft.com/office/officeart/2005/8/colors/accent1_5" csCatId="accent1" phldr="1"/>
      <dgm:spPr/>
    </dgm:pt>
    <dgm:pt modelId="{CF111F84-63DA-4843-87F6-17B4EFB9D604}">
      <dgm:prSet phldrT="[テキスト]"/>
      <dgm:spPr>
        <a:solidFill>
          <a:schemeClr val="accent5">
            <a:lumMod val="20000"/>
            <a:lumOff val="80000"/>
          </a:schemeClr>
        </a:solidFill>
      </dgm:spPr>
      <dgm:t>
        <a:bodyPr/>
        <a:lstStyle/>
        <a:p>
          <a:r>
            <a:rPr kumimoji="1" lang="en-US" altLang="ja-JP" dirty="0"/>
            <a:t>Purpose</a:t>
          </a:r>
          <a:endParaRPr kumimoji="1" lang="ja-JP" altLang="en-US" dirty="0"/>
        </a:p>
      </dgm:t>
    </dgm:pt>
    <dgm:pt modelId="{8A90F10E-FB64-48F8-A498-7505EFFA4B80}" type="parTrans" cxnId="{8B2018BE-0ABB-43AF-8279-FD0FA3983B7E}">
      <dgm:prSet/>
      <dgm:spPr/>
      <dgm:t>
        <a:bodyPr/>
        <a:lstStyle/>
        <a:p>
          <a:endParaRPr kumimoji="1" lang="ja-JP" altLang="en-US"/>
        </a:p>
      </dgm:t>
    </dgm:pt>
    <dgm:pt modelId="{991EDCD7-0D5A-4153-A480-3C95CE35814D}" type="sibTrans" cxnId="{8B2018BE-0ABB-43AF-8279-FD0FA3983B7E}">
      <dgm:prSet/>
      <dgm:spPr/>
      <dgm:t>
        <a:bodyPr/>
        <a:lstStyle/>
        <a:p>
          <a:endParaRPr kumimoji="1" lang="ja-JP" altLang="en-US"/>
        </a:p>
      </dgm:t>
    </dgm:pt>
    <dgm:pt modelId="{CA749085-4F25-4BE5-97E7-11701C617CA2}">
      <dgm:prSet phldrT="[テキスト]"/>
      <dgm:spPr>
        <a:solidFill>
          <a:schemeClr val="accent5">
            <a:lumMod val="60000"/>
            <a:lumOff val="40000"/>
            <a:alpha val="70000"/>
          </a:schemeClr>
        </a:solidFill>
      </dgm:spPr>
      <dgm:t>
        <a:bodyPr/>
        <a:lstStyle/>
        <a:p>
          <a:r>
            <a:rPr kumimoji="1" lang="en-US" altLang="ja-JP" dirty="0"/>
            <a:t>Mission</a:t>
          </a:r>
          <a:endParaRPr kumimoji="1" lang="ja-JP" altLang="en-US" dirty="0"/>
        </a:p>
      </dgm:t>
    </dgm:pt>
    <dgm:pt modelId="{9B27A79F-96A5-4E01-85CC-DD381E271F62}" type="parTrans" cxnId="{F48AB156-2FF4-4660-B803-6357AC09EDF3}">
      <dgm:prSet/>
      <dgm:spPr/>
      <dgm:t>
        <a:bodyPr/>
        <a:lstStyle/>
        <a:p>
          <a:endParaRPr kumimoji="1" lang="ja-JP" altLang="en-US"/>
        </a:p>
      </dgm:t>
    </dgm:pt>
    <dgm:pt modelId="{45B8A57C-537D-4C2F-A5F1-BB8246D8C0E7}" type="sibTrans" cxnId="{F48AB156-2FF4-4660-B803-6357AC09EDF3}">
      <dgm:prSet/>
      <dgm:spPr/>
      <dgm:t>
        <a:bodyPr/>
        <a:lstStyle/>
        <a:p>
          <a:endParaRPr kumimoji="1" lang="ja-JP" altLang="en-US"/>
        </a:p>
      </dgm:t>
    </dgm:pt>
    <dgm:pt modelId="{F77A3EE2-0D76-4B6C-BE69-57D498188932}">
      <dgm:prSet phldrT="[テキスト]"/>
      <dgm:spPr>
        <a:solidFill>
          <a:schemeClr val="accent5">
            <a:lumMod val="50000"/>
            <a:alpha val="50000"/>
          </a:schemeClr>
        </a:solidFill>
      </dgm:spPr>
      <dgm:t>
        <a:bodyPr/>
        <a:lstStyle/>
        <a:p>
          <a:r>
            <a:rPr kumimoji="1" lang="en-US" altLang="ja-JP" dirty="0"/>
            <a:t>Vision</a:t>
          </a:r>
          <a:endParaRPr kumimoji="1" lang="ja-JP" altLang="en-US" dirty="0"/>
        </a:p>
      </dgm:t>
    </dgm:pt>
    <dgm:pt modelId="{EA74A140-3EF0-4375-A972-F9E9ED0B7CB7}" type="parTrans" cxnId="{61F5B635-1BC1-413C-9835-B3511C39460F}">
      <dgm:prSet/>
      <dgm:spPr/>
      <dgm:t>
        <a:bodyPr/>
        <a:lstStyle/>
        <a:p>
          <a:endParaRPr kumimoji="1" lang="ja-JP" altLang="en-US"/>
        </a:p>
      </dgm:t>
    </dgm:pt>
    <dgm:pt modelId="{CCD396F1-259F-4188-99B9-E4F80F1AC489}" type="sibTrans" cxnId="{61F5B635-1BC1-413C-9835-B3511C39460F}">
      <dgm:prSet/>
      <dgm:spPr/>
      <dgm:t>
        <a:bodyPr/>
        <a:lstStyle/>
        <a:p>
          <a:endParaRPr kumimoji="1" lang="ja-JP" altLang="en-US"/>
        </a:p>
      </dgm:t>
    </dgm:pt>
    <dgm:pt modelId="{52D7C016-DC63-4FD6-9A45-44B8A70EFF8D}">
      <dgm:prSet phldrT="[テキスト]"/>
      <dgm:spPr>
        <a:solidFill>
          <a:schemeClr val="accent5">
            <a:lumMod val="75000"/>
          </a:schemeClr>
        </a:solidFill>
      </dgm:spPr>
      <dgm:t>
        <a:bodyPr/>
        <a:lstStyle/>
        <a:p>
          <a:r>
            <a:rPr kumimoji="1" lang="en-US" altLang="ja-JP" dirty="0"/>
            <a:t>Value</a:t>
          </a:r>
          <a:endParaRPr kumimoji="1" lang="ja-JP" altLang="en-US" dirty="0"/>
        </a:p>
      </dgm:t>
    </dgm:pt>
    <dgm:pt modelId="{28D87119-1651-4628-A8AB-051E86AB4BE6}" type="parTrans" cxnId="{0A8CDA9E-3647-425B-B11E-CF0C5DF80F6F}">
      <dgm:prSet/>
      <dgm:spPr/>
      <dgm:t>
        <a:bodyPr/>
        <a:lstStyle/>
        <a:p>
          <a:endParaRPr kumimoji="1" lang="ja-JP" altLang="en-US"/>
        </a:p>
      </dgm:t>
    </dgm:pt>
    <dgm:pt modelId="{9E9838AA-602F-42E9-B041-19EC09780CF3}" type="sibTrans" cxnId="{0A8CDA9E-3647-425B-B11E-CF0C5DF80F6F}">
      <dgm:prSet/>
      <dgm:spPr/>
      <dgm:t>
        <a:bodyPr/>
        <a:lstStyle/>
        <a:p>
          <a:endParaRPr kumimoji="1" lang="ja-JP" altLang="en-US"/>
        </a:p>
      </dgm:t>
    </dgm:pt>
    <dgm:pt modelId="{E4BD8371-E952-4189-A18F-8AECD096AAE1}" type="pres">
      <dgm:prSet presAssocID="{553E0154-EAA5-4B40-93AA-F1CFEC94CD34}" presName="Name0" presStyleCnt="0">
        <dgm:presLayoutVars>
          <dgm:dir/>
          <dgm:animLvl val="lvl"/>
          <dgm:resizeHandles val="exact"/>
        </dgm:presLayoutVars>
      </dgm:prSet>
      <dgm:spPr/>
    </dgm:pt>
    <dgm:pt modelId="{B6C399F0-3053-4D46-8D9A-07B2D2D5096B}" type="pres">
      <dgm:prSet presAssocID="{CF111F84-63DA-4843-87F6-17B4EFB9D604}" presName="Name8" presStyleCnt="0"/>
      <dgm:spPr/>
    </dgm:pt>
    <dgm:pt modelId="{3F690144-9A8B-47FB-AC12-B20B408F6D10}" type="pres">
      <dgm:prSet presAssocID="{CF111F84-63DA-4843-87F6-17B4EFB9D604}" presName="level" presStyleLbl="node1" presStyleIdx="0" presStyleCnt="4">
        <dgm:presLayoutVars>
          <dgm:chMax val="1"/>
          <dgm:bulletEnabled val="1"/>
        </dgm:presLayoutVars>
      </dgm:prSet>
      <dgm:spPr/>
    </dgm:pt>
    <dgm:pt modelId="{DF81778A-F306-4043-9757-2FB70DB52B9D}" type="pres">
      <dgm:prSet presAssocID="{CF111F84-63DA-4843-87F6-17B4EFB9D604}" presName="levelTx" presStyleLbl="revTx" presStyleIdx="0" presStyleCnt="0">
        <dgm:presLayoutVars>
          <dgm:chMax val="1"/>
          <dgm:bulletEnabled val="1"/>
        </dgm:presLayoutVars>
      </dgm:prSet>
      <dgm:spPr/>
    </dgm:pt>
    <dgm:pt modelId="{4350446B-8082-40DA-8483-5BE8E239E99A}" type="pres">
      <dgm:prSet presAssocID="{CA749085-4F25-4BE5-97E7-11701C617CA2}" presName="Name8" presStyleCnt="0"/>
      <dgm:spPr/>
    </dgm:pt>
    <dgm:pt modelId="{5892280A-5308-4A56-9787-C58CD44F335B}" type="pres">
      <dgm:prSet presAssocID="{CA749085-4F25-4BE5-97E7-11701C617CA2}" presName="level" presStyleLbl="node1" presStyleIdx="1" presStyleCnt="4">
        <dgm:presLayoutVars>
          <dgm:chMax val="1"/>
          <dgm:bulletEnabled val="1"/>
        </dgm:presLayoutVars>
      </dgm:prSet>
      <dgm:spPr/>
    </dgm:pt>
    <dgm:pt modelId="{E2D1C4E2-C4FE-4F37-A6D6-B6DEA69F2260}" type="pres">
      <dgm:prSet presAssocID="{CA749085-4F25-4BE5-97E7-11701C617CA2}" presName="levelTx" presStyleLbl="revTx" presStyleIdx="0" presStyleCnt="0">
        <dgm:presLayoutVars>
          <dgm:chMax val="1"/>
          <dgm:bulletEnabled val="1"/>
        </dgm:presLayoutVars>
      </dgm:prSet>
      <dgm:spPr/>
    </dgm:pt>
    <dgm:pt modelId="{350D1110-C80D-4B74-BC67-E754F0B72C28}" type="pres">
      <dgm:prSet presAssocID="{F77A3EE2-0D76-4B6C-BE69-57D498188932}" presName="Name8" presStyleCnt="0"/>
      <dgm:spPr/>
    </dgm:pt>
    <dgm:pt modelId="{A1319D7F-0B41-4A50-9845-6AD20F6AE2AC}" type="pres">
      <dgm:prSet presAssocID="{F77A3EE2-0D76-4B6C-BE69-57D498188932}" presName="level" presStyleLbl="node1" presStyleIdx="2" presStyleCnt="4">
        <dgm:presLayoutVars>
          <dgm:chMax val="1"/>
          <dgm:bulletEnabled val="1"/>
        </dgm:presLayoutVars>
      </dgm:prSet>
      <dgm:spPr/>
    </dgm:pt>
    <dgm:pt modelId="{36DC94E4-22FB-4D92-B175-3FE91A559C50}" type="pres">
      <dgm:prSet presAssocID="{F77A3EE2-0D76-4B6C-BE69-57D498188932}" presName="levelTx" presStyleLbl="revTx" presStyleIdx="0" presStyleCnt="0">
        <dgm:presLayoutVars>
          <dgm:chMax val="1"/>
          <dgm:bulletEnabled val="1"/>
        </dgm:presLayoutVars>
      </dgm:prSet>
      <dgm:spPr/>
    </dgm:pt>
    <dgm:pt modelId="{B0A3FF16-46C6-4A75-94E0-1548F2F16DF4}" type="pres">
      <dgm:prSet presAssocID="{52D7C016-DC63-4FD6-9A45-44B8A70EFF8D}" presName="Name8" presStyleCnt="0"/>
      <dgm:spPr/>
    </dgm:pt>
    <dgm:pt modelId="{DCB10272-DDBA-4806-BC0A-2DE9F0E61B58}" type="pres">
      <dgm:prSet presAssocID="{52D7C016-DC63-4FD6-9A45-44B8A70EFF8D}" presName="level" presStyleLbl="node1" presStyleIdx="3" presStyleCnt="4">
        <dgm:presLayoutVars>
          <dgm:chMax val="1"/>
          <dgm:bulletEnabled val="1"/>
        </dgm:presLayoutVars>
      </dgm:prSet>
      <dgm:spPr/>
    </dgm:pt>
    <dgm:pt modelId="{7489CD0C-4BE1-4184-9847-38924F9EA588}" type="pres">
      <dgm:prSet presAssocID="{52D7C016-DC63-4FD6-9A45-44B8A70EFF8D}" presName="levelTx" presStyleLbl="revTx" presStyleIdx="0" presStyleCnt="0">
        <dgm:presLayoutVars>
          <dgm:chMax val="1"/>
          <dgm:bulletEnabled val="1"/>
        </dgm:presLayoutVars>
      </dgm:prSet>
      <dgm:spPr/>
    </dgm:pt>
  </dgm:ptLst>
  <dgm:cxnLst>
    <dgm:cxn modelId="{5B555A31-68FB-4F82-AB8C-090659F0575A}" type="presOf" srcId="{CF111F84-63DA-4843-87F6-17B4EFB9D604}" destId="{3F690144-9A8B-47FB-AC12-B20B408F6D10}" srcOrd="0" destOrd="0" presId="urn:microsoft.com/office/officeart/2005/8/layout/pyramid1"/>
    <dgm:cxn modelId="{8C810C33-6B4B-408B-84FA-04F664CA9361}" type="presOf" srcId="{553E0154-EAA5-4B40-93AA-F1CFEC94CD34}" destId="{E4BD8371-E952-4189-A18F-8AECD096AAE1}" srcOrd="0" destOrd="0" presId="urn:microsoft.com/office/officeart/2005/8/layout/pyramid1"/>
    <dgm:cxn modelId="{61F5B635-1BC1-413C-9835-B3511C39460F}" srcId="{553E0154-EAA5-4B40-93AA-F1CFEC94CD34}" destId="{F77A3EE2-0D76-4B6C-BE69-57D498188932}" srcOrd="2" destOrd="0" parTransId="{EA74A140-3EF0-4375-A972-F9E9ED0B7CB7}" sibTransId="{CCD396F1-259F-4188-99B9-E4F80F1AC489}"/>
    <dgm:cxn modelId="{7FC8BE5C-F4A9-49F2-A85D-C08029C423AC}" type="presOf" srcId="{CF111F84-63DA-4843-87F6-17B4EFB9D604}" destId="{DF81778A-F306-4043-9757-2FB70DB52B9D}" srcOrd="1" destOrd="0" presId="urn:microsoft.com/office/officeart/2005/8/layout/pyramid1"/>
    <dgm:cxn modelId="{F48AB156-2FF4-4660-B803-6357AC09EDF3}" srcId="{553E0154-EAA5-4B40-93AA-F1CFEC94CD34}" destId="{CA749085-4F25-4BE5-97E7-11701C617CA2}" srcOrd="1" destOrd="0" parTransId="{9B27A79F-96A5-4E01-85CC-DD381E271F62}" sibTransId="{45B8A57C-537D-4C2F-A5F1-BB8246D8C0E7}"/>
    <dgm:cxn modelId="{B070197D-5713-40DE-B876-66DE8F14AE2F}" type="presOf" srcId="{F77A3EE2-0D76-4B6C-BE69-57D498188932}" destId="{A1319D7F-0B41-4A50-9845-6AD20F6AE2AC}" srcOrd="0" destOrd="0" presId="urn:microsoft.com/office/officeart/2005/8/layout/pyramid1"/>
    <dgm:cxn modelId="{0A8CDA9E-3647-425B-B11E-CF0C5DF80F6F}" srcId="{553E0154-EAA5-4B40-93AA-F1CFEC94CD34}" destId="{52D7C016-DC63-4FD6-9A45-44B8A70EFF8D}" srcOrd="3" destOrd="0" parTransId="{28D87119-1651-4628-A8AB-051E86AB4BE6}" sibTransId="{9E9838AA-602F-42E9-B041-19EC09780CF3}"/>
    <dgm:cxn modelId="{D640FE9E-04FB-4B44-AB27-E9661C5E1DFE}" type="presOf" srcId="{CA749085-4F25-4BE5-97E7-11701C617CA2}" destId="{E2D1C4E2-C4FE-4F37-A6D6-B6DEA69F2260}" srcOrd="1" destOrd="0" presId="urn:microsoft.com/office/officeart/2005/8/layout/pyramid1"/>
    <dgm:cxn modelId="{6DABFCB4-4D23-4083-8733-F2344555D87F}" type="presOf" srcId="{CA749085-4F25-4BE5-97E7-11701C617CA2}" destId="{5892280A-5308-4A56-9787-C58CD44F335B}" srcOrd="0" destOrd="0" presId="urn:microsoft.com/office/officeart/2005/8/layout/pyramid1"/>
    <dgm:cxn modelId="{8B2018BE-0ABB-43AF-8279-FD0FA3983B7E}" srcId="{553E0154-EAA5-4B40-93AA-F1CFEC94CD34}" destId="{CF111F84-63DA-4843-87F6-17B4EFB9D604}" srcOrd="0" destOrd="0" parTransId="{8A90F10E-FB64-48F8-A498-7505EFFA4B80}" sibTransId="{991EDCD7-0D5A-4153-A480-3C95CE35814D}"/>
    <dgm:cxn modelId="{5CDFD1C8-A43D-4D8D-A340-525C8DEAB6CC}" type="presOf" srcId="{52D7C016-DC63-4FD6-9A45-44B8A70EFF8D}" destId="{DCB10272-DDBA-4806-BC0A-2DE9F0E61B58}" srcOrd="0" destOrd="0" presId="urn:microsoft.com/office/officeart/2005/8/layout/pyramid1"/>
    <dgm:cxn modelId="{787704DD-75BB-414D-8A5D-6436DC943AF6}" type="presOf" srcId="{52D7C016-DC63-4FD6-9A45-44B8A70EFF8D}" destId="{7489CD0C-4BE1-4184-9847-38924F9EA588}" srcOrd="1" destOrd="0" presId="urn:microsoft.com/office/officeart/2005/8/layout/pyramid1"/>
    <dgm:cxn modelId="{A5B213E1-3AF2-4A55-A777-7BF5E24E60B3}" type="presOf" srcId="{F77A3EE2-0D76-4B6C-BE69-57D498188932}" destId="{36DC94E4-22FB-4D92-B175-3FE91A559C50}" srcOrd="1" destOrd="0" presId="urn:microsoft.com/office/officeart/2005/8/layout/pyramid1"/>
    <dgm:cxn modelId="{9041A039-AB4B-4900-8EF0-0194E5FCADF8}" type="presParOf" srcId="{E4BD8371-E952-4189-A18F-8AECD096AAE1}" destId="{B6C399F0-3053-4D46-8D9A-07B2D2D5096B}" srcOrd="0" destOrd="0" presId="urn:microsoft.com/office/officeart/2005/8/layout/pyramid1"/>
    <dgm:cxn modelId="{12DC2785-0738-4EDE-8C1A-059A10FFBCAF}" type="presParOf" srcId="{B6C399F0-3053-4D46-8D9A-07B2D2D5096B}" destId="{3F690144-9A8B-47FB-AC12-B20B408F6D10}" srcOrd="0" destOrd="0" presId="urn:microsoft.com/office/officeart/2005/8/layout/pyramid1"/>
    <dgm:cxn modelId="{35A4316C-6DE2-48F1-8010-9F4E9757E27F}" type="presParOf" srcId="{B6C399F0-3053-4D46-8D9A-07B2D2D5096B}" destId="{DF81778A-F306-4043-9757-2FB70DB52B9D}" srcOrd="1" destOrd="0" presId="urn:microsoft.com/office/officeart/2005/8/layout/pyramid1"/>
    <dgm:cxn modelId="{86E75CEE-E18D-44E8-B96C-3086C9910A3B}" type="presParOf" srcId="{E4BD8371-E952-4189-A18F-8AECD096AAE1}" destId="{4350446B-8082-40DA-8483-5BE8E239E99A}" srcOrd="1" destOrd="0" presId="urn:microsoft.com/office/officeart/2005/8/layout/pyramid1"/>
    <dgm:cxn modelId="{416EE29B-8505-4450-A992-62826A736D92}" type="presParOf" srcId="{4350446B-8082-40DA-8483-5BE8E239E99A}" destId="{5892280A-5308-4A56-9787-C58CD44F335B}" srcOrd="0" destOrd="0" presId="urn:microsoft.com/office/officeart/2005/8/layout/pyramid1"/>
    <dgm:cxn modelId="{971FA293-887D-4F10-A326-90296C96BE18}" type="presParOf" srcId="{4350446B-8082-40DA-8483-5BE8E239E99A}" destId="{E2D1C4E2-C4FE-4F37-A6D6-B6DEA69F2260}" srcOrd="1" destOrd="0" presId="urn:microsoft.com/office/officeart/2005/8/layout/pyramid1"/>
    <dgm:cxn modelId="{DAF7CC17-ACE0-4A1C-A346-9254A36783DC}" type="presParOf" srcId="{E4BD8371-E952-4189-A18F-8AECD096AAE1}" destId="{350D1110-C80D-4B74-BC67-E754F0B72C28}" srcOrd="2" destOrd="0" presId="urn:microsoft.com/office/officeart/2005/8/layout/pyramid1"/>
    <dgm:cxn modelId="{D9943FC7-E622-41EA-BE66-4336B65AA5A1}" type="presParOf" srcId="{350D1110-C80D-4B74-BC67-E754F0B72C28}" destId="{A1319D7F-0B41-4A50-9845-6AD20F6AE2AC}" srcOrd="0" destOrd="0" presId="urn:microsoft.com/office/officeart/2005/8/layout/pyramid1"/>
    <dgm:cxn modelId="{0E30CFE2-D934-4B74-BFE7-C2CB77D49799}" type="presParOf" srcId="{350D1110-C80D-4B74-BC67-E754F0B72C28}" destId="{36DC94E4-22FB-4D92-B175-3FE91A559C50}" srcOrd="1" destOrd="0" presId="urn:microsoft.com/office/officeart/2005/8/layout/pyramid1"/>
    <dgm:cxn modelId="{B8604F83-A79C-42B1-9F4D-FE0B825F41FE}" type="presParOf" srcId="{E4BD8371-E952-4189-A18F-8AECD096AAE1}" destId="{B0A3FF16-46C6-4A75-94E0-1548F2F16DF4}" srcOrd="3" destOrd="0" presId="urn:microsoft.com/office/officeart/2005/8/layout/pyramid1"/>
    <dgm:cxn modelId="{FE83FB5D-F01A-46AC-8113-34721C69D8C5}" type="presParOf" srcId="{B0A3FF16-46C6-4A75-94E0-1548F2F16DF4}" destId="{DCB10272-DDBA-4806-BC0A-2DE9F0E61B58}" srcOrd="0" destOrd="0" presId="urn:microsoft.com/office/officeart/2005/8/layout/pyramid1"/>
    <dgm:cxn modelId="{30B78BCD-3820-43F9-9C6C-7A460F7D4F88}" type="presParOf" srcId="{B0A3FF16-46C6-4A75-94E0-1548F2F16DF4}" destId="{7489CD0C-4BE1-4184-9847-38924F9EA58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90144-9A8B-47FB-AC12-B20B408F6D10}">
      <dsp:nvSpPr>
        <dsp:cNvPr id="0" name=""/>
        <dsp:cNvSpPr/>
      </dsp:nvSpPr>
      <dsp:spPr>
        <a:xfrm>
          <a:off x="2256125" y="0"/>
          <a:ext cx="1504084" cy="1145657"/>
        </a:xfrm>
        <a:prstGeom prst="trapezoid">
          <a:avLst>
            <a:gd name="adj" fmla="val 65643"/>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kumimoji="1" lang="en-US" altLang="ja-JP" sz="2900" kern="1200" dirty="0"/>
            <a:t>Purpose</a:t>
          </a:r>
          <a:endParaRPr kumimoji="1" lang="ja-JP" altLang="en-US" sz="2900" kern="1200" dirty="0"/>
        </a:p>
      </dsp:txBody>
      <dsp:txXfrm>
        <a:off x="2256125" y="0"/>
        <a:ext cx="1504084" cy="1145657"/>
      </dsp:txXfrm>
    </dsp:sp>
    <dsp:sp modelId="{5892280A-5308-4A56-9787-C58CD44F335B}">
      <dsp:nvSpPr>
        <dsp:cNvPr id="0" name=""/>
        <dsp:cNvSpPr/>
      </dsp:nvSpPr>
      <dsp:spPr>
        <a:xfrm>
          <a:off x="1504083" y="1145657"/>
          <a:ext cx="3008168" cy="1145657"/>
        </a:xfrm>
        <a:prstGeom prst="trapezoid">
          <a:avLst>
            <a:gd name="adj" fmla="val 65643"/>
          </a:avLst>
        </a:prstGeom>
        <a:solidFill>
          <a:schemeClr val="accent5">
            <a:lumMod val="60000"/>
            <a:lumOff val="40000"/>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kumimoji="1" lang="en-US" altLang="ja-JP" sz="2900" kern="1200" dirty="0"/>
            <a:t>Mission</a:t>
          </a:r>
          <a:endParaRPr kumimoji="1" lang="ja-JP" altLang="en-US" sz="2900" kern="1200" dirty="0"/>
        </a:p>
      </dsp:txBody>
      <dsp:txXfrm>
        <a:off x="2030513" y="1145657"/>
        <a:ext cx="1955309" cy="1145657"/>
      </dsp:txXfrm>
    </dsp:sp>
    <dsp:sp modelId="{A1319D7F-0B41-4A50-9845-6AD20F6AE2AC}">
      <dsp:nvSpPr>
        <dsp:cNvPr id="0" name=""/>
        <dsp:cNvSpPr/>
      </dsp:nvSpPr>
      <dsp:spPr>
        <a:xfrm>
          <a:off x="752041" y="2291315"/>
          <a:ext cx="4512252" cy="1145657"/>
        </a:xfrm>
        <a:prstGeom prst="trapezoid">
          <a:avLst>
            <a:gd name="adj" fmla="val 65643"/>
          </a:avLst>
        </a:prstGeom>
        <a:solidFill>
          <a:schemeClr val="accent5">
            <a:lumMod val="5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kumimoji="1" lang="en-US" altLang="ja-JP" sz="2900" kern="1200" dirty="0"/>
            <a:t>Vision</a:t>
          </a:r>
          <a:endParaRPr kumimoji="1" lang="ja-JP" altLang="en-US" sz="2900" kern="1200" dirty="0"/>
        </a:p>
      </dsp:txBody>
      <dsp:txXfrm>
        <a:off x="1541686" y="2291315"/>
        <a:ext cx="2932963" cy="1145657"/>
      </dsp:txXfrm>
    </dsp:sp>
    <dsp:sp modelId="{DCB10272-DDBA-4806-BC0A-2DE9F0E61B58}">
      <dsp:nvSpPr>
        <dsp:cNvPr id="0" name=""/>
        <dsp:cNvSpPr/>
      </dsp:nvSpPr>
      <dsp:spPr>
        <a:xfrm>
          <a:off x="0" y="3436973"/>
          <a:ext cx="6016336" cy="1145657"/>
        </a:xfrm>
        <a:prstGeom prst="trapezoid">
          <a:avLst>
            <a:gd name="adj" fmla="val 65643"/>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r>
            <a:rPr kumimoji="1" lang="en-US" altLang="ja-JP" sz="2900" kern="1200" dirty="0"/>
            <a:t>Value</a:t>
          </a:r>
          <a:endParaRPr kumimoji="1" lang="ja-JP" altLang="en-US" sz="2900" kern="1200" dirty="0"/>
        </a:p>
      </dsp:txBody>
      <dsp:txXfrm>
        <a:off x="1052858" y="3436973"/>
        <a:ext cx="3910618" cy="1145657"/>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C52C02F-2B7E-875F-B3C3-F7EA33EE1C3C}"/>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4A96D66-7FD5-1267-0C9C-E5B14786B225}"/>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9C249ABE-EB6D-408D-8EF2-7187D4DA83C4}" type="datetimeFigureOut">
              <a:rPr kumimoji="1" lang="ja-JP" altLang="en-US" smtClean="0"/>
              <a:t>2023/10/19</a:t>
            </a:fld>
            <a:endParaRPr kumimoji="1" lang="ja-JP" altLang="en-US"/>
          </a:p>
        </p:txBody>
      </p:sp>
      <p:sp>
        <p:nvSpPr>
          <p:cNvPr id="4" name="フッター プレースホルダー 3">
            <a:extLst>
              <a:ext uri="{FF2B5EF4-FFF2-40B4-BE49-F238E27FC236}">
                <a16:creationId xmlns:a16="http://schemas.microsoft.com/office/drawing/2014/main" id="{CA80B262-D06E-F89E-8010-B8B59D543C69}"/>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FD8D88D-B73D-4820-7C9B-E07D22B46473}"/>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8220E9D3-FC6A-4EA0-A0B9-08BF0126A085}" type="slidenum">
              <a:rPr kumimoji="1" lang="ja-JP" altLang="en-US" smtClean="0"/>
              <a:t>‹#›</a:t>
            </a:fld>
            <a:endParaRPr kumimoji="1" lang="ja-JP" altLang="en-US"/>
          </a:p>
        </p:txBody>
      </p:sp>
    </p:spTree>
    <p:extLst>
      <p:ext uri="{BB962C8B-B14F-4D97-AF65-F5344CB8AC3E}">
        <p14:creationId xmlns:p14="http://schemas.microsoft.com/office/powerpoint/2010/main" val="2106045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265A3410-F454-6846-90C8-1A024197F34D}" type="datetimeFigureOut">
              <a:rPr kumimoji="1" lang="ja-JP" altLang="en-US" smtClean="0"/>
              <a:t>2023/10/19</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80666A42-5941-3940-8B1A-A7D61D12634C}" type="slidenum">
              <a:rPr kumimoji="1" lang="ja-JP" altLang="en-US" smtClean="0"/>
              <a:t>‹#›</a:t>
            </a:fld>
            <a:endParaRPr kumimoji="1" lang="ja-JP" altLang="en-US"/>
          </a:p>
        </p:txBody>
      </p:sp>
    </p:spTree>
    <p:extLst>
      <p:ext uri="{BB962C8B-B14F-4D97-AF65-F5344CB8AC3E}">
        <p14:creationId xmlns:p14="http://schemas.microsoft.com/office/powerpoint/2010/main" val="5797423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2023</a:t>
            </a:r>
            <a:r>
              <a:rPr kumimoji="1" lang="ja-JP" altLang="en-US" dirty="0"/>
              <a:t>年－</a:t>
            </a:r>
            <a:r>
              <a:rPr kumimoji="1" lang="en-US" altLang="ja-JP" dirty="0"/>
              <a:t>24</a:t>
            </a:r>
            <a:r>
              <a:rPr kumimoji="1" lang="ja-JP" altLang="en-US" dirty="0"/>
              <a:t>年度の</a:t>
            </a:r>
            <a:r>
              <a:rPr kumimoji="1" lang="en-US" altLang="ja-JP" dirty="0"/>
              <a:t>2660</a:t>
            </a:r>
            <a:r>
              <a:rPr kumimoji="1" lang="ja-JP" altLang="en-US" dirty="0"/>
              <a:t>地区公共イメージ向上委員会の委員長の伊藤芳晃と申します。</a:t>
            </a:r>
            <a:endParaRPr kumimoji="1" lang="en-US" altLang="ja-JP" dirty="0"/>
          </a:p>
          <a:p>
            <a:r>
              <a:rPr kumimoji="1" lang="ja-JP" altLang="en-US" dirty="0"/>
              <a:t>私からは、ロータリーの公共イメージを向上させる具体的な手法をご紹介する前のプロローグとして、</a:t>
            </a:r>
            <a:endParaRPr kumimoji="1" lang="en-US" altLang="ja-JP" dirty="0"/>
          </a:p>
          <a:p>
            <a:r>
              <a:rPr kumimoji="1" lang="ja-JP" altLang="en-US" dirty="0"/>
              <a:t>公共イメージ向上において基本的な考え方や目指すべきところお話をさせていただきます。</a:t>
            </a:r>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1</a:t>
            </a:fld>
            <a:endParaRPr kumimoji="1" lang="ja-JP" altLang="en-US"/>
          </a:p>
        </p:txBody>
      </p:sp>
    </p:spTree>
    <p:extLst>
      <p:ext uri="{BB962C8B-B14F-4D97-AF65-F5344CB8AC3E}">
        <p14:creationId xmlns:p14="http://schemas.microsoft.com/office/powerpoint/2010/main" val="341854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まず、近時、企業哲学、ブランディングの観点がよく言われている</a:t>
            </a:r>
            <a:r>
              <a:rPr kumimoji="1" lang="en-US" altLang="ja-JP" dirty="0"/>
              <a:t>P</a:t>
            </a:r>
            <a:r>
              <a:rPr kumimoji="1" lang="ja-JP" altLang="en-US" dirty="0"/>
              <a:t>ー</a:t>
            </a:r>
            <a:r>
              <a:rPr kumimoji="1" lang="en-US" altLang="ja-JP" dirty="0"/>
              <a:t>MVV</a:t>
            </a:r>
            <a:r>
              <a:rPr kumimoji="1" lang="ja-JP" altLang="en-US" dirty="0"/>
              <a:t>を使って、ロータリーの公共イメージ向上をご説明します。</a:t>
            </a:r>
            <a:endParaRPr kumimoji="1" lang="en-US" altLang="ja-JP" dirty="0"/>
          </a:p>
          <a:p>
            <a:r>
              <a:rPr kumimoji="1" lang="ja-JP" altLang="en-US" dirty="0"/>
              <a:t>こちらの画面のピラミッドは、第１地域</a:t>
            </a:r>
            <a:r>
              <a:rPr kumimoji="1" lang="en-US" altLang="ja-JP" dirty="0"/>
              <a:t>ARPIC</a:t>
            </a:r>
            <a:r>
              <a:rPr kumimoji="1" lang="ja-JP" altLang="en-US" dirty="0"/>
              <a:t>の田中久夫様が提唱されていたものを参考に、私なりに整理したものです。</a:t>
            </a:r>
            <a:endParaRPr kumimoji="1" lang="en-US" altLang="ja-JP" dirty="0"/>
          </a:p>
          <a:p>
            <a:r>
              <a:rPr kumimoji="1" lang="ja-JP" altLang="en-US" dirty="0"/>
              <a:t>公共イメージ向上の存在意義、目的は、このピラミッドの頂点にある「ロータリーの社会の認知度向上」です。</a:t>
            </a:r>
            <a:endParaRPr kumimoji="1" lang="en-US" altLang="ja-JP" dirty="0"/>
          </a:p>
          <a:p>
            <a:r>
              <a:rPr kumimoji="1" lang="ja-JP" altLang="en-US" dirty="0"/>
              <a:t>この目的を実現するために我々がとるべき行動、ミッションは、近年の</a:t>
            </a:r>
            <a:r>
              <a:rPr kumimoji="1" lang="en-US" altLang="ja-JP" dirty="0"/>
              <a:t>RI</a:t>
            </a:r>
            <a:r>
              <a:rPr kumimoji="1" lang="ja-JP" altLang="en-US" dirty="0"/>
              <a:t>が強く推奨している「よりインパクトのある奉仕活動」です。</a:t>
            </a:r>
            <a:endParaRPr kumimoji="1" lang="en-US" altLang="ja-JP" dirty="0"/>
          </a:p>
          <a:p>
            <a:r>
              <a:rPr kumimoji="1" lang="ja-JP" altLang="en-US" dirty="0"/>
              <a:t>そのような目的、行動によって目指すロータリーの将来の姿というは、会員基盤の拡充・会員数増強です。</a:t>
            </a:r>
            <a:endParaRPr kumimoji="1" lang="en-US" altLang="ja-JP" dirty="0"/>
          </a:p>
          <a:p>
            <a:r>
              <a:rPr kumimoji="1" lang="ja-JP" altLang="en-US" dirty="0"/>
              <a:t>そして、目的、行動、将来像の全てを、底辺で支えるのが、ロータリーの中核的価値観である、奉仕、親睦、多様性、高潔性、リーダーシップなのです。</a:t>
            </a:r>
            <a:endParaRPr kumimoji="1" lang="en-US" altLang="ja-JP"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2</a:t>
            </a:fld>
            <a:endParaRPr kumimoji="1" lang="ja-JP" altLang="en-US"/>
          </a:p>
        </p:txBody>
      </p:sp>
    </p:spTree>
    <p:extLst>
      <p:ext uri="{BB962C8B-B14F-4D97-AF65-F5344CB8AC3E}">
        <p14:creationId xmlns:p14="http://schemas.microsoft.com/office/powerpoint/2010/main" val="2579681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dirty="0"/>
              <a:t>では、我々に課されたミッション「よりインパクトのある奉仕活動」を行うには、どうすればいいのでしょうか。</a:t>
            </a:r>
            <a:endParaRPr kumimoji="1" lang="en-US" altLang="ja-JP" dirty="0"/>
          </a:p>
          <a:p>
            <a:endParaRPr kumimoji="1" lang="en-US" altLang="ja-JP" dirty="0"/>
          </a:p>
          <a:p>
            <a:r>
              <a:rPr kumimoji="1" lang="ja-JP" altLang="en-US" dirty="0"/>
              <a:t>それには、ロータリーの中核的価値観をベースにしつつも、社会の関心の高い活動に焦点をあててください。</a:t>
            </a:r>
            <a:endParaRPr kumimoji="1" lang="en-US" altLang="ja-JP" dirty="0"/>
          </a:p>
          <a:p>
            <a:r>
              <a:rPr kumimoji="1" lang="ja-JP" altLang="en-US" dirty="0"/>
              <a:t>平和、環境、メンタルヘルスといった時流に即したテーマや、地域に根差した活動などが考えられます。</a:t>
            </a:r>
            <a:endParaRPr kumimoji="1" lang="en-US" altLang="ja-JP" dirty="0"/>
          </a:p>
          <a:p>
            <a:r>
              <a:rPr kumimoji="1" lang="ja-JP" altLang="en-US" dirty="0"/>
              <a:t>地域に根差した活動を行うには、当該地域の実情、ニーズ、強み、改善すべき点を把握する必要がありますが、</a:t>
            </a:r>
            <a:endParaRPr kumimoji="1" lang="en-US" altLang="ja-JP" dirty="0"/>
          </a:p>
          <a:p>
            <a:r>
              <a:rPr kumimoji="1" lang="ja-JP" altLang="en-US" dirty="0"/>
              <a:t>マイロータリーのサイトで、地域調査の方法という資料がアップされていますので、是非参考にしてください。</a:t>
            </a:r>
            <a:endParaRPr kumimoji="1" lang="en-US" altLang="ja-JP" dirty="0"/>
          </a:p>
          <a:p>
            <a:endParaRPr kumimoji="1" lang="en-US" altLang="ja-JP" dirty="0"/>
          </a:p>
          <a:p>
            <a:r>
              <a:rPr kumimoji="1" lang="ja-JP" altLang="en-US" dirty="0"/>
              <a:t>それから、継続性も重要です。</a:t>
            </a:r>
            <a:endParaRPr kumimoji="1" lang="en-US" altLang="ja-JP" dirty="0"/>
          </a:p>
          <a:p>
            <a:r>
              <a:rPr kumimoji="1" lang="ja-JP" altLang="en-US" dirty="0"/>
              <a:t>単発的なものよりも、継続的に行っているだけでも、評価に値し、メディアにも取り上げてもらいやすくなります。</a:t>
            </a:r>
            <a:endParaRPr kumimoji="1" lang="en-US" altLang="ja-JP" dirty="0"/>
          </a:p>
          <a:p>
            <a:r>
              <a:rPr kumimoji="1" lang="ja-JP" altLang="en-US" dirty="0"/>
              <a:t>毎年</a:t>
            </a:r>
            <a:r>
              <a:rPr kumimoji="1" lang="en-US" altLang="ja-JP" dirty="0"/>
              <a:t>10</a:t>
            </a:r>
            <a:r>
              <a:rPr kumimoji="1" lang="ja-JP" altLang="en-US" dirty="0"/>
              <a:t>月</a:t>
            </a:r>
            <a:r>
              <a:rPr kumimoji="1" lang="en-US" altLang="ja-JP" dirty="0"/>
              <a:t>24</a:t>
            </a:r>
            <a:r>
              <a:rPr kumimoji="1" lang="ja-JP" altLang="en-US" dirty="0"/>
              <a:t>日の世界ポリオデーに向け世界中のロータリーが行っている事業もそうですし、</a:t>
            </a:r>
            <a:endParaRPr kumimoji="1" lang="en-US" altLang="ja-JP" dirty="0"/>
          </a:p>
          <a:p>
            <a:r>
              <a:rPr kumimoji="1" lang="ja-JP" altLang="en-US" dirty="0"/>
              <a:t>先ほどご紹介した田中ＡＲＰＩＣも、「公共イメージの向上には、それを確立していく不断の努力が必要。自分から言うのではなく、相手が言ってくれるようになるために行動で示し続けること」と述べておられます。</a:t>
            </a:r>
            <a:endParaRPr kumimoji="1" lang="en-US" altLang="ja-JP" dirty="0"/>
          </a:p>
          <a:p>
            <a:endParaRPr kumimoji="1" lang="en-US" altLang="ja-JP" dirty="0"/>
          </a:p>
          <a:p>
            <a:r>
              <a:rPr kumimoji="1" lang="ja-JP" altLang="en-US" dirty="0"/>
              <a:t>３つ目として、パートナーシップの積極的な利用を検討ください。</a:t>
            </a:r>
            <a:endParaRPr kumimoji="1" lang="en-US" altLang="ja-JP" dirty="0"/>
          </a:p>
          <a:p>
            <a:r>
              <a:rPr kumimoji="1" lang="ja-JP" altLang="en-US" dirty="0"/>
              <a:t>言うまでもなく、一定の規模を伴えば、それだけ事業のインパクトは大きいものです。</a:t>
            </a:r>
            <a:endParaRPr kumimoji="1" lang="en-US" altLang="ja-JP" dirty="0"/>
          </a:p>
          <a:p>
            <a:r>
              <a:rPr kumimoji="1" lang="ja-JP" altLang="en-US" dirty="0"/>
              <a:t>協賛企業だけでなく、青年会議所、ライオンズクラブ、キワニスといった他の奉仕団体と合同して事業活動を行うことも１つです。</a:t>
            </a:r>
            <a:endParaRPr kumimoji="1" lang="en-US" altLang="ja-JP" dirty="0"/>
          </a:p>
          <a:p>
            <a:r>
              <a:rPr kumimoji="1" lang="ja-JP" altLang="en-US" dirty="0"/>
              <a:t>異なる団体との共同作業によって得られる刺激は、ロータリーに何か新しい変化を生み出すかもしれません。</a:t>
            </a:r>
            <a:endParaRPr kumimoji="1" lang="en-US" altLang="ja-JP" dirty="0"/>
          </a:p>
          <a:p>
            <a:endParaRPr kumimoji="1" lang="en-US" altLang="ja-JP" dirty="0"/>
          </a:p>
          <a:p>
            <a:r>
              <a:rPr kumimoji="1" lang="ja-JP" altLang="en-US" dirty="0"/>
              <a:t>また、ロータリーの財団の事業をクラブ単位ではなく、周辺の複数のクラブとパートナーシップを組んで行うことも一つの方法です。</a:t>
            </a:r>
            <a:endParaRPr kumimoji="1" lang="en-US" altLang="ja-JP" dirty="0"/>
          </a:p>
          <a:p>
            <a:r>
              <a:rPr kumimoji="1" lang="ja-JP" altLang="en-US" dirty="0"/>
              <a:t>クラブ間の交流によって、互いにさまざまなスキームが学べるはずです。</a:t>
            </a:r>
            <a:endParaRPr kumimoji="1" lang="en-US" altLang="ja-JP"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3</a:t>
            </a:fld>
            <a:endParaRPr kumimoji="1" lang="ja-JP" altLang="en-US"/>
          </a:p>
        </p:txBody>
      </p:sp>
    </p:spTree>
    <p:extLst>
      <p:ext uri="{BB962C8B-B14F-4D97-AF65-F5344CB8AC3E}">
        <p14:creationId xmlns:p14="http://schemas.microsoft.com/office/powerpoint/2010/main" val="3590281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インパクトのある奉仕活動には、広報、情報発信にも工夫が必要です。</a:t>
            </a:r>
            <a:endParaRPr kumimoji="1" lang="en-US" altLang="ja-JP" dirty="0"/>
          </a:p>
          <a:p>
            <a:r>
              <a:rPr kumimoji="1" lang="ja-JP" altLang="en-US" dirty="0"/>
              <a:t>その観点で、本日のセミナーのセッション１では、ＳＮＳの有効利用について、</a:t>
            </a:r>
            <a:endParaRPr kumimoji="1" lang="en-US" altLang="ja-JP" dirty="0"/>
          </a:p>
          <a:p>
            <a:r>
              <a:rPr kumimoji="1" lang="ja-JP" altLang="en-US" dirty="0"/>
              <a:t>セッション２では、マスメディアの中でも、「地域メディア」の利用に着目したお話をいたします。</a:t>
            </a:r>
            <a:endParaRPr kumimoji="1" lang="en-US" altLang="ja-JP" dirty="0"/>
          </a:p>
          <a:p>
            <a:endParaRPr kumimoji="1" lang="en-US" altLang="ja-JP" dirty="0"/>
          </a:p>
          <a:p>
            <a:r>
              <a:rPr kumimoji="1" lang="ja-JP" altLang="en-US" dirty="0"/>
              <a:t>それから、ロータローのロゴを見た一般人に一目でロータリーだと認識してもらう、それがインパクトのある情報発信につながります。</a:t>
            </a:r>
            <a:endParaRPr kumimoji="1" lang="en-US" altLang="ja-JP" dirty="0"/>
          </a:p>
          <a:p>
            <a:r>
              <a:rPr kumimoji="1" lang="ja-JP" altLang="en-US" dirty="0"/>
              <a:t>そこで、セッション３では、昨年に引き続き、正しいロゴの使用方法をご確認いただきます。</a:t>
            </a:r>
            <a:endParaRPr kumimoji="1" lang="en-US" altLang="ja-JP" dirty="0"/>
          </a:p>
          <a:p>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4</a:t>
            </a:fld>
            <a:endParaRPr kumimoji="1" lang="ja-JP" altLang="en-US"/>
          </a:p>
        </p:txBody>
      </p:sp>
    </p:spTree>
    <p:extLst>
      <p:ext uri="{BB962C8B-B14F-4D97-AF65-F5344CB8AC3E}">
        <p14:creationId xmlns:p14="http://schemas.microsoft.com/office/powerpoint/2010/main" val="4077885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ロータリーの公共イメージ向上には、対外的な広報だけでなく、内側すなわち既存会員からも魅力的に映ることも必要と考えています。</a:t>
            </a:r>
            <a:endParaRPr kumimoji="1" lang="en-US" altLang="ja-JP" dirty="0"/>
          </a:p>
          <a:p>
            <a:r>
              <a:rPr kumimoji="1" lang="ja-JP" altLang="en-US" dirty="0"/>
              <a:t>そのためには、クラブ自身を充実、活性化させ、いわばクラブ自身を磨き上げていただき、</a:t>
            </a:r>
            <a:endParaRPr kumimoji="1" lang="en-US" altLang="ja-JP" dirty="0"/>
          </a:p>
          <a:p>
            <a:r>
              <a:rPr kumimoji="1" lang="ja-JP" altLang="en-US" dirty="0"/>
              <a:t>奉仕活動を通じて会員に達成感を持ってもらうことが重要です。</a:t>
            </a:r>
            <a:endParaRPr kumimoji="1" lang="en-US" altLang="ja-JP" dirty="0"/>
          </a:p>
          <a:p>
            <a:r>
              <a:rPr kumimoji="1" lang="ja-JP" altLang="en-US" dirty="0"/>
              <a:t>その結果、退会者を食い止め、人的物的意味でさらなるインパクトの活動が可能となります。</a:t>
            </a:r>
            <a:endParaRPr kumimoji="1" lang="en-US" altLang="ja-JP" dirty="0"/>
          </a:p>
          <a:p>
            <a:endParaRPr kumimoji="1" lang="en-US" altLang="ja-JP" dirty="0"/>
          </a:p>
          <a:p>
            <a:r>
              <a:rPr kumimoji="1" lang="ja-JP" altLang="en-US" dirty="0"/>
              <a:t>これに関して、マイロータリーには、クラブ運営の充実活性化、奉仕活動のヒントとなる様々な情報が掲載されています。</a:t>
            </a:r>
            <a:endParaRPr kumimoji="1" lang="en-US" altLang="ja-JP" dirty="0"/>
          </a:p>
          <a:p>
            <a:r>
              <a:rPr kumimoji="1" lang="ja-JP" altLang="en-US" dirty="0"/>
              <a:t>そこで、今年も、セッション４では、マイロータリーついてご説明をさせていただきます。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5</a:t>
            </a:fld>
            <a:endParaRPr kumimoji="1" lang="ja-JP" altLang="en-US"/>
          </a:p>
        </p:txBody>
      </p:sp>
    </p:spTree>
    <p:extLst>
      <p:ext uri="{BB962C8B-B14F-4D97-AF65-F5344CB8AC3E}">
        <p14:creationId xmlns:p14="http://schemas.microsoft.com/office/powerpoint/2010/main" val="1714892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t>最後に、こちらは、私どもが考える「公共イメージ向上による好循環」です。</a:t>
            </a:r>
            <a:endParaRPr lang="en-US" altLang="ja-JP" sz="1400" dirty="0"/>
          </a:p>
          <a:p>
            <a:endParaRPr lang="en-US" altLang="ja-JP" sz="1400" dirty="0"/>
          </a:p>
          <a:p>
            <a:r>
              <a:rPr lang="ja-JP" altLang="en-US" sz="1400"/>
              <a:t>各クラブ</a:t>
            </a:r>
            <a:r>
              <a:rPr lang="ja-JP" altLang="en-US" sz="1400" dirty="0"/>
              <a:t>の皆様におかれましては、本日のセミナーを参考</a:t>
            </a:r>
            <a:r>
              <a:rPr lang="ja-JP" altLang="en-US" sz="1400"/>
              <a:t>に、是非、公共イメージ向上による好循環を目指したクラブ</a:t>
            </a:r>
            <a:r>
              <a:rPr lang="ja-JP" altLang="en-US" sz="1400" dirty="0"/>
              <a:t>運営を行っていただければ幸いです。</a:t>
            </a:r>
            <a:endParaRPr lang="en-US" sz="1400" dirty="0"/>
          </a:p>
        </p:txBody>
      </p:sp>
      <p:sp>
        <p:nvSpPr>
          <p:cNvPr id="4" name="スライド番号プレースホルダー 3"/>
          <p:cNvSpPr>
            <a:spLocks noGrp="1"/>
          </p:cNvSpPr>
          <p:nvPr>
            <p:ph type="sldNum" sz="quarter" idx="5"/>
          </p:nvPr>
        </p:nvSpPr>
        <p:spPr/>
        <p:txBody>
          <a:bodyPr/>
          <a:lstStyle/>
          <a:p>
            <a:fld id="{A5942BEE-113D-4949-A31D-F36B2935D45F}" type="slidenum">
              <a:rPr kumimoji="1" lang="ja-JP" altLang="en-US" smtClean="0"/>
              <a:t>6</a:t>
            </a:fld>
            <a:endParaRPr kumimoji="1" lang="ja-JP" altLang="en-US"/>
          </a:p>
        </p:txBody>
      </p:sp>
    </p:spTree>
    <p:extLst>
      <p:ext uri="{BB962C8B-B14F-4D97-AF65-F5344CB8AC3E}">
        <p14:creationId xmlns:p14="http://schemas.microsoft.com/office/powerpoint/2010/main" val="1652110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C54F67-A445-03CE-E6BA-933CE467BCD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3C57EF1-5CB0-1BEA-1595-19BEA1AC4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6A87D65C-42AE-9657-387C-E7FF0295262F}"/>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Tree>
    <p:extLst>
      <p:ext uri="{BB962C8B-B14F-4D97-AF65-F5344CB8AC3E}">
        <p14:creationId xmlns:p14="http://schemas.microsoft.com/office/powerpoint/2010/main" val="1605098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7E008C-215D-A3CD-5062-46ECF72658B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418084-A11C-EE3D-FA2F-45E122F8805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FB738FD8-B41D-3236-E130-1FE1F37C9AA4}"/>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43EF93F8-15C7-8AEF-19A3-2B4639115C13}"/>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19667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B2F00D-16A3-0E99-D616-175596CC5ABC}"/>
              </a:ext>
            </a:extLst>
          </p:cNvPr>
          <p:cNvSpPr>
            <a:spLocks noGrp="1"/>
          </p:cNvSpPr>
          <p:nvPr>
            <p:ph type="title" orient="vert"/>
          </p:nvPr>
        </p:nvSpPr>
        <p:spPr>
          <a:xfrm>
            <a:off x="9105457" y="1190847"/>
            <a:ext cx="2628900" cy="4720856"/>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A97775-2992-206C-892F-AA0520ADDB00}"/>
              </a:ext>
            </a:extLst>
          </p:cNvPr>
          <p:cNvSpPr>
            <a:spLocks noGrp="1"/>
          </p:cNvSpPr>
          <p:nvPr>
            <p:ph type="body" orient="vert" idx="1"/>
          </p:nvPr>
        </p:nvSpPr>
        <p:spPr>
          <a:xfrm>
            <a:off x="838199" y="1190847"/>
            <a:ext cx="8103781" cy="472085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BCCFAF4-25EC-3A41-EC72-FFAFA3783B90}"/>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3E01AFEB-47F9-D835-E066-A8C72D2B4D2E}"/>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122508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0047F-519A-33DD-52E4-1E2A261EEC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BA61D34-B18A-A71B-E320-59D224D900AB}"/>
              </a:ext>
            </a:extLst>
          </p:cNvPr>
          <p:cNvSpPr>
            <a:spLocks noGrp="1"/>
          </p:cNvSpPr>
          <p:nvPr>
            <p:ph idx="1"/>
          </p:nvPr>
        </p:nvSpPr>
        <p:spPr>
          <a:xfrm>
            <a:off x="265814" y="1289158"/>
            <a:ext cx="11525693" cy="461189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7258BB2E-568C-F6C9-B3FB-3C6A42E90E21}"/>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06C3095E-64AC-3D58-1F64-CFF031C1CC86}"/>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75737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C8FD5-8D6B-2F8F-78A7-C5D23FB64FAF}"/>
              </a:ext>
            </a:extLst>
          </p:cNvPr>
          <p:cNvSpPr>
            <a:spLocks noGrp="1"/>
          </p:cNvSpPr>
          <p:nvPr>
            <p:ph type="title"/>
          </p:nvPr>
        </p:nvSpPr>
        <p:spPr>
          <a:xfrm>
            <a:off x="831850" y="133759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CB67DF-E3B6-06D3-268B-BEFC73B39DFB}"/>
              </a:ext>
            </a:extLst>
          </p:cNvPr>
          <p:cNvSpPr>
            <a:spLocks noGrp="1"/>
          </p:cNvSpPr>
          <p:nvPr>
            <p:ph type="body" idx="1"/>
          </p:nvPr>
        </p:nvSpPr>
        <p:spPr>
          <a:xfrm>
            <a:off x="829044" y="41971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E9E3F608-17DD-C4CD-1D6B-FD337D5E4D05}"/>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Tree>
    <p:extLst>
      <p:ext uri="{BB962C8B-B14F-4D97-AF65-F5344CB8AC3E}">
        <p14:creationId xmlns:p14="http://schemas.microsoft.com/office/powerpoint/2010/main" val="991756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A86A7F-D014-151F-BDC4-0DB382EBD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3F7144-3CC0-6A18-B2F5-97D00EEDBCB4}"/>
              </a:ext>
            </a:extLst>
          </p:cNvPr>
          <p:cNvSpPr>
            <a:spLocks noGrp="1"/>
          </p:cNvSpPr>
          <p:nvPr>
            <p:ph sz="half" idx="1"/>
          </p:nvPr>
        </p:nvSpPr>
        <p:spPr>
          <a:xfrm>
            <a:off x="274674" y="1253330"/>
            <a:ext cx="5608674" cy="460744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D3B96EA-5CC6-564A-F0B0-5585CA9EBAA3}"/>
              </a:ext>
            </a:extLst>
          </p:cNvPr>
          <p:cNvSpPr>
            <a:spLocks noGrp="1"/>
          </p:cNvSpPr>
          <p:nvPr>
            <p:ph sz="half" idx="2"/>
          </p:nvPr>
        </p:nvSpPr>
        <p:spPr>
          <a:xfrm>
            <a:off x="6129668" y="1261728"/>
            <a:ext cx="5608674" cy="460744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6">
            <a:extLst>
              <a:ext uri="{FF2B5EF4-FFF2-40B4-BE49-F238E27FC236}">
                <a16:creationId xmlns:a16="http://schemas.microsoft.com/office/drawing/2014/main" id="{51E2D77C-FBAA-5C67-F076-A6707E5EFD24}"/>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B48D16B3-BB42-7B51-DB5F-00673A249D62}"/>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30745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61CA0F-0A14-C112-0D0E-4F34D6F9955C}"/>
              </a:ext>
            </a:extLst>
          </p:cNvPr>
          <p:cNvSpPr>
            <a:spLocks noGrp="1"/>
          </p:cNvSpPr>
          <p:nvPr>
            <p:ph type="title"/>
          </p:nvPr>
        </p:nvSpPr>
        <p:spPr>
          <a:xfrm>
            <a:off x="584604" y="191387"/>
            <a:ext cx="9367470" cy="637954"/>
          </a:xfrm>
        </p:spPr>
        <p:txBody>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257086B-DF93-C5E5-0A5E-C2DF36B267D8}"/>
              </a:ext>
            </a:extLst>
          </p:cNvPr>
          <p:cNvSpPr>
            <a:spLocks noGrp="1"/>
          </p:cNvSpPr>
          <p:nvPr>
            <p:ph type="body" idx="1"/>
          </p:nvPr>
        </p:nvSpPr>
        <p:spPr>
          <a:xfrm>
            <a:off x="584604" y="1234595"/>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340674C-9629-61A0-3A82-20ADB54EEDD9}"/>
              </a:ext>
            </a:extLst>
          </p:cNvPr>
          <p:cNvSpPr>
            <a:spLocks noGrp="1"/>
          </p:cNvSpPr>
          <p:nvPr>
            <p:ph sz="half" idx="2"/>
          </p:nvPr>
        </p:nvSpPr>
        <p:spPr>
          <a:xfrm>
            <a:off x="584604" y="2058507"/>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F279E7E-126D-40AD-07A7-6D9DD39E11EC}"/>
              </a:ext>
            </a:extLst>
          </p:cNvPr>
          <p:cNvSpPr>
            <a:spLocks noGrp="1"/>
          </p:cNvSpPr>
          <p:nvPr>
            <p:ph type="body" sz="quarter" idx="3"/>
          </p:nvPr>
        </p:nvSpPr>
        <p:spPr>
          <a:xfrm>
            <a:off x="5917016" y="1234595"/>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58D70A-92F0-AF10-80B2-9AB54C052C74}"/>
              </a:ext>
            </a:extLst>
          </p:cNvPr>
          <p:cNvSpPr>
            <a:spLocks noGrp="1"/>
          </p:cNvSpPr>
          <p:nvPr>
            <p:ph sz="quarter" idx="4"/>
          </p:nvPr>
        </p:nvSpPr>
        <p:spPr>
          <a:xfrm>
            <a:off x="5917016" y="2058507"/>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スライド番号プレースホルダー 8">
            <a:extLst>
              <a:ext uri="{FF2B5EF4-FFF2-40B4-BE49-F238E27FC236}">
                <a16:creationId xmlns:a16="http://schemas.microsoft.com/office/drawing/2014/main" id="{B1E06DA9-E33F-6844-1525-B524D49BFF5F}"/>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7" name="スライド番号プレースホルダー 5">
            <a:extLst>
              <a:ext uri="{FF2B5EF4-FFF2-40B4-BE49-F238E27FC236}">
                <a16:creationId xmlns:a16="http://schemas.microsoft.com/office/drawing/2014/main" id="{87597E01-528D-C462-7891-36751D740085}"/>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55921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8AC459-0E2B-458E-E797-51011CD8B291}"/>
              </a:ext>
            </a:extLst>
          </p:cNvPr>
          <p:cNvSpPr>
            <a:spLocks noGrp="1"/>
          </p:cNvSpPr>
          <p:nvPr>
            <p:ph type="title"/>
          </p:nvPr>
        </p:nvSpPr>
        <p:spPr/>
        <p:txBody>
          <a:body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A6ED9AF8-0227-7945-09E2-12167D7BF6B1}"/>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3" name="スライド番号プレースホルダー 5">
            <a:extLst>
              <a:ext uri="{FF2B5EF4-FFF2-40B4-BE49-F238E27FC236}">
                <a16:creationId xmlns:a16="http://schemas.microsoft.com/office/drawing/2014/main" id="{00527BB6-2B6B-0E50-30FC-C28ECF27585F}"/>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194559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D8E873C-EA06-902B-74D3-9A4415AEE9B8}"/>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2" name="スライド番号プレースホルダー 5">
            <a:extLst>
              <a:ext uri="{FF2B5EF4-FFF2-40B4-BE49-F238E27FC236}">
                <a16:creationId xmlns:a16="http://schemas.microsoft.com/office/drawing/2014/main" id="{37961281-E899-FD65-2CB6-1CA669D81EF6}"/>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3124241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2A23DC-E5AD-21A0-F650-684214A033BA}"/>
              </a:ext>
            </a:extLst>
          </p:cNvPr>
          <p:cNvSpPr>
            <a:spLocks noGrp="1"/>
          </p:cNvSpPr>
          <p:nvPr>
            <p:ph type="title"/>
          </p:nvPr>
        </p:nvSpPr>
        <p:spPr>
          <a:xfrm>
            <a:off x="839788" y="1169580"/>
            <a:ext cx="3932237" cy="887819"/>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DC8404-9425-E69E-3036-17AFF39CC697}"/>
              </a:ext>
            </a:extLst>
          </p:cNvPr>
          <p:cNvSpPr>
            <a:spLocks noGrp="1"/>
          </p:cNvSpPr>
          <p:nvPr>
            <p:ph idx="1"/>
          </p:nvPr>
        </p:nvSpPr>
        <p:spPr>
          <a:xfrm>
            <a:off x="5183188" y="1169580"/>
            <a:ext cx="6172200" cy="46914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2065B88-9219-00FD-4250-84B5ADEF73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7" name="スライド番号プレースホルダー 6">
            <a:extLst>
              <a:ext uri="{FF2B5EF4-FFF2-40B4-BE49-F238E27FC236}">
                <a16:creationId xmlns:a16="http://schemas.microsoft.com/office/drawing/2014/main" id="{20DE88C2-2228-3818-029F-D3949546A75C}"/>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78AE49E7-1C46-C1C9-EB98-5E21C5925699}"/>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3911769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4BE103-9DE0-CD53-8781-7B435DA76360}"/>
              </a:ext>
            </a:extLst>
          </p:cNvPr>
          <p:cNvSpPr>
            <a:spLocks noGrp="1"/>
          </p:cNvSpPr>
          <p:nvPr>
            <p:ph type="title"/>
          </p:nvPr>
        </p:nvSpPr>
        <p:spPr>
          <a:xfrm>
            <a:off x="839788" y="1158948"/>
            <a:ext cx="3932237" cy="898451"/>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1130865-FE5D-5936-9FB0-EC31E528049A}"/>
              </a:ext>
            </a:extLst>
          </p:cNvPr>
          <p:cNvSpPr>
            <a:spLocks noGrp="1"/>
          </p:cNvSpPr>
          <p:nvPr>
            <p:ph type="pic" idx="1"/>
          </p:nvPr>
        </p:nvSpPr>
        <p:spPr>
          <a:xfrm>
            <a:off x="5183188" y="1158948"/>
            <a:ext cx="6172200" cy="470210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3BF7B3F-F153-6B9E-847F-96D8BEA038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7" name="スライド番号プレースホルダー 6">
            <a:extLst>
              <a:ext uri="{FF2B5EF4-FFF2-40B4-BE49-F238E27FC236}">
                <a16:creationId xmlns:a16="http://schemas.microsoft.com/office/drawing/2014/main" id="{E8653F1E-5E92-F419-BD97-E77E49C6CAFB}"/>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1D61E475-12EB-9E5B-F607-DA2BCC8503CA}"/>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877266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228F34C-0F43-B37D-1C07-3EA7A97C926C}"/>
              </a:ext>
            </a:extLst>
          </p:cNvPr>
          <p:cNvSpPr>
            <a:spLocks noGrp="1"/>
          </p:cNvSpPr>
          <p:nvPr>
            <p:ph type="title"/>
          </p:nvPr>
        </p:nvSpPr>
        <p:spPr>
          <a:xfrm>
            <a:off x="265814" y="136525"/>
            <a:ext cx="9335386" cy="71297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B759E8ED-D228-210D-6186-CC07874F8F7E}"/>
              </a:ext>
            </a:extLst>
          </p:cNvPr>
          <p:cNvSpPr>
            <a:spLocks noGrp="1"/>
          </p:cNvSpPr>
          <p:nvPr>
            <p:ph type="body" idx="1"/>
          </p:nvPr>
        </p:nvSpPr>
        <p:spPr>
          <a:xfrm>
            <a:off x="265814" y="1342321"/>
            <a:ext cx="11525693" cy="461189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a:extLst>
              <a:ext uri="{FF2B5EF4-FFF2-40B4-BE49-F238E27FC236}">
                <a16:creationId xmlns:a16="http://schemas.microsoft.com/office/drawing/2014/main" id="{EE09D2F6-BB8A-53CF-AA61-6CEB2C4E889E}"/>
              </a:ext>
            </a:extLst>
          </p:cNvPr>
          <p:cNvSpPr>
            <a:spLocks noGrp="1"/>
          </p:cNvSpPr>
          <p:nvPr>
            <p:ph type="sldNum" sz="quarter" idx="4"/>
          </p:nvPr>
        </p:nvSpPr>
        <p:spPr>
          <a:xfrm>
            <a:off x="9048307" y="602529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6DB075-AAC3-294A-BE95-29D5231C0DF9}"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17AEC838-31AC-5F4E-E184-12796A716A92}"/>
              </a:ext>
            </a:extLst>
          </p:cNvPr>
          <p:cNvCxnSpPr/>
          <p:nvPr userDrawn="1"/>
        </p:nvCxnSpPr>
        <p:spPr>
          <a:xfrm>
            <a:off x="152317" y="1019371"/>
            <a:ext cx="11877675" cy="0"/>
          </a:xfrm>
          <a:prstGeom prst="line">
            <a:avLst/>
          </a:prstGeom>
          <a:ln w="152400" cap="rnd">
            <a:gradFill flip="none" rotWithShape="1">
              <a:gsLst>
                <a:gs pos="100000">
                  <a:srgbClr val="A15CBF"/>
                </a:gs>
                <a:gs pos="65000">
                  <a:srgbClr val="960047"/>
                </a:gs>
                <a:gs pos="53000">
                  <a:srgbClr val="E02927"/>
                </a:gs>
                <a:gs pos="13000">
                  <a:srgbClr val="F42F00"/>
                </a:gs>
                <a:gs pos="31000">
                  <a:srgbClr val="FFD100"/>
                </a:gs>
                <a:gs pos="86000">
                  <a:srgbClr val="16458F"/>
                </a:gs>
              </a:gsLst>
              <a:lin ang="1200000" scaled="0"/>
              <a:tileRect/>
            </a:gradFill>
            <a:round/>
          </a:ln>
          <a:effectLst/>
          <a:scene3d>
            <a:camera prst="orthographicFront"/>
            <a:lightRig rig="threePt" dir="t"/>
          </a:scene3d>
          <a:sp3d extrusionH="82550"/>
        </p:spPr>
        <p:style>
          <a:lnRef idx="1">
            <a:schemeClr val="accent1"/>
          </a:lnRef>
          <a:fillRef idx="0">
            <a:schemeClr val="accent1"/>
          </a:fillRef>
          <a:effectRef idx="0">
            <a:schemeClr val="accent1"/>
          </a:effectRef>
          <a:fontRef idx="minor">
            <a:schemeClr val="tx1"/>
          </a:fontRef>
        </p:style>
      </p:cxnSp>
      <p:grpSp>
        <p:nvGrpSpPr>
          <p:cNvPr id="8" name="グループ化 7">
            <a:extLst>
              <a:ext uri="{FF2B5EF4-FFF2-40B4-BE49-F238E27FC236}">
                <a16:creationId xmlns:a16="http://schemas.microsoft.com/office/drawing/2014/main" id="{FA9F7B93-5E30-1A0B-48CB-2EDA4C4C3B22}"/>
              </a:ext>
            </a:extLst>
          </p:cNvPr>
          <p:cNvGrpSpPr/>
          <p:nvPr userDrawn="1"/>
        </p:nvGrpSpPr>
        <p:grpSpPr>
          <a:xfrm>
            <a:off x="-1" y="6473292"/>
            <a:ext cx="12192000" cy="361848"/>
            <a:chOff x="0" y="3866967"/>
            <a:chExt cx="12192000" cy="361848"/>
          </a:xfrm>
        </p:grpSpPr>
        <p:grpSp>
          <p:nvGrpSpPr>
            <p:cNvPr id="9" name="グループ化 8">
              <a:extLst>
                <a:ext uri="{FF2B5EF4-FFF2-40B4-BE49-F238E27FC236}">
                  <a16:creationId xmlns:a16="http://schemas.microsoft.com/office/drawing/2014/main" id="{AFDC6772-516D-2CCD-174B-532DAB07A7C3}"/>
                </a:ext>
              </a:extLst>
            </p:cNvPr>
            <p:cNvGrpSpPr/>
            <p:nvPr/>
          </p:nvGrpSpPr>
          <p:grpSpPr>
            <a:xfrm>
              <a:off x="0" y="3866967"/>
              <a:ext cx="12192000" cy="361848"/>
              <a:chOff x="844064" y="3096064"/>
              <a:chExt cx="8762160" cy="487233"/>
            </a:xfrm>
          </p:grpSpPr>
          <p:sp>
            <p:nvSpPr>
              <p:cNvPr id="11" name="正方形/長方形 10">
                <a:extLst>
                  <a:ext uri="{FF2B5EF4-FFF2-40B4-BE49-F238E27FC236}">
                    <a16:creationId xmlns:a16="http://schemas.microsoft.com/office/drawing/2014/main" id="{6C25702B-0AB6-1CD7-CA74-73C5CED75C8E}"/>
                  </a:ext>
                </a:extLst>
              </p:cNvPr>
              <p:cNvSpPr/>
              <p:nvPr/>
            </p:nvSpPr>
            <p:spPr>
              <a:xfrm>
                <a:off x="844064" y="3197128"/>
                <a:ext cx="8762160" cy="276091"/>
              </a:xfrm>
              <a:prstGeom prst="rect">
                <a:avLst/>
              </a:prstGeom>
              <a:solidFill>
                <a:schemeClr val="tx1">
                  <a:lumMod val="75000"/>
                  <a:lumOff val="25000"/>
                  <a:alpha val="49899"/>
                </a:schemeClr>
              </a:solidFill>
              <a:ln>
                <a:solidFill>
                  <a:schemeClr val="tx1">
                    <a:lumMod val="75000"/>
                    <a:lumOff val="25000"/>
                    <a:alpha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200" b="1" dirty="0">
                    <a:solidFill>
                      <a:schemeClr val="bg1"/>
                    </a:solidFill>
                    <a:latin typeface="Hiragino Kaku Gothic Pro W6" panose="020B0300000000000000" pitchFamily="34" charset="-128"/>
                    <a:ea typeface="Hiragino Kaku Gothic Pro W6" panose="020B0300000000000000" pitchFamily="34" charset="-128"/>
                  </a:rPr>
                  <a:t>　　　　　</a:t>
                </a:r>
                <a:r>
                  <a:rPr lang="en-US" altLang="ja-JP" sz="1200" b="1" dirty="0">
                    <a:solidFill>
                      <a:schemeClr val="bg1"/>
                    </a:solidFill>
                    <a:latin typeface="Hiragino Kaku Gothic Pro W6" panose="020B0300000000000000" pitchFamily="34" charset="-128"/>
                    <a:ea typeface="Hiragino Kaku Gothic Pro W6" panose="020B0300000000000000" pitchFamily="34" charset="-128"/>
                  </a:rPr>
                  <a:t> </a:t>
                </a:r>
                <a:r>
                  <a:rPr kumimoji="1" lang="ja-JP" altLang="en-US" sz="1200" b="1" dirty="0">
                    <a:solidFill>
                      <a:schemeClr val="bg1"/>
                    </a:solidFill>
                    <a:latin typeface="Hiragino Kaku Gothic Pro W6" panose="020B0300000000000000" pitchFamily="34" charset="-128"/>
                    <a:ea typeface="Hiragino Kaku Gothic Pro W6" panose="020B0300000000000000" pitchFamily="34" charset="-128"/>
                  </a:rPr>
                  <a:t>世界を変える行動人</a:t>
                </a:r>
              </a:p>
            </p:txBody>
          </p:sp>
          <p:sp>
            <p:nvSpPr>
              <p:cNvPr id="12" name="正方形/長方形 11">
                <a:extLst>
                  <a:ext uri="{FF2B5EF4-FFF2-40B4-BE49-F238E27FC236}">
                    <a16:creationId xmlns:a16="http://schemas.microsoft.com/office/drawing/2014/main" id="{B4F785A3-F890-F241-2561-32A6D2BF3BD0}"/>
                  </a:ext>
                </a:extLst>
              </p:cNvPr>
              <p:cNvSpPr/>
              <p:nvPr/>
            </p:nvSpPr>
            <p:spPr>
              <a:xfrm>
                <a:off x="844064" y="3096064"/>
                <a:ext cx="8762158" cy="45719"/>
              </a:xfrm>
              <a:prstGeom prst="rect">
                <a:avLst/>
              </a:prstGeom>
              <a:solidFill>
                <a:schemeClr val="tx1">
                  <a:lumMod val="75000"/>
                  <a:lumOff val="25000"/>
                  <a:alpha val="50000"/>
                </a:schemeClr>
              </a:solidFill>
              <a:ln>
                <a:solidFill>
                  <a:schemeClr val="tx1">
                    <a:lumMod val="75000"/>
                    <a:lumOff val="2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4A66BF0-0961-64D4-975A-7063F35E81A1}"/>
                  </a:ext>
                </a:extLst>
              </p:cNvPr>
              <p:cNvSpPr/>
              <p:nvPr/>
            </p:nvSpPr>
            <p:spPr>
              <a:xfrm>
                <a:off x="844064" y="3537578"/>
                <a:ext cx="8762158" cy="45719"/>
              </a:xfrm>
              <a:prstGeom prst="rect">
                <a:avLst/>
              </a:prstGeom>
              <a:solidFill>
                <a:schemeClr val="tx1">
                  <a:lumMod val="75000"/>
                  <a:lumOff val="25000"/>
                  <a:alpha val="50000"/>
                </a:schemeClr>
              </a:solidFill>
              <a:ln>
                <a:solidFill>
                  <a:schemeClr val="tx1">
                    <a:lumMod val="75000"/>
                    <a:lumOff val="25000"/>
                    <a:alpha val="50457"/>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0" name="図 9">
              <a:extLst>
                <a:ext uri="{FF2B5EF4-FFF2-40B4-BE49-F238E27FC236}">
                  <a16:creationId xmlns:a16="http://schemas.microsoft.com/office/drawing/2014/main" id="{22D92DFB-7B7A-DA6E-637E-286030E12C59}"/>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184949" y="3951849"/>
              <a:ext cx="519040" cy="195167"/>
            </a:xfrm>
            <a:prstGeom prst="rect">
              <a:avLst/>
            </a:prstGeom>
          </p:spPr>
        </p:pic>
      </p:grpSp>
      <p:pic>
        <p:nvPicPr>
          <p:cNvPr id="14" name="図 13">
            <a:extLst>
              <a:ext uri="{FF2B5EF4-FFF2-40B4-BE49-F238E27FC236}">
                <a16:creationId xmlns:a16="http://schemas.microsoft.com/office/drawing/2014/main" id="{3724E9D2-F2F7-9C7C-72F4-7FE1167ACC10}"/>
              </a:ext>
            </a:extLst>
          </p:cNvPr>
          <p:cNvPicPr>
            <a:picLocks noChangeAspect="1"/>
          </p:cNvPicPr>
          <p:nvPr userDrawn="1"/>
        </p:nvPicPr>
        <p:blipFill>
          <a:blip r:embed="rId14" cstate="screen">
            <a:alphaModFix/>
            <a:extLst>
              <a:ext uri="{28A0092B-C50C-407E-A947-70E740481C1C}">
                <a14:useLocalDpi xmlns:a14="http://schemas.microsoft.com/office/drawing/2010/main"/>
              </a:ext>
            </a:extLst>
          </a:blip>
          <a:stretch>
            <a:fillRect/>
          </a:stretch>
        </p:blipFill>
        <p:spPr>
          <a:xfrm>
            <a:off x="-285821" y="5312049"/>
            <a:ext cx="1372627" cy="1178220"/>
          </a:xfrm>
          <a:prstGeom prst="rect">
            <a:avLst/>
          </a:prstGeom>
        </p:spPr>
      </p:pic>
      <p:pic>
        <p:nvPicPr>
          <p:cNvPr id="15" name="図 14">
            <a:extLst>
              <a:ext uri="{FF2B5EF4-FFF2-40B4-BE49-F238E27FC236}">
                <a16:creationId xmlns:a16="http://schemas.microsoft.com/office/drawing/2014/main" id="{F8F19E3D-819D-0B05-6945-ADD80D3732CD}"/>
              </a:ext>
            </a:extLst>
          </p:cNvPr>
          <p:cNvPicPr>
            <a:picLocks noChangeAspect="1"/>
          </p:cNvPicPr>
          <p:nvPr userDrawn="1"/>
        </p:nvPicPr>
        <p:blipFill>
          <a:blip r:embed="rId15" cstate="screen">
            <a:extLst>
              <a:ext uri="{28A0092B-C50C-407E-A947-70E740481C1C}">
                <a14:useLocalDpi xmlns:a14="http://schemas.microsoft.com/office/drawing/2010/main"/>
              </a:ext>
            </a:extLst>
          </a:blip>
          <a:stretch>
            <a:fillRect/>
          </a:stretch>
        </p:blipFill>
        <p:spPr>
          <a:xfrm>
            <a:off x="10369298" y="70633"/>
            <a:ext cx="1661804" cy="744222"/>
          </a:xfrm>
          <a:prstGeom prst="rect">
            <a:avLst/>
          </a:prstGeom>
        </p:spPr>
      </p:pic>
    </p:spTree>
    <p:extLst>
      <p:ext uri="{BB962C8B-B14F-4D97-AF65-F5344CB8AC3E}">
        <p14:creationId xmlns:p14="http://schemas.microsoft.com/office/powerpoint/2010/main" val="2041461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561406E-7B62-3DD7-E412-D5913923F79F}"/>
              </a:ext>
            </a:extLst>
          </p:cNvPr>
          <p:cNvSpPr>
            <a:spLocks noGrp="1"/>
          </p:cNvSpPr>
          <p:nvPr>
            <p:ph type="title"/>
          </p:nvPr>
        </p:nvSpPr>
        <p:spPr>
          <a:xfrm>
            <a:off x="838200" y="1365590"/>
            <a:ext cx="10515600" cy="3057757"/>
          </a:xfrm>
        </p:spPr>
        <p:txBody>
          <a:bodyPr anchor="ctr" anchorCtr="0">
            <a:normAutofit/>
          </a:bodyPr>
          <a:lstStyle/>
          <a:p>
            <a:pPr algn="ctr"/>
            <a:r>
              <a:rPr lang="ja-JP" altLang="en-US" sz="5400" b="1" i="0" u="none" strike="noStrike" baseline="0" dirty="0">
                <a:latin typeface="メイリオ" panose="020B0604030504040204" pitchFamily="50" charset="-128"/>
                <a:ea typeface="メイリオ" panose="020B0604030504040204" pitchFamily="50" charset="-128"/>
              </a:rPr>
              <a:t>「公共イメージ向上の考え方」</a:t>
            </a:r>
            <a:endParaRPr lang="ja-JP" altLang="en-US" sz="5400" b="1" dirty="0"/>
          </a:p>
        </p:txBody>
      </p:sp>
      <p:sp>
        <p:nvSpPr>
          <p:cNvPr id="5" name="テキスト プレースホルダー 4">
            <a:extLst>
              <a:ext uri="{FF2B5EF4-FFF2-40B4-BE49-F238E27FC236}">
                <a16:creationId xmlns:a16="http://schemas.microsoft.com/office/drawing/2014/main" id="{138545E4-3F4F-7F5C-BF6B-7B5AC3BBE8AD}"/>
              </a:ext>
            </a:extLst>
          </p:cNvPr>
          <p:cNvSpPr>
            <a:spLocks noGrp="1"/>
          </p:cNvSpPr>
          <p:nvPr>
            <p:ph type="body" idx="1"/>
          </p:nvPr>
        </p:nvSpPr>
        <p:spPr/>
        <p:txBody>
          <a:bodyPr anchor="b" anchorCtr="1">
            <a:normAutofit/>
          </a:bodyPr>
          <a:lstStyle/>
          <a:p>
            <a:pPr algn="ctr"/>
            <a:r>
              <a:rPr lang="ja-JP" altLang="en-US" b="0" i="0" u="none" strike="noStrike" baseline="0" dirty="0">
                <a:latin typeface="メイリオ" panose="020B0604030504040204" pitchFamily="50" charset="-128"/>
                <a:ea typeface="メイリオ" panose="020B0604030504040204" pitchFamily="50" charset="-128"/>
              </a:rPr>
              <a:t>公共イメージ向上委員会</a:t>
            </a:r>
          </a:p>
          <a:p>
            <a:pPr algn="ctr"/>
            <a:r>
              <a:rPr lang="ja-JP" altLang="en-US" b="0" i="0" u="none" strike="noStrike" baseline="0" dirty="0">
                <a:latin typeface="メイリオ" panose="020B0604030504040204" pitchFamily="50" charset="-128"/>
                <a:ea typeface="メイリオ" panose="020B0604030504040204" pitchFamily="50" charset="-128"/>
              </a:rPr>
              <a:t>委員長　伊藤 芳晃（大阪南</a:t>
            </a:r>
            <a:r>
              <a:rPr lang="en-US" altLang="ja-JP" b="0" i="0" u="none" strike="noStrike" baseline="0" dirty="0">
                <a:latin typeface="メイリオ" panose="020B0604030504040204" pitchFamily="50" charset="-128"/>
                <a:ea typeface="メイリオ" panose="020B0604030504040204" pitchFamily="50" charset="-128"/>
              </a:rPr>
              <a:t>RC</a:t>
            </a:r>
            <a:r>
              <a:rPr lang="ja-JP" altLang="en-US" b="0" i="0" u="none" strike="noStrike" baseline="0" dirty="0">
                <a:latin typeface="メイリオ" panose="020B0604030504040204" pitchFamily="50" charset="-128"/>
                <a:ea typeface="メイリオ" panose="020B0604030504040204" pitchFamily="50" charset="-128"/>
              </a:rPr>
              <a:t>）</a:t>
            </a:r>
            <a:endParaRPr lang="ja-JP" altLang="en-US" dirty="0"/>
          </a:p>
        </p:txBody>
      </p:sp>
      <p:sp>
        <p:nvSpPr>
          <p:cNvPr id="7" name="テキスト ボックス 6">
            <a:extLst>
              <a:ext uri="{FF2B5EF4-FFF2-40B4-BE49-F238E27FC236}">
                <a16:creationId xmlns:a16="http://schemas.microsoft.com/office/drawing/2014/main" id="{9A43CA13-D2D1-0EBD-E5D3-4C0D9CB743A4}"/>
              </a:ext>
            </a:extLst>
          </p:cNvPr>
          <p:cNvSpPr txBox="1"/>
          <p:nvPr/>
        </p:nvSpPr>
        <p:spPr>
          <a:xfrm>
            <a:off x="829044" y="272535"/>
            <a:ext cx="6302086" cy="584775"/>
          </a:xfrm>
          <a:prstGeom prst="rect">
            <a:avLst/>
          </a:prstGeom>
          <a:noFill/>
        </p:spPr>
        <p:txBody>
          <a:bodyPr wrap="square">
            <a:spAutoFit/>
          </a:bodyPr>
          <a:lstStyle/>
          <a:p>
            <a:r>
              <a:rPr lang="en-US" altLang="ja-JP" sz="3200" b="1" dirty="0">
                <a:latin typeface="HG丸ｺﾞｼｯｸM-PRO" panose="020F0600000000000000" pitchFamily="50" charset="-128"/>
                <a:ea typeface="HG丸ｺﾞｼｯｸM-PRO" panose="020F0600000000000000" pitchFamily="50" charset="-128"/>
              </a:rPr>
              <a:t>Prologue</a:t>
            </a:r>
            <a:r>
              <a:rPr lang="ja-JP" altLang="en-US" sz="3200"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1783487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a:extLst>
              <a:ext uri="{FF2B5EF4-FFF2-40B4-BE49-F238E27FC236}">
                <a16:creationId xmlns:a16="http://schemas.microsoft.com/office/drawing/2014/main" id="{832022E1-1CC8-5E8D-528F-7057C0520196}"/>
              </a:ext>
            </a:extLst>
          </p:cNvPr>
          <p:cNvSpPr>
            <a:spLocks noGrp="1"/>
          </p:cNvSpPr>
          <p:nvPr>
            <p:ph type="title"/>
          </p:nvPr>
        </p:nvSpPr>
        <p:spPr>
          <a:xfrm>
            <a:off x="265814" y="136525"/>
            <a:ext cx="9631221" cy="712977"/>
          </a:xfrm>
        </p:spPr>
        <p:txBody>
          <a:bodyPr>
            <a:normAutofit/>
          </a:bodyPr>
          <a:lstStyle/>
          <a:p>
            <a:r>
              <a:rPr lang="ja-JP" altLang="en-US" sz="2800" dirty="0"/>
              <a:t>　　 　 公共イメージ向上の「</a:t>
            </a:r>
            <a:r>
              <a:rPr lang="en-US" altLang="ja-JP" sz="2800" dirty="0"/>
              <a:t>P-MVV</a:t>
            </a:r>
            <a:r>
              <a:rPr lang="ja-JP" altLang="en-US" sz="2800" dirty="0"/>
              <a:t>」  </a:t>
            </a:r>
            <a:r>
              <a:rPr lang="ja-JP" altLang="en-US" sz="1400" dirty="0"/>
              <a:t>（参考 </a:t>
            </a:r>
            <a:r>
              <a:rPr lang="en-US" altLang="ja-JP" sz="1400" dirty="0"/>
              <a:t>R1 ARPIC </a:t>
            </a:r>
            <a:r>
              <a:rPr lang="ja-JP" altLang="en-US" sz="1400" dirty="0"/>
              <a:t>田中久夫）　</a:t>
            </a:r>
          </a:p>
        </p:txBody>
      </p:sp>
      <p:graphicFrame>
        <p:nvGraphicFramePr>
          <p:cNvPr id="6" name="コンテンツ プレースホルダー 5">
            <a:extLst>
              <a:ext uri="{FF2B5EF4-FFF2-40B4-BE49-F238E27FC236}">
                <a16:creationId xmlns:a16="http://schemas.microsoft.com/office/drawing/2014/main" id="{C77A09CE-B9D4-23C2-1BED-1AE779CF325C}"/>
              </a:ext>
            </a:extLst>
          </p:cNvPr>
          <p:cNvGraphicFramePr>
            <a:graphicFrameLocks noGrp="1"/>
          </p:cNvGraphicFramePr>
          <p:nvPr>
            <p:ph idx="1"/>
          </p:nvPr>
        </p:nvGraphicFramePr>
        <p:xfrm>
          <a:off x="924792" y="1366329"/>
          <a:ext cx="6016336" cy="4582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テキスト ボックス 1">
            <a:extLst>
              <a:ext uri="{FF2B5EF4-FFF2-40B4-BE49-F238E27FC236}">
                <a16:creationId xmlns:a16="http://schemas.microsoft.com/office/drawing/2014/main" id="{99551275-44EC-F0F7-5FFF-CC1B47555BCE}"/>
              </a:ext>
            </a:extLst>
          </p:cNvPr>
          <p:cNvSpPr txBox="1"/>
          <p:nvPr/>
        </p:nvSpPr>
        <p:spPr>
          <a:xfrm>
            <a:off x="4665517" y="1742085"/>
            <a:ext cx="1984664" cy="707886"/>
          </a:xfrm>
          <a:prstGeom prst="rect">
            <a:avLst/>
          </a:prstGeom>
        </p:spPr>
        <p:txBody>
          <a:bodyPr vert="horz" wrap="square" lIns="91440" tIns="45720" rIns="91440" bIns="45720" rtlCol="0" anchor="ctr">
            <a:spAutoFit/>
          </a:bodyPr>
          <a:lstStyle/>
          <a:p>
            <a:pPr algn="l"/>
            <a:r>
              <a:rPr kumimoji="1" lang="ja-JP" altLang="en-US" dirty="0"/>
              <a:t>・・・</a:t>
            </a:r>
            <a:r>
              <a:rPr kumimoji="1" lang="ja-JP" altLang="en-US" sz="2000" b="1" dirty="0"/>
              <a:t>存在意義　</a:t>
            </a:r>
            <a:endParaRPr kumimoji="1" lang="en-US" altLang="ja-JP" sz="2000" b="1" dirty="0"/>
          </a:p>
          <a:p>
            <a:pPr algn="l"/>
            <a:r>
              <a:rPr lang="ja-JP" altLang="en-US" sz="2000" b="1" dirty="0"/>
              <a:t>　　　目的</a:t>
            </a:r>
            <a:endParaRPr kumimoji="1" lang="ja-JP" altLang="en-US" sz="2000" b="1" dirty="0"/>
          </a:p>
        </p:txBody>
      </p:sp>
      <p:sp>
        <p:nvSpPr>
          <p:cNvPr id="3" name="テキスト ボックス 2">
            <a:extLst>
              <a:ext uri="{FF2B5EF4-FFF2-40B4-BE49-F238E27FC236}">
                <a16:creationId xmlns:a16="http://schemas.microsoft.com/office/drawing/2014/main" id="{2B70B8FC-E984-287A-BBCC-7795D936044D}"/>
              </a:ext>
            </a:extLst>
          </p:cNvPr>
          <p:cNvSpPr txBox="1"/>
          <p:nvPr/>
        </p:nvSpPr>
        <p:spPr>
          <a:xfrm>
            <a:off x="4665516" y="2823098"/>
            <a:ext cx="3262869" cy="707886"/>
          </a:xfrm>
          <a:prstGeom prst="rect">
            <a:avLst/>
          </a:prstGeom>
        </p:spPr>
        <p:txBody>
          <a:bodyPr vert="horz" wrap="square" lIns="91440" tIns="45720" rIns="91440" bIns="45720" rtlCol="0" anchor="ctr">
            <a:spAutoFit/>
          </a:bodyPr>
          <a:lstStyle/>
          <a:p>
            <a:pPr algn="l"/>
            <a:r>
              <a:rPr kumimoji="1" lang="ja-JP" altLang="en-US" dirty="0"/>
              <a:t>・・・</a:t>
            </a:r>
            <a:r>
              <a:rPr kumimoji="1" lang="en-US" altLang="ja-JP" sz="2000" b="1" dirty="0"/>
              <a:t>Purpose</a:t>
            </a:r>
            <a:r>
              <a:rPr kumimoji="1" lang="ja-JP" altLang="en-US" sz="2000" b="1" dirty="0"/>
              <a:t>を　</a:t>
            </a:r>
            <a:endParaRPr kumimoji="1" lang="en-US" altLang="ja-JP" sz="2000" b="1" dirty="0"/>
          </a:p>
          <a:p>
            <a:pPr algn="l"/>
            <a:r>
              <a:rPr lang="ja-JP" altLang="en-US" sz="2000" b="1" dirty="0"/>
              <a:t>　　　実現するための行動</a:t>
            </a:r>
            <a:endParaRPr kumimoji="1" lang="ja-JP" altLang="en-US" sz="2000" b="1" dirty="0"/>
          </a:p>
        </p:txBody>
      </p:sp>
      <p:sp>
        <p:nvSpPr>
          <p:cNvPr id="4" name="テキスト ボックス 3">
            <a:extLst>
              <a:ext uri="{FF2B5EF4-FFF2-40B4-BE49-F238E27FC236}">
                <a16:creationId xmlns:a16="http://schemas.microsoft.com/office/drawing/2014/main" id="{A28C24BF-43B2-A53D-DF27-0E5AB31F60AC}"/>
              </a:ext>
            </a:extLst>
          </p:cNvPr>
          <p:cNvSpPr txBox="1"/>
          <p:nvPr/>
        </p:nvSpPr>
        <p:spPr>
          <a:xfrm>
            <a:off x="4539727" y="3995699"/>
            <a:ext cx="2702737" cy="707886"/>
          </a:xfrm>
          <a:prstGeom prst="rect">
            <a:avLst/>
          </a:prstGeom>
        </p:spPr>
        <p:txBody>
          <a:bodyPr vert="horz" wrap="square" lIns="91440" tIns="45720" rIns="91440" bIns="45720" rtlCol="0" anchor="ctr">
            <a:spAutoFit/>
          </a:bodyPr>
          <a:lstStyle/>
          <a:p>
            <a:pPr algn="l"/>
            <a:r>
              <a:rPr kumimoji="1" lang="ja-JP" altLang="en-US" dirty="0"/>
              <a:t>・・・</a:t>
            </a:r>
            <a:r>
              <a:rPr kumimoji="1" lang="ja-JP" altLang="en-US" sz="2000" b="1" dirty="0"/>
              <a:t>５～１０年後の</a:t>
            </a:r>
            <a:endParaRPr kumimoji="1" lang="en-US" altLang="ja-JP" sz="2000" b="1" dirty="0"/>
          </a:p>
          <a:p>
            <a:pPr algn="l"/>
            <a:r>
              <a:rPr lang="ja-JP" altLang="en-US" sz="2000" b="1" dirty="0"/>
              <a:t>　　　目指す姿</a:t>
            </a:r>
            <a:endParaRPr kumimoji="1" lang="ja-JP" altLang="en-US" sz="2000" b="1" dirty="0"/>
          </a:p>
        </p:txBody>
      </p:sp>
      <p:sp>
        <p:nvSpPr>
          <p:cNvPr id="5" name="テキスト ボックス 4">
            <a:extLst>
              <a:ext uri="{FF2B5EF4-FFF2-40B4-BE49-F238E27FC236}">
                <a16:creationId xmlns:a16="http://schemas.microsoft.com/office/drawing/2014/main" id="{5DF203BE-65B4-05AF-06AD-868F063F6A58}"/>
              </a:ext>
            </a:extLst>
          </p:cNvPr>
          <p:cNvSpPr txBox="1"/>
          <p:nvPr/>
        </p:nvSpPr>
        <p:spPr>
          <a:xfrm>
            <a:off x="4665516" y="5188313"/>
            <a:ext cx="2483429" cy="400110"/>
          </a:xfrm>
          <a:prstGeom prst="rect">
            <a:avLst/>
          </a:prstGeom>
        </p:spPr>
        <p:txBody>
          <a:bodyPr vert="horz" wrap="square" lIns="91440" tIns="45720" rIns="91440" bIns="45720" rtlCol="0" anchor="ctr">
            <a:spAutoFit/>
          </a:bodyPr>
          <a:lstStyle/>
          <a:p>
            <a:pPr algn="l"/>
            <a:r>
              <a:rPr kumimoji="1" lang="ja-JP" altLang="en-US" dirty="0"/>
              <a:t>・・・</a:t>
            </a:r>
            <a:r>
              <a:rPr kumimoji="1" lang="ja-JP" altLang="en-US" sz="2000" b="1" dirty="0"/>
              <a:t>中核的価値観</a:t>
            </a:r>
            <a:r>
              <a:rPr lang="ja-JP" altLang="en-US" sz="2000" b="1" dirty="0"/>
              <a:t>　</a:t>
            </a:r>
            <a:r>
              <a:rPr lang="ja-JP" altLang="en-US" b="1" dirty="0"/>
              <a:t>　</a:t>
            </a:r>
            <a:endParaRPr kumimoji="1" lang="ja-JP" altLang="en-US" b="1" dirty="0"/>
          </a:p>
        </p:txBody>
      </p:sp>
      <p:sp>
        <p:nvSpPr>
          <p:cNvPr id="8" name="テキスト ボックス 7">
            <a:extLst>
              <a:ext uri="{FF2B5EF4-FFF2-40B4-BE49-F238E27FC236}">
                <a16:creationId xmlns:a16="http://schemas.microsoft.com/office/drawing/2014/main" id="{B4378130-6D73-06C5-47D3-BFFFEE40502A}"/>
              </a:ext>
            </a:extLst>
          </p:cNvPr>
          <p:cNvSpPr txBox="1"/>
          <p:nvPr/>
        </p:nvSpPr>
        <p:spPr>
          <a:xfrm>
            <a:off x="6847609" y="1709874"/>
            <a:ext cx="5185064" cy="461665"/>
          </a:xfrm>
          <a:prstGeom prst="rect">
            <a:avLst/>
          </a:prstGeom>
        </p:spPr>
        <p:txBody>
          <a:bodyPr vert="horz" wrap="square" lIns="91440" tIns="45720" rIns="91440" bIns="45720" rtlCol="0" anchor="ctr">
            <a:spAutoFit/>
          </a:bodyPr>
          <a:lstStyle/>
          <a:p>
            <a:r>
              <a:rPr kumimoji="1" lang="ja-JP" altLang="en-US" sz="2400" dirty="0"/>
              <a:t>「ロータリーの社会の認知度向上」</a:t>
            </a:r>
            <a:endParaRPr kumimoji="1" lang="en-US" altLang="ja-JP" sz="2400" dirty="0"/>
          </a:p>
        </p:txBody>
      </p:sp>
      <p:sp>
        <p:nvSpPr>
          <p:cNvPr id="9" name="テキスト ボックス 8">
            <a:extLst>
              <a:ext uri="{FF2B5EF4-FFF2-40B4-BE49-F238E27FC236}">
                <a16:creationId xmlns:a16="http://schemas.microsoft.com/office/drawing/2014/main" id="{F5A6DB80-C2D0-8595-B477-1DBBD4B90C97}"/>
              </a:ext>
            </a:extLst>
          </p:cNvPr>
          <p:cNvSpPr txBox="1"/>
          <p:nvPr/>
        </p:nvSpPr>
        <p:spPr>
          <a:xfrm>
            <a:off x="7782791" y="2826648"/>
            <a:ext cx="4249882" cy="830997"/>
          </a:xfrm>
          <a:prstGeom prst="rect">
            <a:avLst/>
          </a:prstGeom>
        </p:spPr>
        <p:txBody>
          <a:bodyPr vert="horz" wrap="square" lIns="91440" tIns="45720" rIns="91440" bIns="45720" rtlCol="0" anchor="ctr">
            <a:spAutoFit/>
          </a:bodyPr>
          <a:lstStyle/>
          <a:p>
            <a:r>
              <a:rPr kumimoji="1" lang="ja-JP" altLang="en-US" sz="2400" dirty="0"/>
              <a:t>「よりインパクトのある</a:t>
            </a:r>
            <a:endParaRPr kumimoji="1" lang="en-US" altLang="ja-JP" sz="2400" dirty="0"/>
          </a:p>
          <a:p>
            <a:r>
              <a:rPr lang="ja-JP" altLang="en-US" sz="2400" dirty="0"/>
              <a:t>　　　　　　　　</a:t>
            </a:r>
            <a:r>
              <a:rPr kumimoji="1" lang="ja-JP" altLang="en-US" sz="2400" dirty="0"/>
              <a:t>奉仕活動」</a:t>
            </a:r>
            <a:endParaRPr kumimoji="1" lang="en-US" altLang="ja-JP" sz="2400" dirty="0"/>
          </a:p>
        </p:txBody>
      </p:sp>
      <p:sp>
        <p:nvSpPr>
          <p:cNvPr id="10" name="テキスト ボックス 9">
            <a:extLst>
              <a:ext uri="{FF2B5EF4-FFF2-40B4-BE49-F238E27FC236}">
                <a16:creationId xmlns:a16="http://schemas.microsoft.com/office/drawing/2014/main" id="{53433124-9CF0-94C4-B967-3302F54B940F}"/>
              </a:ext>
            </a:extLst>
          </p:cNvPr>
          <p:cNvSpPr txBox="1"/>
          <p:nvPr/>
        </p:nvSpPr>
        <p:spPr>
          <a:xfrm>
            <a:off x="7148946" y="4003836"/>
            <a:ext cx="4904508" cy="461665"/>
          </a:xfrm>
          <a:prstGeom prst="rect">
            <a:avLst/>
          </a:prstGeom>
        </p:spPr>
        <p:txBody>
          <a:bodyPr vert="horz" wrap="square" lIns="91440" tIns="45720" rIns="91440" bIns="45720" rtlCol="0" anchor="ctr">
            <a:spAutoFit/>
          </a:bodyPr>
          <a:lstStyle/>
          <a:p>
            <a:r>
              <a:rPr kumimoji="1" lang="ja-JP" altLang="en-US" sz="2400" dirty="0"/>
              <a:t>「会員基盤の拡充・会員数増強」</a:t>
            </a:r>
            <a:endParaRPr kumimoji="1" lang="en-US" altLang="ja-JP" sz="2400" dirty="0"/>
          </a:p>
        </p:txBody>
      </p:sp>
      <p:sp>
        <p:nvSpPr>
          <p:cNvPr id="13" name="テキスト ボックス 12">
            <a:extLst>
              <a:ext uri="{FF2B5EF4-FFF2-40B4-BE49-F238E27FC236}">
                <a16:creationId xmlns:a16="http://schemas.microsoft.com/office/drawing/2014/main" id="{61B3306E-E9B9-3F58-4D22-27E458F66892}"/>
              </a:ext>
            </a:extLst>
          </p:cNvPr>
          <p:cNvSpPr txBox="1"/>
          <p:nvPr/>
        </p:nvSpPr>
        <p:spPr>
          <a:xfrm>
            <a:off x="7046260" y="5001403"/>
            <a:ext cx="4986414" cy="1200329"/>
          </a:xfrm>
          <a:prstGeom prst="rect">
            <a:avLst/>
          </a:prstGeom>
          <a:noFill/>
        </p:spPr>
        <p:txBody>
          <a:bodyPr wrap="square">
            <a:spAutoFit/>
          </a:bodyPr>
          <a:lstStyle/>
          <a:p>
            <a:pPr algn="l"/>
            <a:r>
              <a:rPr kumimoji="1" lang="ja-JP" altLang="en-US" sz="2000" dirty="0"/>
              <a:t>奉仕</a:t>
            </a:r>
            <a:r>
              <a:rPr kumimoji="1" lang="ja-JP" altLang="en-US" dirty="0"/>
              <a:t>（</a:t>
            </a:r>
            <a:r>
              <a:rPr kumimoji="1" lang="en-US" altLang="ja-JP" dirty="0"/>
              <a:t>Service)</a:t>
            </a:r>
            <a:r>
              <a:rPr kumimoji="1" lang="ja-JP" altLang="en-US" sz="2400" dirty="0"/>
              <a:t>・</a:t>
            </a:r>
            <a:r>
              <a:rPr lang="ja-JP" altLang="en-US" sz="2000" dirty="0"/>
              <a:t>親睦</a:t>
            </a:r>
            <a:r>
              <a:rPr kumimoji="1" lang="ja-JP" altLang="en-US" dirty="0"/>
              <a:t>（</a:t>
            </a:r>
            <a:r>
              <a:rPr kumimoji="1" lang="en-US" altLang="ja-JP" dirty="0"/>
              <a:t>fellowship)</a:t>
            </a:r>
            <a:r>
              <a:rPr kumimoji="1" lang="ja-JP" altLang="en-US" sz="2400" dirty="0"/>
              <a:t>・</a:t>
            </a:r>
            <a:endParaRPr kumimoji="1" lang="en-US" altLang="ja-JP" sz="2400" dirty="0"/>
          </a:p>
          <a:p>
            <a:pPr algn="l"/>
            <a:r>
              <a:rPr kumimoji="1" lang="ja-JP" altLang="en-US" sz="2400" dirty="0"/>
              <a:t>多様性</a:t>
            </a:r>
            <a:r>
              <a:rPr kumimoji="1" lang="ja-JP" altLang="en-US" dirty="0"/>
              <a:t>（</a:t>
            </a:r>
            <a:r>
              <a:rPr kumimoji="1" lang="en-US" altLang="ja-JP" dirty="0"/>
              <a:t>Diversity)</a:t>
            </a:r>
            <a:r>
              <a:rPr kumimoji="1" lang="ja-JP" altLang="en-US" sz="2400" dirty="0"/>
              <a:t>・高潔性</a:t>
            </a:r>
            <a:r>
              <a:rPr kumimoji="1" lang="en-US" altLang="ja-JP" dirty="0"/>
              <a:t>(Integrity)</a:t>
            </a:r>
            <a:r>
              <a:rPr kumimoji="1" lang="ja-JP" altLang="en-US" sz="2400" dirty="0"/>
              <a:t>・リーダーシップ</a:t>
            </a:r>
            <a:r>
              <a:rPr lang="en-US" altLang="ja-JP" dirty="0"/>
              <a:t>(L</a:t>
            </a:r>
            <a:r>
              <a:rPr kumimoji="1" lang="en-US" altLang="ja-JP" dirty="0"/>
              <a:t>eadership</a:t>
            </a:r>
            <a:r>
              <a:rPr kumimoji="1" lang="ja-JP" altLang="en-US" dirty="0"/>
              <a:t>）</a:t>
            </a:r>
            <a:endParaRPr kumimoji="1" lang="en-US" altLang="ja-JP" dirty="0"/>
          </a:p>
        </p:txBody>
      </p:sp>
    </p:spTree>
    <p:extLst>
      <p:ext uri="{BB962C8B-B14F-4D97-AF65-F5344CB8AC3E}">
        <p14:creationId xmlns:p14="http://schemas.microsoft.com/office/powerpoint/2010/main" val="535579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164D59-A140-08BB-8B1A-7F6C7A0118BF}"/>
              </a:ext>
            </a:extLst>
          </p:cNvPr>
          <p:cNvSpPr>
            <a:spLocks noGrp="1"/>
          </p:cNvSpPr>
          <p:nvPr>
            <p:ph type="title"/>
          </p:nvPr>
        </p:nvSpPr>
        <p:spPr/>
        <p:txBody>
          <a:bodyPr>
            <a:normAutofit/>
          </a:bodyPr>
          <a:lstStyle/>
          <a:p>
            <a:pPr algn="ctr"/>
            <a:r>
              <a:rPr kumimoji="1" lang="ja-JP" altLang="en-US" sz="2800" dirty="0"/>
              <a:t>よりインパクトのある奉仕活動</a:t>
            </a:r>
          </a:p>
        </p:txBody>
      </p:sp>
      <p:sp>
        <p:nvSpPr>
          <p:cNvPr id="3" name="コンテンツ プレースホルダー 2">
            <a:extLst>
              <a:ext uri="{FF2B5EF4-FFF2-40B4-BE49-F238E27FC236}">
                <a16:creationId xmlns:a16="http://schemas.microsoft.com/office/drawing/2014/main" id="{26DBA8A2-00A9-408C-F075-B0C7DE03AE73}"/>
              </a:ext>
            </a:extLst>
          </p:cNvPr>
          <p:cNvSpPr>
            <a:spLocks noGrp="1"/>
          </p:cNvSpPr>
          <p:nvPr>
            <p:ph idx="1"/>
          </p:nvPr>
        </p:nvSpPr>
        <p:spPr>
          <a:xfrm>
            <a:off x="688489" y="1289158"/>
            <a:ext cx="11103018" cy="4611893"/>
          </a:xfrm>
        </p:spPr>
        <p:txBody>
          <a:bodyPr>
            <a:normAutofit fontScale="92500" lnSpcReduction="20000"/>
          </a:bodyPr>
          <a:lstStyle/>
          <a:p>
            <a:pPr marL="0" indent="0">
              <a:buNone/>
            </a:pPr>
            <a:r>
              <a:rPr lang="ja-JP" altLang="en-US" dirty="0"/>
              <a:t>・</a:t>
            </a:r>
            <a:r>
              <a:rPr lang="ja-JP" altLang="en-US" b="1" dirty="0"/>
              <a:t>ロータリーの中核的価値観</a:t>
            </a:r>
            <a:r>
              <a:rPr lang="ja-JP" altLang="en-US" dirty="0"/>
              <a:t>をベースに、</a:t>
            </a:r>
            <a:r>
              <a:rPr lang="ja-JP" altLang="en-US" b="1" dirty="0"/>
              <a:t>社会の関心の高い奉仕活動</a:t>
            </a:r>
            <a:endParaRPr kumimoji="1" lang="en-US" altLang="ja-JP" b="1" dirty="0"/>
          </a:p>
          <a:p>
            <a:pPr marL="0" indent="0">
              <a:buNone/>
            </a:pPr>
            <a:r>
              <a:rPr lang="ja-JP" altLang="en-US" dirty="0"/>
              <a:t>　　</a:t>
            </a:r>
            <a:r>
              <a:rPr lang="ja-JP" altLang="en-US" sz="2400" dirty="0"/>
              <a:t>⇒平和問題、環境問題、メンタルヘルスといった</a:t>
            </a:r>
            <a:r>
              <a:rPr lang="ja-JP" altLang="en-US" sz="2400" dirty="0">
                <a:solidFill>
                  <a:srgbClr val="0070C0"/>
                </a:solidFill>
              </a:rPr>
              <a:t>時流に即したテーマ</a:t>
            </a:r>
            <a:r>
              <a:rPr lang="ja-JP" altLang="en-US" sz="2400" dirty="0"/>
              <a:t>、</a:t>
            </a:r>
            <a:endParaRPr lang="en-US" altLang="ja-JP" sz="2400" dirty="0"/>
          </a:p>
          <a:p>
            <a:pPr marL="0" indent="0">
              <a:buNone/>
            </a:pPr>
            <a:r>
              <a:rPr lang="ja-JP" altLang="en-US" sz="2400" dirty="0"/>
              <a:t>　　　</a:t>
            </a:r>
            <a:r>
              <a:rPr lang="ja-JP" altLang="en-US" sz="2400" dirty="0">
                <a:solidFill>
                  <a:srgbClr val="0070C0"/>
                </a:solidFill>
              </a:rPr>
              <a:t>地域に根差した</a:t>
            </a:r>
            <a:r>
              <a:rPr lang="ja-JP" altLang="en-US" sz="2400" dirty="0"/>
              <a:t>奉仕活動</a:t>
            </a:r>
            <a:endParaRPr lang="en-US" altLang="ja-JP" sz="2400" dirty="0"/>
          </a:p>
          <a:p>
            <a:pPr marL="0" indent="0">
              <a:buNone/>
            </a:pPr>
            <a:r>
              <a:rPr lang="ja-JP" altLang="en-US" sz="2400" dirty="0"/>
              <a:t>　　　</a:t>
            </a:r>
            <a:r>
              <a:rPr lang="ja-JP" altLang="en-US" sz="1900" dirty="0"/>
              <a:t>　地域社会の実情、ニーズ、強み、改善すべき点の把握</a:t>
            </a:r>
            <a:endParaRPr lang="en-US" altLang="ja-JP" sz="1900" dirty="0"/>
          </a:p>
          <a:p>
            <a:pPr marL="0" indent="0">
              <a:buNone/>
            </a:pPr>
            <a:r>
              <a:rPr lang="ja-JP" altLang="en-US" sz="1900" dirty="0"/>
              <a:t>　　　　　　</a:t>
            </a:r>
            <a:r>
              <a:rPr lang="en-US" altLang="ja-JP" sz="1900" dirty="0" err="1"/>
              <a:t>cf</a:t>
            </a:r>
            <a:r>
              <a:rPr lang="ja-JP" altLang="en-US" sz="1900" dirty="0"/>
              <a:t>）</a:t>
            </a:r>
            <a:r>
              <a:rPr lang="en-US" altLang="ja-JP" sz="1900"/>
              <a:t>My ROTARY</a:t>
            </a:r>
            <a:r>
              <a:rPr lang="en-US" altLang="ja-JP" sz="1900" dirty="0"/>
              <a:t>『</a:t>
            </a:r>
            <a:r>
              <a:rPr lang="ja-JP" altLang="en-US" sz="1900" dirty="0"/>
              <a:t>地域調査の方法～真のニーズに応えるプロジェクト実施のために</a:t>
            </a:r>
            <a:r>
              <a:rPr lang="en-US" altLang="ja-JP" sz="1900" dirty="0"/>
              <a:t>』</a:t>
            </a:r>
          </a:p>
          <a:p>
            <a:pPr marL="0" indent="0">
              <a:buNone/>
            </a:pPr>
            <a:endParaRPr lang="en-US" altLang="ja-JP" dirty="0"/>
          </a:p>
          <a:p>
            <a:pPr marL="0" indent="0">
              <a:buNone/>
            </a:pPr>
            <a:r>
              <a:rPr lang="ja-JP" altLang="en-US" dirty="0"/>
              <a:t>・</a:t>
            </a:r>
            <a:r>
              <a:rPr lang="ja-JP" altLang="en-US" b="1" dirty="0"/>
              <a:t>継続性</a:t>
            </a:r>
            <a:endParaRPr lang="en-US" altLang="ja-JP" b="1" dirty="0"/>
          </a:p>
          <a:p>
            <a:pPr marL="0" indent="0">
              <a:buNone/>
            </a:pPr>
            <a:r>
              <a:rPr lang="ja-JP" altLang="en-US" sz="2000" dirty="0"/>
              <a:t>⇒世界ポリオデー（</a:t>
            </a:r>
            <a:r>
              <a:rPr lang="en-US" altLang="ja-JP" sz="2000" dirty="0"/>
              <a:t>10</a:t>
            </a:r>
            <a:r>
              <a:rPr lang="ja-JP" altLang="en-US" sz="2000" dirty="0"/>
              <a:t>月</a:t>
            </a:r>
            <a:r>
              <a:rPr lang="en-US" altLang="ja-JP" sz="2000" dirty="0"/>
              <a:t>24</a:t>
            </a:r>
            <a:r>
              <a:rPr lang="ja-JP" altLang="en-US" sz="2000" dirty="0"/>
              <a:t>日）</a:t>
            </a:r>
            <a:endParaRPr lang="en-US" altLang="ja-JP" sz="2000" dirty="0"/>
          </a:p>
          <a:p>
            <a:pPr marL="0" indent="0">
              <a:buNone/>
            </a:pPr>
            <a:r>
              <a:rPr lang="ja-JP" altLang="en-US" sz="2000" dirty="0"/>
              <a:t>⇒「公共イメージの向上には、それを確立していく不断の努力が必要。自分から言うのではなく、</a:t>
            </a:r>
            <a:endParaRPr lang="en-US" altLang="ja-JP" sz="2000" dirty="0"/>
          </a:p>
          <a:p>
            <a:pPr marL="0" indent="0">
              <a:buNone/>
            </a:pPr>
            <a:r>
              <a:rPr lang="ja-JP" altLang="en-US" sz="2000" dirty="0"/>
              <a:t>　　相手が言ってくれるようになるために行動で示し続けること。」（</a:t>
            </a:r>
            <a:r>
              <a:rPr lang="en-US" altLang="ja-JP" sz="2000" dirty="0"/>
              <a:t>R1 ARPIC</a:t>
            </a:r>
            <a:r>
              <a:rPr lang="ja-JP" altLang="en-US" sz="2000" dirty="0"/>
              <a:t> 田中久夫）</a:t>
            </a:r>
            <a:endParaRPr lang="en-US" altLang="ja-JP" sz="2000" dirty="0"/>
          </a:p>
          <a:p>
            <a:pPr marL="0" indent="0">
              <a:buNone/>
            </a:pPr>
            <a:endParaRPr lang="en-US" altLang="ja-JP" sz="2000" dirty="0"/>
          </a:p>
          <a:p>
            <a:pPr marL="0" indent="0">
              <a:buNone/>
            </a:pPr>
            <a:r>
              <a:rPr kumimoji="1" lang="ja-JP" altLang="en-US" dirty="0"/>
              <a:t>・</a:t>
            </a:r>
            <a:r>
              <a:rPr kumimoji="1" lang="ja-JP" altLang="en-US" b="1" dirty="0"/>
              <a:t>パートナーシップの利用</a:t>
            </a:r>
          </a:p>
        </p:txBody>
      </p:sp>
      <p:pic>
        <p:nvPicPr>
          <p:cNvPr id="5" name="図 4">
            <a:extLst>
              <a:ext uri="{FF2B5EF4-FFF2-40B4-BE49-F238E27FC236}">
                <a16:creationId xmlns:a16="http://schemas.microsoft.com/office/drawing/2014/main" id="{0092FF01-CA4B-FF8C-AD38-1BD270944FBB}"/>
              </a:ext>
            </a:extLst>
          </p:cNvPr>
          <p:cNvPicPr>
            <a:picLocks noChangeAspect="1"/>
          </p:cNvPicPr>
          <p:nvPr/>
        </p:nvPicPr>
        <p:blipFill>
          <a:blip r:embed="rId3"/>
          <a:stretch>
            <a:fillRect/>
          </a:stretch>
        </p:blipFill>
        <p:spPr>
          <a:xfrm>
            <a:off x="9645331" y="5059210"/>
            <a:ext cx="959305" cy="1019261"/>
          </a:xfrm>
          <a:prstGeom prst="rect">
            <a:avLst/>
          </a:prstGeom>
        </p:spPr>
      </p:pic>
      <p:pic>
        <p:nvPicPr>
          <p:cNvPr id="6" name="図 5" descr="ロゴ, 会社名&#10;&#10;自動的に生成された説明">
            <a:extLst>
              <a:ext uri="{FF2B5EF4-FFF2-40B4-BE49-F238E27FC236}">
                <a16:creationId xmlns:a16="http://schemas.microsoft.com/office/drawing/2014/main" id="{EFA17EC1-1CBA-AD3B-3992-144982B02771}"/>
              </a:ext>
            </a:extLst>
          </p:cNvPr>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673343" y="5133479"/>
            <a:ext cx="1547896" cy="870725"/>
          </a:xfrm>
          <a:prstGeom prst="rect">
            <a:avLst/>
          </a:prstGeom>
          <a:noFill/>
          <a:ln>
            <a:noFill/>
          </a:ln>
        </p:spPr>
      </p:pic>
      <p:pic>
        <p:nvPicPr>
          <p:cNvPr id="7" name="図 6" descr="ロゴ&#10;&#10;自動的に生成された説明">
            <a:extLst>
              <a:ext uri="{FF2B5EF4-FFF2-40B4-BE49-F238E27FC236}">
                <a16:creationId xmlns:a16="http://schemas.microsoft.com/office/drawing/2014/main" id="{DAF4CEAC-A92C-F2A0-C483-9F4C81588770}"/>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945562" y="5079731"/>
            <a:ext cx="975446" cy="924473"/>
          </a:xfrm>
          <a:prstGeom prst="rect">
            <a:avLst/>
          </a:prstGeom>
          <a:noFill/>
          <a:ln>
            <a:noFill/>
          </a:ln>
        </p:spPr>
      </p:pic>
    </p:spTree>
    <p:extLst>
      <p:ext uri="{BB962C8B-B14F-4D97-AF65-F5344CB8AC3E}">
        <p14:creationId xmlns:p14="http://schemas.microsoft.com/office/powerpoint/2010/main" val="1195625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164D59-A140-08BB-8B1A-7F6C7A0118BF}"/>
              </a:ext>
            </a:extLst>
          </p:cNvPr>
          <p:cNvSpPr>
            <a:spLocks noGrp="1"/>
          </p:cNvSpPr>
          <p:nvPr>
            <p:ph type="title"/>
          </p:nvPr>
        </p:nvSpPr>
        <p:spPr/>
        <p:txBody>
          <a:bodyPr>
            <a:normAutofit/>
          </a:bodyPr>
          <a:lstStyle/>
          <a:p>
            <a:pPr algn="ctr"/>
            <a:r>
              <a:rPr kumimoji="1" lang="ja-JP" altLang="en-US" sz="2800" dirty="0"/>
              <a:t>インパクトのある広報（情報発信）の手段</a:t>
            </a:r>
          </a:p>
        </p:txBody>
      </p:sp>
      <p:sp>
        <p:nvSpPr>
          <p:cNvPr id="3" name="コンテンツ プレースホルダー 2">
            <a:extLst>
              <a:ext uri="{FF2B5EF4-FFF2-40B4-BE49-F238E27FC236}">
                <a16:creationId xmlns:a16="http://schemas.microsoft.com/office/drawing/2014/main" id="{26DBA8A2-00A9-408C-F075-B0C7DE03AE73}"/>
              </a:ext>
            </a:extLst>
          </p:cNvPr>
          <p:cNvSpPr>
            <a:spLocks noGrp="1"/>
          </p:cNvSpPr>
          <p:nvPr>
            <p:ph idx="1"/>
          </p:nvPr>
        </p:nvSpPr>
        <p:spPr/>
        <p:txBody>
          <a:bodyPr/>
          <a:lstStyle/>
          <a:p>
            <a:pPr marL="0" indent="0">
              <a:buNone/>
            </a:pPr>
            <a:r>
              <a:rPr lang="ja-JP" altLang="en-US" dirty="0"/>
              <a:t>・ウェブサイト、</a:t>
            </a:r>
            <a:r>
              <a:rPr kumimoji="1" lang="en-US" altLang="ja-JP" dirty="0"/>
              <a:t>SNS</a:t>
            </a:r>
            <a:r>
              <a:rPr kumimoji="1" lang="ja-JP" altLang="en-US" dirty="0"/>
              <a:t>の有効利用</a:t>
            </a:r>
            <a:endParaRPr kumimoji="1" lang="en-US" altLang="ja-JP" dirty="0"/>
          </a:p>
          <a:p>
            <a:pPr marL="0" indent="0">
              <a:buNone/>
            </a:pPr>
            <a:r>
              <a:rPr lang="ja-JP" altLang="en-US" dirty="0"/>
              <a:t>　　</a:t>
            </a:r>
            <a:r>
              <a:rPr lang="ja-JP" altLang="en-US" sz="2400" dirty="0">
                <a:solidFill>
                  <a:srgbClr val="0070C0"/>
                </a:solidFill>
              </a:rPr>
              <a:t>→ </a:t>
            </a:r>
            <a:r>
              <a:rPr lang="en-US" altLang="ja-JP" sz="2400" dirty="0">
                <a:solidFill>
                  <a:srgbClr val="0070C0"/>
                </a:solidFill>
              </a:rPr>
              <a:t>Session1 『SNS</a:t>
            </a:r>
            <a:r>
              <a:rPr lang="ja-JP" altLang="en-US" sz="2400" dirty="0">
                <a:solidFill>
                  <a:srgbClr val="0070C0"/>
                </a:solidFill>
              </a:rPr>
              <a:t>による積極的な発信</a:t>
            </a:r>
            <a:r>
              <a:rPr lang="en-US" altLang="ja-JP" sz="2400" dirty="0">
                <a:solidFill>
                  <a:srgbClr val="0070C0"/>
                </a:solidFill>
              </a:rPr>
              <a:t>』</a:t>
            </a:r>
          </a:p>
          <a:p>
            <a:pPr marL="0" indent="0">
              <a:buNone/>
            </a:pPr>
            <a:endParaRPr lang="en-US" altLang="ja-JP" dirty="0"/>
          </a:p>
          <a:p>
            <a:pPr marL="0" indent="0">
              <a:buNone/>
            </a:pPr>
            <a:r>
              <a:rPr lang="ja-JP" altLang="en-US" dirty="0"/>
              <a:t>・マスメディアの有効利用</a:t>
            </a:r>
            <a:endParaRPr lang="en-US" altLang="ja-JP" dirty="0"/>
          </a:p>
          <a:p>
            <a:pPr marL="0" indent="0">
              <a:buNone/>
            </a:pPr>
            <a:r>
              <a:rPr lang="ja-JP" altLang="en-US" dirty="0"/>
              <a:t>　　</a:t>
            </a:r>
            <a:r>
              <a:rPr lang="ja-JP" altLang="en-US" sz="2400" dirty="0">
                <a:solidFill>
                  <a:srgbClr val="0070C0"/>
                </a:solidFill>
              </a:rPr>
              <a:t>→</a:t>
            </a:r>
            <a:r>
              <a:rPr lang="en-US" altLang="ja-JP" sz="2400" dirty="0">
                <a:solidFill>
                  <a:srgbClr val="0070C0"/>
                </a:solidFill>
              </a:rPr>
              <a:t>Session</a:t>
            </a:r>
            <a:r>
              <a:rPr lang="ja-JP" altLang="en-US" sz="2400" dirty="0">
                <a:solidFill>
                  <a:srgbClr val="0070C0"/>
                </a:solidFill>
              </a:rPr>
              <a:t>２</a:t>
            </a:r>
            <a:r>
              <a:rPr lang="en-US" altLang="ja-JP" sz="2400" dirty="0">
                <a:solidFill>
                  <a:srgbClr val="0070C0"/>
                </a:solidFill>
              </a:rPr>
              <a:t> 『</a:t>
            </a:r>
            <a:r>
              <a:rPr lang="ja-JP" altLang="en-US" sz="2400" dirty="0">
                <a:solidFill>
                  <a:srgbClr val="0070C0"/>
                </a:solidFill>
              </a:rPr>
              <a:t>地域メディアでの情報発信</a:t>
            </a:r>
            <a:r>
              <a:rPr lang="en-US" altLang="ja-JP" sz="2400" dirty="0">
                <a:solidFill>
                  <a:srgbClr val="0070C0"/>
                </a:solidFill>
              </a:rPr>
              <a:t>』</a:t>
            </a:r>
          </a:p>
          <a:p>
            <a:pPr marL="0" indent="0">
              <a:buNone/>
            </a:pPr>
            <a:endParaRPr lang="en-US" altLang="ja-JP" sz="2400" dirty="0"/>
          </a:p>
          <a:p>
            <a:pPr marL="0" indent="0">
              <a:buNone/>
            </a:pPr>
            <a:r>
              <a:rPr lang="ja-JP" altLang="en-US" dirty="0"/>
              <a:t>・ロータリーブランドの正しい使用</a:t>
            </a:r>
            <a:endParaRPr lang="en-US" altLang="ja-JP" dirty="0"/>
          </a:p>
          <a:p>
            <a:pPr marL="0" indent="0">
              <a:buNone/>
            </a:pPr>
            <a:r>
              <a:rPr lang="ja-JP" altLang="en-US" dirty="0"/>
              <a:t>　　</a:t>
            </a:r>
            <a:r>
              <a:rPr lang="ja-JP" altLang="en-US" sz="2400" dirty="0">
                <a:solidFill>
                  <a:srgbClr val="0070C0"/>
                </a:solidFill>
              </a:rPr>
              <a:t>→</a:t>
            </a:r>
            <a:r>
              <a:rPr lang="en-US" altLang="ja-JP" sz="2400" dirty="0">
                <a:solidFill>
                  <a:srgbClr val="0070C0"/>
                </a:solidFill>
              </a:rPr>
              <a:t>Session</a:t>
            </a:r>
            <a:r>
              <a:rPr lang="ja-JP" altLang="en-US" sz="2400" dirty="0">
                <a:solidFill>
                  <a:srgbClr val="0070C0"/>
                </a:solidFill>
              </a:rPr>
              <a:t>３</a:t>
            </a:r>
            <a:r>
              <a:rPr lang="en-US" altLang="ja-JP" sz="2400" dirty="0">
                <a:solidFill>
                  <a:srgbClr val="0070C0"/>
                </a:solidFill>
              </a:rPr>
              <a:t> 『</a:t>
            </a:r>
            <a:r>
              <a:rPr lang="ja-JP" altLang="en-US" sz="2400" dirty="0">
                <a:solidFill>
                  <a:srgbClr val="0070C0"/>
                </a:solidFill>
              </a:rPr>
              <a:t>ロータリーロゴを正しく使う</a:t>
            </a:r>
            <a:r>
              <a:rPr lang="en-US" altLang="ja-JP" sz="2400" dirty="0">
                <a:solidFill>
                  <a:srgbClr val="0070C0"/>
                </a:solidFill>
              </a:rPr>
              <a:t>』</a:t>
            </a:r>
          </a:p>
          <a:p>
            <a:pPr marL="0" indent="0">
              <a:buNone/>
            </a:pPr>
            <a:endParaRPr lang="en-US" altLang="ja-JP" dirty="0">
              <a:solidFill>
                <a:srgbClr val="0070C0"/>
              </a:solidFill>
            </a:endParaRPr>
          </a:p>
          <a:p>
            <a:pPr marL="0" indent="0">
              <a:buNone/>
            </a:pPr>
            <a:endParaRPr kumimoji="1" lang="ja-JP" altLang="en-US" dirty="0"/>
          </a:p>
        </p:txBody>
      </p:sp>
    </p:spTree>
    <p:extLst>
      <p:ext uri="{BB962C8B-B14F-4D97-AF65-F5344CB8AC3E}">
        <p14:creationId xmlns:p14="http://schemas.microsoft.com/office/powerpoint/2010/main" val="630768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164D59-A140-08BB-8B1A-7F6C7A0118BF}"/>
              </a:ext>
            </a:extLst>
          </p:cNvPr>
          <p:cNvSpPr>
            <a:spLocks noGrp="1"/>
          </p:cNvSpPr>
          <p:nvPr>
            <p:ph type="title"/>
          </p:nvPr>
        </p:nvSpPr>
        <p:spPr/>
        <p:txBody>
          <a:bodyPr>
            <a:normAutofit/>
          </a:bodyPr>
          <a:lstStyle/>
          <a:p>
            <a:pPr algn="ctr"/>
            <a:r>
              <a:rPr kumimoji="1" lang="ja-JP" altLang="en-US" sz="2800" dirty="0"/>
              <a:t>ロータリークラブ自身の磨き上げ</a:t>
            </a:r>
          </a:p>
        </p:txBody>
      </p:sp>
      <p:sp>
        <p:nvSpPr>
          <p:cNvPr id="3" name="コンテンツ プレースホルダー 2">
            <a:extLst>
              <a:ext uri="{FF2B5EF4-FFF2-40B4-BE49-F238E27FC236}">
                <a16:creationId xmlns:a16="http://schemas.microsoft.com/office/drawing/2014/main" id="{26DBA8A2-00A9-408C-F075-B0C7DE03AE73}"/>
              </a:ext>
            </a:extLst>
          </p:cNvPr>
          <p:cNvSpPr>
            <a:spLocks noGrp="1"/>
          </p:cNvSpPr>
          <p:nvPr>
            <p:ph idx="1"/>
          </p:nvPr>
        </p:nvSpPr>
        <p:spPr>
          <a:xfrm>
            <a:off x="731520" y="1289158"/>
            <a:ext cx="11059987" cy="4611893"/>
          </a:xfrm>
        </p:spPr>
        <p:txBody>
          <a:bodyPr>
            <a:normAutofit/>
          </a:bodyPr>
          <a:lstStyle/>
          <a:p>
            <a:pPr marL="0" indent="0">
              <a:buNone/>
            </a:pPr>
            <a:r>
              <a:rPr lang="ja-JP" altLang="en-US" dirty="0"/>
              <a:t>・ロータリークラブは、対外的に映るイメージだけでなく、</a:t>
            </a:r>
            <a:endParaRPr lang="en-US" altLang="ja-JP" dirty="0"/>
          </a:p>
          <a:p>
            <a:pPr marL="0" indent="0">
              <a:buNone/>
            </a:pPr>
            <a:r>
              <a:rPr lang="ja-JP" altLang="en-US" dirty="0"/>
              <a:t>　内側（会員）からも魅力的な組織である必要</a:t>
            </a:r>
            <a:endParaRPr lang="en-US" altLang="ja-JP" dirty="0"/>
          </a:p>
          <a:p>
            <a:pPr marL="0" indent="0">
              <a:buNone/>
            </a:pPr>
            <a:r>
              <a:rPr lang="ja-JP" altLang="en-US" dirty="0"/>
              <a:t>　　　→　そのためには、クラブ自身が充実した活動・活性化</a:t>
            </a:r>
            <a:endParaRPr lang="en-US" altLang="ja-JP" dirty="0"/>
          </a:p>
          <a:p>
            <a:pPr marL="0" indent="0">
              <a:buNone/>
            </a:pPr>
            <a:r>
              <a:rPr lang="ja-JP" altLang="en-US" dirty="0"/>
              <a:t>　　　　　　　　　　　　奉仕活動等を通じた会員の達成感</a:t>
            </a:r>
            <a:endParaRPr lang="en-US" altLang="ja-JP" dirty="0"/>
          </a:p>
          <a:p>
            <a:pPr marL="0" indent="0">
              <a:buNone/>
            </a:pPr>
            <a:r>
              <a:rPr lang="ja-JP" altLang="en-US" dirty="0"/>
              <a:t>　　　</a:t>
            </a:r>
            <a:endParaRPr kumimoji="1" lang="en-US" altLang="ja-JP" dirty="0"/>
          </a:p>
          <a:p>
            <a:pPr marL="0" indent="0">
              <a:buNone/>
            </a:pPr>
            <a:r>
              <a:rPr lang="ja-JP" altLang="en-US" dirty="0"/>
              <a:t>・</a:t>
            </a:r>
            <a:r>
              <a:rPr lang="en-US" altLang="ja-JP" dirty="0" err="1"/>
              <a:t>MyROTARY</a:t>
            </a:r>
            <a:r>
              <a:rPr lang="ja-JP" altLang="en-US" dirty="0"/>
              <a:t>には、クラブ運営、奉仕活動のヒントとなる様々な情報が掲載</a:t>
            </a:r>
            <a:endParaRPr lang="en-US" altLang="ja-JP" dirty="0"/>
          </a:p>
          <a:p>
            <a:pPr marL="0" indent="0">
              <a:buNone/>
            </a:pPr>
            <a:r>
              <a:rPr lang="ja-JP" altLang="en-US" dirty="0"/>
              <a:t>　　　</a:t>
            </a:r>
            <a:r>
              <a:rPr lang="ja-JP" altLang="en-US" sz="2800" dirty="0">
                <a:solidFill>
                  <a:srgbClr val="0070C0"/>
                </a:solidFill>
              </a:rPr>
              <a:t>→</a:t>
            </a:r>
            <a:r>
              <a:rPr lang="en-US" altLang="ja-JP" sz="2800" dirty="0">
                <a:solidFill>
                  <a:srgbClr val="0070C0"/>
                </a:solidFill>
              </a:rPr>
              <a:t>Session</a:t>
            </a:r>
            <a:r>
              <a:rPr lang="ja-JP" altLang="en-US" sz="2800" dirty="0">
                <a:solidFill>
                  <a:srgbClr val="0070C0"/>
                </a:solidFill>
              </a:rPr>
              <a:t>４</a:t>
            </a:r>
            <a:r>
              <a:rPr lang="en-US" altLang="ja-JP" sz="2800" dirty="0">
                <a:solidFill>
                  <a:srgbClr val="0070C0"/>
                </a:solidFill>
              </a:rPr>
              <a:t> 『</a:t>
            </a:r>
            <a:r>
              <a:rPr lang="ja-JP" altLang="en-US" sz="2800" dirty="0">
                <a:solidFill>
                  <a:srgbClr val="0070C0"/>
                </a:solidFill>
              </a:rPr>
              <a:t>ロータリー賞と</a:t>
            </a:r>
            <a:r>
              <a:rPr lang="en-US" altLang="ja-JP" dirty="0">
                <a:solidFill>
                  <a:srgbClr val="0070C0"/>
                </a:solidFill>
              </a:rPr>
              <a:t>My ROTARY</a:t>
            </a:r>
            <a:r>
              <a:rPr lang="en-US" altLang="ja-JP" sz="2800" dirty="0">
                <a:solidFill>
                  <a:srgbClr val="0070C0"/>
                </a:solidFill>
              </a:rPr>
              <a:t>』</a:t>
            </a:r>
          </a:p>
          <a:p>
            <a:pPr marL="0" indent="0">
              <a:buNone/>
            </a:pPr>
            <a:endParaRPr lang="en-US" altLang="ja-JP" dirty="0"/>
          </a:p>
          <a:p>
            <a:pPr marL="0" indent="0">
              <a:buNone/>
            </a:pPr>
            <a:endParaRPr kumimoji="1" lang="en-US" altLang="ja-JP" dirty="0"/>
          </a:p>
        </p:txBody>
      </p:sp>
    </p:spTree>
    <p:extLst>
      <p:ext uri="{BB962C8B-B14F-4D97-AF65-F5344CB8AC3E}">
        <p14:creationId xmlns:p14="http://schemas.microsoft.com/office/powerpoint/2010/main" val="405192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6A54A-AF50-4925-98FB-DD637E062AB9}"/>
              </a:ext>
            </a:extLst>
          </p:cNvPr>
          <p:cNvSpPr>
            <a:spLocks noGrp="1"/>
          </p:cNvSpPr>
          <p:nvPr>
            <p:ph type="ctrTitle"/>
          </p:nvPr>
        </p:nvSpPr>
        <p:spPr>
          <a:xfrm>
            <a:off x="2239194" y="0"/>
            <a:ext cx="7257535" cy="781154"/>
          </a:xfrm>
        </p:spPr>
        <p:txBody>
          <a:bodyPr>
            <a:normAutofit/>
          </a:bodyPr>
          <a:lstStyle/>
          <a:p>
            <a:r>
              <a:rPr lang="ja-JP" altLang="en-US" sz="2800" dirty="0"/>
              <a:t>公共イメージ向上による好循環</a:t>
            </a:r>
            <a:endParaRPr lang="en-US" sz="2800" b="1" u="sng" dirty="0"/>
          </a:p>
        </p:txBody>
      </p:sp>
      <p:sp>
        <p:nvSpPr>
          <p:cNvPr id="3" name="テキスト ボックス 2">
            <a:extLst>
              <a:ext uri="{FF2B5EF4-FFF2-40B4-BE49-F238E27FC236}">
                <a16:creationId xmlns:a16="http://schemas.microsoft.com/office/drawing/2014/main" id="{F6C6C8E6-E3C3-45A6-B465-98C09223826E}"/>
              </a:ext>
            </a:extLst>
          </p:cNvPr>
          <p:cNvSpPr txBox="1"/>
          <p:nvPr/>
        </p:nvSpPr>
        <p:spPr>
          <a:xfrm>
            <a:off x="2891481" y="1416163"/>
            <a:ext cx="6174010" cy="1446550"/>
          </a:xfrm>
          <a:prstGeom prst="rect">
            <a:avLst/>
          </a:prstGeom>
          <a:noFill/>
        </p:spPr>
        <p:txBody>
          <a:bodyPr wrap="square" rtlCol="0">
            <a:spAutoFit/>
          </a:bodyPr>
          <a:lstStyle/>
          <a:p>
            <a:pPr marL="174625" indent="-174625">
              <a:tabLst>
                <a:tab pos="174625" algn="l"/>
              </a:tabLst>
            </a:pPr>
            <a:r>
              <a:rPr kumimoji="1" lang="ja-JP" altLang="en-US" sz="2800" b="1" dirty="0">
                <a:solidFill>
                  <a:schemeClr val="accent1"/>
                </a:solidFill>
              </a:rPr>
              <a:t>①</a:t>
            </a:r>
            <a:r>
              <a:rPr lang="ja-JP" altLang="en-US" sz="2800" b="1" dirty="0">
                <a:solidFill>
                  <a:schemeClr val="accent1"/>
                </a:solidFill>
              </a:rPr>
              <a:t>ロータリーのストーリーを伝え、　</a:t>
            </a:r>
            <a:r>
              <a:rPr kumimoji="1" lang="ja-JP" altLang="en-US" sz="2800" b="1" dirty="0">
                <a:solidFill>
                  <a:schemeClr val="accent1"/>
                </a:solidFill>
              </a:rPr>
              <a:t>より</a:t>
            </a:r>
            <a:r>
              <a:rPr kumimoji="1" lang="ja-JP" altLang="en-US" sz="3200" b="1" dirty="0">
                <a:solidFill>
                  <a:schemeClr val="accent1"/>
                </a:solidFill>
              </a:rPr>
              <a:t>インパクトのある奉仕活動</a:t>
            </a:r>
            <a:endParaRPr kumimoji="1" lang="en-US" altLang="ja-JP" sz="2800" b="1" dirty="0">
              <a:solidFill>
                <a:schemeClr val="accent1"/>
              </a:solidFill>
            </a:endParaRPr>
          </a:p>
          <a:p>
            <a:r>
              <a:rPr lang="ja-JP" altLang="en-US" sz="2800" b="1" dirty="0">
                <a:solidFill>
                  <a:schemeClr val="accent1"/>
                </a:solidFill>
              </a:rPr>
              <a:t>　</a:t>
            </a:r>
            <a:endParaRPr kumimoji="1" lang="ja-JP" altLang="en-US" sz="2800" b="1" dirty="0">
              <a:solidFill>
                <a:schemeClr val="accent1"/>
              </a:solidFill>
            </a:endParaRPr>
          </a:p>
        </p:txBody>
      </p:sp>
      <p:sp>
        <p:nvSpPr>
          <p:cNvPr id="7" name="矢印: 折線 6">
            <a:extLst>
              <a:ext uri="{FF2B5EF4-FFF2-40B4-BE49-F238E27FC236}">
                <a16:creationId xmlns:a16="http://schemas.microsoft.com/office/drawing/2014/main" id="{1E64D67B-4F4C-4EB5-A757-12F4C83752C6}"/>
              </a:ext>
            </a:extLst>
          </p:cNvPr>
          <p:cNvSpPr/>
          <p:nvPr/>
        </p:nvSpPr>
        <p:spPr>
          <a:xfrm rot="5400000">
            <a:off x="9065000" y="2001706"/>
            <a:ext cx="1838562" cy="1274618"/>
          </a:xfrm>
          <a:prstGeom prst="ben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10" name="テキスト ボックス 9">
            <a:extLst>
              <a:ext uri="{FF2B5EF4-FFF2-40B4-BE49-F238E27FC236}">
                <a16:creationId xmlns:a16="http://schemas.microsoft.com/office/drawing/2014/main" id="{8DC45E40-4AD0-4B57-83C6-B4A37BDC1078}"/>
              </a:ext>
            </a:extLst>
          </p:cNvPr>
          <p:cNvSpPr txBox="1"/>
          <p:nvPr/>
        </p:nvSpPr>
        <p:spPr>
          <a:xfrm>
            <a:off x="-157018" y="3946708"/>
            <a:ext cx="5329609" cy="1077218"/>
          </a:xfrm>
          <a:prstGeom prst="rect">
            <a:avLst/>
          </a:prstGeom>
          <a:noFill/>
        </p:spPr>
        <p:txBody>
          <a:bodyPr wrap="square" rtlCol="0">
            <a:spAutoFit/>
          </a:bodyPr>
          <a:lstStyle/>
          <a:p>
            <a:pPr algn="ctr"/>
            <a:r>
              <a:rPr kumimoji="1" lang="ja-JP" altLang="en-US" sz="3200" b="1" dirty="0">
                <a:solidFill>
                  <a:schemeClr val="accent1"/>
                </a:solidFill>
              </a:rPr>
              <a:t>③会員基盤の拡大</a:t>
            </a:r>
            <a:endParaRPr kumimoji="1" lang="en-US" altLang="ja-JP" sz="3200" b="1" dirty="0">
              <a:solidFill>
                <a:schemeClr val="accent1"/>
              </a:solidFill>
            </a:endParaRPr>
          </a:p>
          <a:p>
            <a:pPr algn="ctr"/>
            <a:r>
              <a:rPr lang="ja-JP" altLang="en-US" sz="3200" b="1" dirty="0">
                <a:solidFill>
                  <a:schemeClr val="accent1"/>
                </a:solidFill>
              </a:rPr>
              <a:t>会員増強</a:t>
            </a:r>
            <a:endParaRPr kumimoji="1" lang="ja-JP" altLang="en-US" sz="3200" b="1" dirty="0">
              <a:solidFill>
                <a:schemeClr val="accent1"/>
              </a:solidFill>
            </a:endParaRPr>
          </a:p>
        </p:txBody>
      </p:sp>
      <p:sp>
        <p:nvSpPr>
          <p:cNvPr id="8" name="矢印: 左 7">
            <a:extLst>
              <a:ext uri="{FF2B5EF4-FFF2-40B4-BE49-F238E27FC236}">
                <a16:creationId xmlns:a16="http://schemas.microsoft.com/office/drawing/2014/main" id="{1DFDE937-A56F-4C2A-A30C-86D19F9A8D9D}"/>
              </a:ext>
            </a:extLst>
          </p:cNvPr>
          <p:cNvSpPr/>
          <p:nvPr/>
        </p:nvSpPr>
        <p:spPr>
          <a:xfrm>
            <a:off x="5260109" y="3996897"/>
            <a:ext cx="1537978" cy="7474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17F7239A-02E4-40C8-BFAD-F96B1B6ECE31}"/>
              </a:ext>
            </a:extLst>
          </p:cNvPr>
          <p:cNvSpPr txBox="1"/>
          <p:nvPr/>
        </p:nvSpPr>
        <p:spPr>
          <a:xfrm>
            <a:off x="6885605" y="4087096"/>
            <a:ext cx="5412509" cy="1077218"/>
          </a:xfrm>
          <a:prstGeom prst="rect">
            <a:avLst/>
          </a:prstGeom>
          <a:noFill/>
        </p:spPr>
        <p:txBody>
          <a:bodyPr wrap="square" rtlCol="0">
            <a:spAutoFit/>
          </a:bodyPr>
          <a:lstStyle/>
          <a:p>
            <a:pPr algn="ctr"/>
            <a:r>
              <a:rPr lang="ja-JP" altLang="en-US" sz="3200" b="1" dirty="0">
                <a:solidFill>
                  <a:schemeClr val="accent1"/>
                </a:solidFill>
              </a:rPr>
              <a:t>②社会の</a:t>
            </a:r>
            <a:r>
              <a:rPr kumimoji="1" lang="ja-JP" altLang="en-US" sz="3200" b="1" dirty="0">
                <a:solidFill>
                  <a:schemeClr val="accent1"/>
                </a:solidFill>
              </a:rPr>
              <a:t>認知度の向上、</a:t>
            </a:r>
            <a:endParaRPr kumimoji="1" lang="en-US" altLang="ja-JP" sz="3200" b="1" dirty="0">
              <a:solidFill>
                <a:schemeClr val="accent1"/>
              </a:solidFill>
            </a:endParaRPr>
          </a:p>
          <a:p>
            <a:pPr algn="ctr"/>
            <a:r>
              <a:rPr lang="ja-JP" altLang="en-US" sz="3200" b="1" dirty="0">
                <a:solidFill>
                  <a:schemeClr val="accent1"/>
                </a:solidFill>
              </a:rPr>
              <a:t>会員自身の達成感</a:t>
            </a:r>
            <a:endParaRPr kumimoji="1" lang="ja-JP" altLang="en-US" sz="3200" b="1" dirty="0">
              <a:solidFill>
                <a:schemeClr val="accent1"/>
              </a:solidFill>
            </a:endParaRPr>
          </a:p>
        </p:txBody>
      </p:sp>
      <p:sp>
        <p:nvSpPr>
          <p:cNvPr id="12" name="矢印: 折線 11">
            <a:extLst>
              <a:ext uri="{FF2B5EF4-FFF2-40B4-BE49-F238E27FC236}">
                <a16:creationId xmlns:a16="http://schemas.microsoft.com/office/drawing/2014/main" id="{F9EC932F-5F05-4CE5-B41B-3330DBC5DAA4}"/>
              </a:ext>
            </a:extLst>
          </p:cNvPr>
          <p:cNvSpPr/>
          <p:nvPr/>
        </p:nvSpPr>
        <p:spPr>
          <a:xfrm>
            <a:off x="1335382" y="1611053"/>
            <a:ext cx="1274618" cy="201670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659284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AF0345E-FFB5-EC45-4E24-50961890861B}"/>
              </a:ext>
            </a:extLst>
          </p:cNvPr>
          <p:cNvSpPr>
            <a:spLocks noGrp="1"/>
          </p:cNvSpPr>
          <p:nvPr>
            <p:ph idx="1"/>
          </p:nvPr>
        </p:nvSpPr>
        <p:spPr>
          <a:xfrm>
            <a:off x="718457" y="1289158"/>
            <a:ext cx="11073050" cy="4611893"/>
          </a:xfrm>
        </p:spPr>
        <p:txBody>
          <a:bodyPr/>
          <a:lstStyle/>
          <a:p>
            <a:endParaRPr kumimoji="1" lang="en-US" altLang="ja-JP" dirty="0"/>
          </a:p>
          <a:p>
            <a:endParaRPr lang="en-US" altLang="ja-JP" dirty="0"/>
          </a:p>
          <a:p>
            <a:endParaRPr kumimoji="1" lang="en-US" altLang="ja-JP" dirty="0"/>
          </a:p>
          <a:p>
            <a:pPr marL="0" indent="0">
              <a:buNone/>
            </a:pPr>
            <a:r>
              <a:rPr lang="ja-JP" altLang="en-US" dirty="0"/>
              <a:t>　　　　　　　</a:t>
            </a:r>
            <a:r>
              <a:rPr lang="ja-JP" altLang="en-US" dirty="0">
                <a:solidFill>
                  <a:srgbClr val="0070C0"/>
                </a:solidFill>
              </a:rPr>
              <a:t>ご清聴ありがとうございました。</a:t>
            </a:r>
            <a:endParaRPr lang="en-US" altLang="ja-JP" dirty="0">
              <a:solidFill>
                <a:srgbClr val="0070C0"/>
              </a:solidFill>
            </a:endParaRPr>
          </a:p>
          <a:p>
            <a:pPr marL="0" indent="0">
              <a:buNone/>
            </a:pPr>
            <a:endParaRPr kumimoji="1" lang="en-US" altLang="ja-JP" dirty="0">
              <a:solidFill>
                <a:srgbClr val="0070C0"/>
              </a:solidFill>
            </a:endParaRPr>
          </a:p>
          <a:p>
            <a:pPr marL="0" indent="0">
              <a:buNone/>
            </a:pPr>
            <a:endParaRPr lang="en-US" altLang="ja-JP" dirty="0"/>
          </a:p>
          <a:p>
            <a:pPr marL="0" indent="0" algn="ctr">
              <a:buNone/>
            </a:pPr>
            <a:r>
              <a:rPr lang="ja-JP" altLang="en-US" sz="2400" b="0" i="0" u="none" strike="noStrike" baseline="0" dirty="0">
                <a:latin typeface="メイリオ" panose="020B0604030504040204" pitchFamily="50" charset="-128"/>
                <a:ea typeface="メイリオ" panose="020B0604030504040204" pitchFamily="50" charset="-128"/>
              </a:rPr>
              <a:t>公共イメージ向上委員会</a:t>
            </a:r>
          </a:p>
          <a:p>
            <a:pPr marL="0" indent="0" algn="ctr">
              <a:buNone/>
            </a:pPr>
            <a:r>
              <a:rPr lang="ja-JP" altLang="en-US" sz="2400" b="0" i="0" u="none" strike="noStrike" baseline="0" dirty="0">
                <a:latin typeface="メイリオ" panose="020B0604030504040204" pitchFamily="50" charset="-128"/>
                <a:ea typeface="メイリオ" panose="020B0604030504040204" pitchFamily="50" charset="-128"/>
              </a:rPr>
              <a:t>　委員長　伊藤 芳晃（大阪南</a:t>
            </a:r>
            <a:r>
              <a:rPr lang="en-US" altLang="ja-JP" sz="2400" b="0" i="0" u="none" strike="noStrike" baseline="0" dirty="0">
                <a:latin typeface="メイリオ" panose="020B0604030504040204" pitchFamily="50" charset="-128"/>
                <a:ea typeface="メイリオ" panose="020B0604030504040204" pitchFamily="50" charset="-128"/>
              </a:rPr>
              <a:t>RC</a:t>
            </a:r>
            <a:r>
              <a:rPr lang="ja-JP" altLang="en-US" sz="2400" b="0" i="0" u="none" strike="noStrike" baseline="0" dirty="0">
                <a:latin typeface="メイリオ" panose="020B0604030504040204" pitchFamily="50" charset="-128"/>
                <a:ea typeface="メイリオ" panose="020B0604030504040204" pitchFamily="50" charset="-128"/>
              </a:rPr>
              <a:t>）</a:t>
            </a:r>
            <a:endParaRPr lang="ja-JP" altLang="en-US" sz="2400" dirty="0"/>
          </a:p>
          <a:p>
            <a:pPr marL="0" indent="0">
              <a:buNone/>
            </a:pPr>
            <a:endParaRPr kumimoji="1" lang="ja-JP" altLang="en-US" dirty="0"/>
          </a:p>
        </p:txBody>
      </p:sp>
    </p:spTree>
    <p:extLst>
      <p:ext uri="{BB962C8B-B14F-4D97-AF65-F5344CB8AC3E}">
        <p14:creationId xmlns:p14="http://schemas.microsoft.com/office/powerpoint/2010/main" val="16583591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lstStyle>
        <a:defPPr algn="l">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2639</TotalTime>
  <Words>1379</Words>
  <Application>Microsoft Office PowerPoint</Application>
  <PresentationFormat>ワイド画面</PresentationFormat>
  <Paragraphs>117</Paragraphs>
  <Slides>7</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HG丸ｺﾞｼｯｸM-PRO</vt:lpstr>
      <vt:lpstr>Hiragino Kaku Gothic Pro W6</vt:lpstr>
      <vt:lpstr>メイリオ</vt:lpstr>
      <vt:lpstr>游ゴシック</vt:lpstr>
      <vt:lpstr>Arial</vt:lpstr>
      <vt:lpstr>Office テーマ</vt:lpstr>
      <vt:lpstr>「公共イメージ向上の考え方」</vt:lpstr>
      <vt:lpstr>　　 　 公共イメージ向上の「P-MVV」  （参考 R1 ARPIC 田中久夫）　</vt:lpstr>
      <vt:lpstr>よりインパクトのある奉仕活動</vt:lpstr>
      <vt:lpstr>インパクトのある広報（情報発信）の手段</vt:lpstr>
      <vt:lpstr>ロータリークラブ自身の磨き上げ</vt:lpstr>
      <vt:lpstr>公共イメージ向上による好循環</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木下 基司</dc:creator>
  <cp:lastModifiedBy>岡松 展明</cp:lastModifiedBy>
  <cp:revision>204</cp:revision>
  <cp:lastPrinted>2023-07-23T01:28:07Z</cp:lastPrinted>
  <dcterms:created xsi:type="dcterms:W3CDTF">2023-02-07T23:58:38Z</dcterms:created>
  <dcterms:modified xsi:type="dcterms:W3CDTF">2023-10-19T08:45:29Z</dcterms:modified>
</cp:coreProperties>
</file>