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1"/>
  </p:sldMasterIdLst>
  <p:notesMasterIdLst>
    <p:notesMasterId r:id="rId28"/>
  </p:notesMasterIdLst>
  <p:handoutMasterIdLst>
    <p:handoutMasterId r:id="rId29"/>
  </p:handoutMasterIdLst>
  <p:sldIdLst>
    <p:sldId id="11943" r:id="rId2"/>
    <p:sldId id="11944" r:id="rId3"/>
    <p:sldId id="343" r:id="rId4"/>
    <p:sldId id="346" r:id="rId5"/>
    <p:sldId id="353" r:id="rId6"/>
    <p:sldId id="287" r:id="rId7"/>
    <p:sldId id="366" r:id="rId8"/>
    <p:sldId id="364" r:id="rId9"/>
    <p:sldId id="11946" r:id="rId10"/>
    <p:sldId id="290" r:id="rId11"/>
    <p:sldId id="347" r:id="rId12"/>
    <p:sldId id="11947" r:id="rId13"/>
    <p:sldId id="368" r:id="rId14"/>
    <p:sldId id="288" r:id="rId15"/>
    <p:sldId id="289" r:id="rId16"/>
    <p:sldId id="294" r:id="rId17"/>
    <p:sldId id="342" r:id="rId18"/>
    <p:sldId id="291" r:id="rId19"/>
    <p:sldId id="370" r:id="rId20"/>
    <p:sldId id="351" r:id="rId21"/>
    <p:sldId id="11948" r:id="rId22"/>
    <p:sldId id="355" r:id="rId23"/>
    <p:sldId id="352" r:id="rId24"/>
    <p:sldId id="344" r:id="rId25"/>
    <p:sldId id="371" r:id="rId26"/>
    <p:sldId id="363" r:id="rId27"/>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1485DBDB-056F-48B9-89C1-624D0018CA46}">
          <p14:sldIdLst>
            <p14:sldId id="11943"/>
            <p14:sldId id="11944"/>
            <p14:sldId id="343"/>
            <p14:sldId id="346"/>
            <p14:sldId id="353"/>
            <p14:sldId id="287"/>
            <p14:sldId id="366"/>
            <p14:sldId id="364"/>
            <p14:sldId id="11946"/>
            <p14:sldId id="290"/>
            <p14:sldId id="347"/>
            <p14:sldId id="11947"/>
            <p14:sldId id="368"/>
            <p14:sldId id="288"/>
            <p14:sldId id="289"/>
            <p14:sldId id="294"/>
            <p14:sldId id="342"/>
            <p14:sldId id="291"/>
            <p14:sldId id="370"/>
            <p14:sldId id="351"/>
            <p14:sldId id="11948"/>
            <p14:sldId id="355"/>
            <p14:sldId id="352"/>
            <p14:sldId id="344"/>
            <p14:sldId id="371"/>
            <p14:sldId id="3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7" autoAdjust="0"/>
    <p:restoredTop sz="62404" autoAdjust="0"/>
  </p:normalViewPr>
  <p:slideViewPr>
    <p:cSldViewPr snapToGrid="0">
      <p:cViewPr varScale="1">
        <p:scale>
          <a:sx n="60" d="100"/>
          <a:sy n="60" d="100"/>
        </p:scale>
        <p:origin x="34" y="6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9" d="100"/>
          <a:sy n="99" d="100"/>
        </p:scale>
        <p:origin x="1541"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0" cy="495029"/>
          </a:xfrm>
          <a:prstGeom prst="rect">
            <a:avLst/>
          </a:prstGeom>
        </p:spPr>
        <p:txBody>
          <a:bodyPr vert="horz" lIns="90759" tIns="45380" rIns="90759" bIns="45380"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815375" y="0"/>
            <a:ext cx="2918830" cy="495029"/>
          </a:xfrm>
          <a:prstGeom prst="rect">
            <a:avLst/>
          </a:prstGeom>
        </p:spPr>
        <p:txBody>
          <a:bodyPr vert="horz" lIns="90759" tIns="45380" rIns="90759" bIns="45380" rtlCol="0"/>
          <a:lstStyle>
            <a:lvl1pPr algn="r">
              <a:defRPr sz="1100"/>
            </a:lvl1pPr>
          </a:lstStyle>
          <a:p>
            <a:fld id="{88416864-EEE2-4289-A1E1-B81FAF8401D8}" type="datetimeFigureOut">
              <a:rPr kumimoji="1" lang="ja-JP" altLang="en-US" smtClean="0"/>
              <a:t>2022/10/10</a:t>
            </a:fld>
            <a:endParaRPr kumimoji="1" lang="ja-JP" altLang="en-US"/>
          </a:p>
        </p:txBody>
      </p:sp>
      <p:sp>
        <p:nvSpPr>
          <p:cNvPr id="4" name="フッター プレースホルダー 3"/>
          <p:cNvSpPr>
            <a:spLocks noGrp="1"/>
          </p:cNvSpPr>
          <p:nvPr>
            <p:ph type="ftr" sz="quarter" idx="2"/>
          </p:nvPr>
        </p:nvSpPr>
        <p:spPr>
          <a:xfrm>
            <a:off x="2" y="9371286"/>
            <a:ext cx="2918830" cy="495028"/>
          </a:xfrm>
          <a:prstGeom prst="rect">
            <a:avLst/>
          </a:prstGeom>
        </p:spPr>
        <p:txBody>
          <a:bodyPr vert="horz" lIns="90759" tIns="45380" rIns="90759" bIns="45380"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815375" y="9371286"/>
            <a:ext cx="2918830" cy="495028"/>
          </a:xfrm>
          <a:prstGeom prst="rect">
            <a:avLst/>
          </a:prstGeom>
        </p:spPr>
        <p:txBody>
          <a:bodyPr vert="horz" lIns="90759" tIns="45380" rIns="90759" bIns="45380" rtlCol="0" anchor="b"/>
          <a:lstStyle>
            <a:lvl1pPr algn="r">
              <a:defRPr sz="1100"/>
            </a:lvl1pPr>
          </a:lstStyle>
          <a:p>
            <a:fld id="{0F3C7949-838B-4A21-A454-9B8BC7BBA0F4}" type="slidenum">
              <a:rPr kumimoji="1" lang="ja-JP" altLang="en-US" smtClean="0"/>
              <a:t>‹#›</a:t>
            </a:fld>
            <a:endParaRPr kumimoji="1" lang="ja-JP" altLang="en-US"/>
          </a:p>
        </p:txBody>
      </p:sp>
    </p:spTree>
    <p:extLst>
      <p:ext uri="{BB962C8B-B14F-4D97-AF65-F5344CB8AC3E}">
        <p14:creationId xmlns:p14="http://schemas.microsoft.com/office/powerpoint/2010/main" val="1838057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0" cy="495029"/>
          </a:xfrm>
          <a:prstGeom prst="rect">
            <a:avLst/>
          </a:prstGeom>
        </p:spPr>
        <p:txBody>
          <a:bodyPr vert="horz" lIns="90759" tIns="45380" rIns="90759" bIns="45380"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375" y="0"/>
            <a:ext cx="2918830" cy="495029"/>
          </a:xfrm>
          <a:prstGeom prst="rect">
            <a:avLst/>
          </a:prstGeom>
        </p:spPr>
        <p:txBody>
          <a:bodyPr vert="horz" lIns="90759" tIns="45380" rIns="90759" bIns="45380" rtlCol="0"/>
          <a:lstStyle>
            <a:lvl1pPr algn="r">
              <a:defRPr sz="1100"/>
            </a:lvl1pPr>
          </a:lstStyle>
          <a:p>
            <a:fld id="{7804C83C-66C8-4FFB-8555-6D3809A33EAF}" type="datetimeFigureOut">
              <a:rPr kumimoji="1" lang="ja-JP" altLang="en-US" smtClean="0"/>
              <a:t>2022/10/10</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0759" tIns="45380" rIns="90759" bIns="4538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0759" tIns="45380" rIns="90759" bIns="4538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6"/>
            <a:ext cx="2918830" cy="495028"/>
          </a:xfrm>
          <a:prstGeom prst="rect">
            <a:avLst/>
          </a:prstGeom>
        </p:spPr>
        <p:txBody>
          <a:bodyPr vert="horz" lIns="90759" tIns="45380" rIns="90759" bIns="45380"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0" cy="495028"/>
          </a:xfrm>
          <a:prstGeom prst="rect">
            <a:avLst/>
          </a:prstGeom>
        </p:spPr>
        <p:txBody>
          <a:bodyPr vert="horz" lIns="90759" tIns="45380" rIns="90759" bIns="45380" rtlCol="0" anchor="b"/>
          <a:lstStyle>
            <a:lvl1pPr algn="r">
              <a:defRPr sz="1100"/>
            </a:lvl1pPr>
          </a:lstStyle>
          <a:p>
            <a:fld id="{A5942BEE-113D-4949-A31D-F36B2935D45F}" type="slidenum">
              <a:rPr kumimoji="1" lang="ja-JP" altLang="en-US" smtClean="0"/>
              <a:t>‹#›</a:t>
            </a:fld>
            <a:endParaRPr kumimoji="1" lang="ja-JP" altLang="en-US"/>
          </a:p>
        </p:txBody>
      </p:sp>
    </p:spTree>
    <p:extLst>
      <p:ext uri="{BB962C8B-B14F-4D97-AF65-F5344CB8AC3E}">
        <p14:creationId xmlns:p14="http://schemas.microsoft.com/office/powerpoint/2010/main" val="27329796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brandcenter.rotary.org/en-us/rotary-template?id=8afeddcb-9f27-4632-a4c4-640761ad7f05"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私からは、ロータリーのロゴを正しい使用方法について、ご説明させていだきます。</a:t>
            </a:r>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a:t>
            </a:fld>
            <a:endParaRPr kumimoji="1" lang="ja-JP" altLang="en-US"/>
          </a:p>
        </p:txBody>
      </p:sp>
    </p:spTree>
    <p:extLst>
      <p:ext uri="{BB962C8B-B14F-4D97-AF65-F5344CB8AC3E}">
        <p14:creationId xmlns:p14="http://schemas.microsoft.com/office/powerpoint/2010/main" val="2542738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721"/>
            <a:r>
              <a:rPr lang="ja-JP" altLang="en-US" sz="1100" dirty="0"/>
              <a:t>ローターアクトクラブのロゴも定められおり、</a:t>
            </a:r>
            <a:r>
              <a:rPr lang="en-US" altLang="ja-JP" sz="1100" dirty="0">
                <a:solidFill>
                  <a:srgbClr val="000000"/>
                </a:solidFill>
                <a:latin typeface="Noto Sans JP"/>
              </a:rPr>
              <a:t>Cranberry</a:t>
            </a:r>
            <a:r>
              <a:rPr lang="ja-JP" altLang="en-US" sz="1100" dirty="0">
                <a:solidFill>
                  <a:srgbClr val="000000"/>
                </a:solidFill>
                <a:latin typeface="Noto Sans JP"/>
              </a:rPr>
              <a:t>という赤っぽい色が指定されています。</a:t>
            </a:r>
            <a:endParaRPr lang="en-US" altLang="ja-JP" sz="1100" dirty="0">
              <a:solidFill>
                <a:srgbClr val="000000"/>
              </a:solidFill>
              <a:latin typeface="Noto Sans JP"/>
            </a:endParaRPr>
          </a:p>
          <a:p>
            <a:r>
              <a:rPr lang="ja-JP" altLang="en-US" sz="1100" dirty="0"/>
              <a:t>クラブ名等の表示位置等の制限は、ロータリーのロゴの場合と同様です。</a:t>
            </a:r>
            <a:endParaRPr lang="en-US" sz="11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764280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こちらが、インターアクトクラブのロゴの表示例でして、</a:t>
            </a:r>
            <a:endParaRPr lang="en-US" altLang="ja-JP" sz="1400" dirty="0"/>
          </a:p>
          <a:p>
            <a:r>
              <a:rPr lang="ja-JP" altLang="en-US" sz="1400" dirty="0"/>
              <a:t>色は、スカイブルーが指定されています。</a:t>
            </a:r>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893641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721">
              <a:defRPr/>
            </a:pPr>
            <a:r>
              <a:rPr lang="ja-JP" altLang="en-US" sz="1400" dirty="0"/>
              <a:t>適切でないロゴの具体例をいくつかご紹介します。</a:t>
            </a:r>
            <a:endParaRPr lang="en-US" altLang="ja-JP" sz="1400" dirty="0"/>
          </a:p>
          <a:p>
            <a:pPr defTabSz="875721">
              <a:defRPr/>
            </a:pPr>
            <a:r>
              <a:rPr lang="ja-JP" altLang="en-US" sz="1400" dirty="0"/>
              <a:t>いずれも</a:t>
            </a:r>
            <a:r>
              <a:rPr lang="en-US" altLang="ja-JP" sz="1400" dirty="0"/>
              <a:t>club of Osaka-north</a:t>
            </a:r>
            <a:r>
              <a:rPr lang="ja-JP" altLang="en-US" sz="1400" dirty="0"/>
              <a:t>とクラブ名を入れたものです。</a:t>
            </a:r>
            <a:endParaRPr lang="en-US" altLang="ja-JP" sz="1400" dirty="0"/>
          </a:p>
          <a:p>
            <a:pPr marL="0" marR="0" lvl="0" indent="0" algn="l" defTabSz="875721" rtl="0" eaLnBrk="1" fontAlgn="auto" latinLnBrk="0" hangingPunct="1">
              <a:lnSpc>
                <a:spcPct val="100000"/>
              </a:lnSpc>
              <a:spcBef>
                <a:spcPts val="0"/>
              </a:spcBef>
              <a:spcAft>
                <a:spcPts val="0"/>
              </a:spcAft>
              <a:buClrTx/>
              <a:buSzTx/>
              <a:buFontTx/>
              <a:buNone/>
              <a:tabLst/>
              <a:defRPr/>
            </a:pPr>
            <a:r>
              <a:rPr lang="ja-JP" altLang="en-US" sz="1400" dirty="0"/>
              <a:t>左側のように、クラブ名を「</a:t>
            </a:r>
            <a:r>
              <a:rPr lang="en-US" altLang="ja-JP" sz="1400" dirty="0"/>
              <a:t>Rotary</a:t>
            </a:r>
            <a:r>
              <a:rPr lang="ja-JP" altLang="en-US" sz="1400" dirty="0"/>
              <a:t>」の文字幅と均等割り付けすることは不適切とされています。</a:t>
            </a:r>
            <a:endParaRPr lang="en-US" altLang="ja-JP" sz="1400" dirty="0"/>
          </a:p>
          <a:p>
            <a:pPr marL="0" marR="0" lvl="0" indent="0" algn="l" defTabSz="875721" rtl="0" eaLnBrk="1" fontAlgn="auto" latinLnBrk="0" hangingPunct="1">
              <a:lnSpc>
                <a:spcPct val="100000"/>
              </a:lnSpc>
              <a:spcBef>
                <a:spcPts val="0"/>
              </a:spcBef>
              <a:spcAft>
                <a:spcPts val="0"/>
              </a:spcAft>
              <a:buClrTx/>
              <a:buSzTx/>
              <a:buFontTx/>
              <a:buNone/>
              <a:tabLst/>
              <a:defRPr/>
            </a:pPr>
            <a:r>
              <a:rPr lang="ja-JP" altLang="en-US" sz="1400" dirty="0"/>
              <a:t>クラブ名が</a:t>
            </a:r>
            <a:r>
              <a:rPr lang="en-US" altLang="ja-JP" sz="1400" dirty="0"/>
              <a:t>Rotary</a:t>
            </a:r>
            <a:r>
              <a:rPr lang="ja-JP" altLang="en-US" sz="1400" dirty="0"/>
              <a:t>の文字より左側にはみ出てしまいますが、右側のように、右端詰めに配置してください。</a:t>
            </a:r>
            <a:endParaRPr lang="en-US" altLang="ja-JP" sz="1400" dirty="0"/>
          </a:p>
          <a:p>
            <a:pPr defTabSz="875721">
              <a:defRPr/>
            </a:pPr>
            <a:endParaRPr lang="en-US" altLang="ja-JP" sz="14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2957784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こちらは、私が所属する大阪南ロータリークラブで、用いられていたロゴです。</a:t>
            </a:r>
            <a:endParaRPr lang="en-US" altLang="ja-JP" sz="1400" dirty="0"/>
          </a:p>
          <a:p>
            <a:r>
              <a:rPr lang="ja-JP" altLang="en-US" sz="1400" dirty="0"/>
              <a:t>ロータリーの公式ロゴの右側に、クラブ名等を表示するタイプですが、</a:t>
            </a:r>
            <a:endParaRPr lang="en-US" altLang="ja-JP" sz="1400" dirty="0"/>
          </a:p>
          <a:p>
            <a:r>
              <a:rPr lang="ja-JP" altLang="en-US" sz="1400" dirty="0"/>
              <a:t>大阪南以外でも、かなり多くのクラブでも使われていたレイアウトだと思われます。</a:t>
            </a:r>
            <a:endParaRPr lang="en-US" altLang="ja-JP"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t>しかし、歯車の右側のスペースは、あとでご説明する「組み合わせロゴ」の際に他の団体等を入れるところなっており、</a:t>
            </a:r>
            <a:endParaRPr lang="en-US" altLang="ja-JP" sz="1400" dirty="0"/>
          </a:p>
          <a:p>
            <a:r>
              <a:rPr lang="ja-JP" altLang="en-US" sz="1400" dirty="0"/>
              <a:t>クラブ名は、歯車の左側に配置するよう、改善をお願いします。</a:t>
            </a:r>
            <a:endParaRPr lang="en-US" altLang="ja-JP" sz="14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1052774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では、このロゴは、どこか不適切なのでしょうか？</a:t>
            </a:r>
            <a:endParaRPr lang="en-US" altLang="ja-JP" sz="1400" dirty="0"/>
          </a:p>
          <a:p>
            <a:endParaRPr lang="en-US" altLang="ja-JP" sz="1400" dirty="0"/>
          </a:p>
          <a:p>
            <a:r>
              <a:rPr lang="ja-JP" altLang="en-US" sz="1400" dirty="0"/>
              <a:t>公式ロゴの左下に、きちんと地区名が記載され、一見すると問題ないように思われるかもしれません。</a:t>
            </a:r>
            <a:endParaRPr lang="en-US" altLang="ja-JP" sz="1400" dirty="0"/>
          </a:p>
          <a:p>
            <a:r>
              <a:rPr lang="ja-JP" altLang="en-US" sz="1400" dirty="0"/>
              <a:t>実は、これは、歯車の右下に、商標登録マークがない点で、公式ロゴと、似て非なるロゴになってしまっています。</a:t>
            </a:r>
            <a:endParaRPr lang="en-US" altLang="ja-JP" sz="1400" dirty="0"/>
          </a:p>
          <a:p>
            <a:r>
              <a:rPr lang="ja-JP" altLang="en-US" sz="1400" dirty="0"/>
              <a:t>正しい公式ロゴは、このページの左上のヘッダー部分のようなものです。</a:t>
            </a:r>
            <a:endParaRPr lang="en-US" altLang="ja-JP" sz="1400" dirty="0"/>
          </a:p>
          <a:p>
            <a:r>
              <a:rPr lang="ja-JP" altLang="en-US" sz="1400" dirty="0"/>
              <a:t>しかし、この間違いは、非常に多いです。</a:t>
            </a:r>
            <a:endParaRPr lang="en-US" altLang="ja-JP" sz="1400" dirty="0"/>
          </a:p>
          <a:p>
            <a:endParaRPr lang="en-US" altLang="ja-JP" sz="1400" dirty="0"/>
          </a:p>
          <a:p>
            <a:r>
              <a:rPr lang="ja-JP" altLang="en-US" sz="1400" dirty="0"/>
              <a:t>マイロータリ</a:t>
            </a:r>
            <a:r>
              <a:rPr lang="en-US" altLang="ja-JP" sz="1400" dirty="0"/>
              <a:t>―</a:t>
            </a:r>
            <a:r>
              <a:rPr lang="ja-JP" altLang="en-US" sz="1400" dirty="0"/>
              <a:t>のサイトの中でも、商標登録マークをつけ忘れた公式ロゴを貼り付けているページがあるしだいでして、</a:t>
            </a:r>
            <a:endParaRPr lang="en-US" altLang="ja-JP" sz="1400" dirty="0"/>
          </a:p>
          <a:p>
            <a:r>
              <a:rPr lang="ja-JP" altLang="en-US" sz="1400" dirty="0"/>
              <a:t>国際ロータリーの事務局内でも、まだまだ行き届いていないというのが現状です。</a:t>
            </a:r>
            <a:endParaRPr lang="en-US" altLang="ja-JP" sz="1400" dirty="0"/>
          </a:p>
          <a:p>
            <a:endParaRPr lang="en-US" altLang="ja-JP" sz="14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1217688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次に、「組み合わせロゴ」についてご説明します。</a:t>
            </a:r>
            <a:endParaRPr lang="en-US" altLang="ja-JP" sz="1400" dirty="0"/>
          </a:p>
          <a:p>
            <a:r>
              <a:rPr lang="ja-JP" altLang="en-US" sz="1400" dirty="0"/>
              <a:t>組み合わせロゴというのは、ロータリークラブ等が、他の団体のイベントやパートナーシップを推進するために、クラブ名等が入ったロータリーロゴと、他の団体のロゴとを組み合わせるものです。</a:t>
            </a:r>
            <a:endParaRPr lang="en-US" altLang="ja-JP" sz="1400" dirty="0"/>
          </a:p>
          <a:p>
            <a:endParaRPr lang="en-US" altLang="ja-JP" sz="1400" dirty="0"/>
          </a:p>
          <a:p>
            <a:r>
              <a:rPr lang="ja-JP" altLang="en-US" sz="1400" dirty="0"/>
              <a:t>ただし、組み合わせるロゴは、１つのパートナー団体に限るとされています。</a:t>
            </a:r>
            <a:endParaRPr lang="en-US" altLang="ja-JP" sz="1400" dirty="0"/>
          </a:p>
          <a:p>
            <a:endParaRPr lang="en-US" altLang="ja-JP" sz="1400" dirty="0"/>
          </a:p>
          <a:p>
            <a:r>
              <a:rPr lang="ja-JP" altLang="en-US" sz="1400" dirty="0"/>
              <a:t>そのため、複数の団体と協力する場合には、メインの団体を一つ選び、</a:t>
            </a:r>
            <a:endParaRPr lang="en-US" altLang="ja-JP" sz="1400" dirty="0"/>
          </a:p>
          <a:p>
            <a:r>
              <a:rPr lang="ja-JP" altLang="en-US" sz="1400" dirty="0"/>
              <a:t>他の団体については、別の場所にリストを表示する方法をとる必要があります。</a:t>
            </a:r>
            <a:endParaRPr lang="en-US" altLang="ja-JP" sz="1400" dirty="0"/>
          </a:p>
          <a:p>
            <a:endParaRPr lang="en-US" altLang="ja-JP" sz="14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2960439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ロゴのお話からは少し離れますが、</a:t>
            </a:r>
            <a:endParaRPr lang="en-US" altLang="ja-JP" sz="1400" dirty="0"/>
          </a:p>
          <a:p>
            <a:r>
              <a:rPr lang="ja-JP" altLang="en-US" sz="1400" dirty="0"/>
              <a:t>プロジェクトやイベントの名称に、ロータリーという言葉を含める場合、クラブ名等も表示することが求められています。</a:t>
            </a:r>
            <a:endParaRPr lang="en-US" altLang="ja-JP" sz="1400" dirty="0">
              <a:solidFill>
                <a:schemeClr val="tx1"/>
              </a:solidFill>
            </a:endParaRPr>
          </a:p>
          <a:p>
            <a:endParaRPr lang="en-US" altLang="ja-JP" sz="1400" dirty="0">
              <a:solidFill>
                <a:schemeClr val="tx1"/>
              </a:solidFill>
            </a:endParaRPr>
          </a:p>
          <a:p>
            <a:r>
              <a:rPr lang="ja-JP" altLang="en-US" sz="1400" dirty="0"/>
              <a:t>これは、あるクラブ主催のラクビ</a:t>
            </a:r>
            <a:r>
              <a:rPr lang="en-US" altLang="ja-JP" sz="1400" dirty="0"/>
              <a:t>―</a:t>
            </a:r>
            <a:r>
              <a:rPr lang="ja-JP" altLang="en-US" sz="1400" dirty="0"/>
              <a:t>大会で実際に用いられた横断幕ですが、</a:t>
            </a:r>
            <a:endParaRPr lang="en-US" altLang="ja-JP" sz="1400" dirty="0"/>
          </a:p>
          <a:p>
            <a:r>
              <a:rPr lang="ja-JP" altLang="en-US" sz="1400" dirty="0"/>
              <a:t>クラブの主催である以上、そのクラブ名もいれたイベント名とべきで、たとえば大阪南の主催であったのでしたら、</a:t>
            </a:r>
            <a:endParaRPr lang="en-US" altLang="ja-JP" sz="1400" dirty="0"/>
          </a:p>
          <a:p>
            <a:r>
              <a:rPr lang="ja-JP" altLang="en-US" sz="1400" dirty="0"/>
              <a:t>「大阪南ロータリークラブ　ラグビーフレンドシップマッチ」とすべきでした。</a:t>
            </a:r>
            <a:endParaRPr lang="en-US" altLang="ja-JP" sz="1400" dirty="0"/>
          </a:p>
          <a:p>
            <a:endParaRPr lang="en-US" altLang="ja-JP" sz="1400" dirty="0"/>
          </a:p>
          <a:p>
            <a:r>
              <a:rPr lang="ja-JP" altLang="en-US" sz="1400" dirty="0"/>
              <a:t>なお、厳密には、左側のロータリーロゴについても、クラブ名が入っておらず、</a:t>
            </a:r>
            <a:endParaRPr lang="en-US" altLang="ja-JP" sz="1400" dirty="0"/>
          </a:p>
          <a:p>
            <a:r>
              <a:rPr lang="ja-JP" altLang="en-US" sz="1400" dirty="0"/>
              <a:t>これだと国際ロータリーのイベントのようになってしまう点で、適切ではないうのになっています。</a:t>
            </a:r>
            <a:endParaRPr lang="en-US" altLang="ja-JP" sz="14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1635598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ロータリーロゴと並んで、重要なものが、「誇りのシンボル」と呼ばれる歯車のマークです。</a:t>
            </a:r>
            <a:endParaRPr lang="en-US" altLang="ja-JP" sz="1400" dirty="0"/>
          </a:p>
          <a:p>
            <a:r>
              <a:rPr lang="ja-JP" altLang="en-US" sz="1400" dirty="0"/>
              <a:t>左側が従前、ロータリーで用いられていたものですが、２０１３年に右のものに改定されました。</a:t>
            </a:r>
            <a:endParaRPr lang="en-US" altLang="ja-JP"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17</a:t>
            </a:fld>
            <a:endParaRPr kumimoji="1" lang="ja-JP" altLang="en-US"/>
          </a:p>
        </p:txBody>
      </p:sp>
    </p:spTree>
    <p:extLst>
      <p:ext uri="{BB962C8B-B14F-4D97-AF65-F5344CB8AC3E}">
        <p14:creationId xmlns:p14="http://schemas.microsoft.com/office/powerpoint/2010/main" val="1486224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１　この誇りのシンボルは、歯車の中に「</a:t>
            </a:r>
            <a:r>
              <a:rPr kumimoji="1" lang="en-US" altLang="ja-JP" sz="14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Rotary</a:t>
            </a:r>
            <a:r>
              <a:rPr lang="ja-JP" altLang="en-US" sz="1400" dirty="0">
                <a:solidFill>
                  <a:prstClr val="black"/>
                </a:solidFill>
                <a:latin typeface="Calibri" panose="020F0502020204030204"/>
                <a:ea typeface="メイリオ" panose="020B0604030504040204" pitchFamily="50" charset="-128"/>
              </a:rPr>
              <a:t> </a:t>
            </a:r>
            <a:r>
              <a:rPr kumimoji="1" lang="en-US" altLang="ja-JP" sz="14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International</a:t>
            </a:r>
            <a:r>
              <a:rPr kumimoji="1" lang="ja-JP" altLang="en-US" sz="14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」の文字が記載され、</a:t>
            </a:r>
            <a:endParaRPr kumimoji="1" lang="en-US" altLang="ja-JP" sz="14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商標登録マークも、歯車の中に表示されています。</a:t>
            </a:r>
            <a:endParaRPr kumimoji="1" lang="en-US" altLang="ja-JP" sz="14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ロータリーの公式ロゴでの商標登録マークは、歯車の外側にありましたので、その点で、少し違っています。</a:t>
            </a:r>
            <a:endParaRPr kumimoji="1" lang="en-US" altLang="ja-JP" sz="14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２．ご注意いただきたいのは、誇りのシンボルは単独で使用することができず、</a:t>
            </a:r>
            <a:r>
              <a:rPr lang="ja-JP" altLang="en-US" sz="1400" dirty="0">
                <a:solidFill>
                  <a:prstClr val="black"/>
                </a:solidFill>
              </a:rPr>
              <a:t>クラブ名または地区名・ゾーン</a:t>
            </a:r>
            <a:endParaRPr lang="en-US" altLang="ja-JP" sz="14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rPr>
              <a:t>　番号入りのロータリーロゴを</a:t>
            </a:r>
            <a:r>
              <a:rPr kumimoji="1" lang="ja-JP" altLang="en-US" sz="14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近接位置に表示するようにしてください。</a:t>
            </a:r>
            <a:endParaRPr kumimoji="1" lang="en-US" altLang="ja-JP" sz="14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これも、国際ロータリーによる活動か否かを区別する観点からのものです。</a:t>
            </a:r>
            <a:endParaRPr lang="en-US" altLang="ja-JP" sz="1400" dirty="0">
              <a:solidFill>
                <a:prstClr val="black"/>
              </a:solidFill>
              <a:latin typeface="Calibri" panose="020F0502020204030204"/>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Calibri" panose="020F0502020204030204"/>
                <a:ea typeface="メイリオ" panose="020B0604030504040204" pitchFamily="50" charset="-128"/>
              </a:rPr>
              <a:t>３．ロータリーロゴについては、簡易バージョンがありましたが、誇りのシンボルに簡易バージョンはなく、</a:t>
            </a:r>
            <a:endParaRPr lang="en-US" altLang="ja-JP" sz="1400" dirty="0">
              <a:solidFill>
                <a:prstClr val="black"/>
              </a:solidFill>
              <a:latin typeface="Calibri" panose="020F0502020204030204"/>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Calibri" panose="020F0502020204030204"/>
                <a:ea typeface="メイリオ" panose="020B0604030504040204" pitchFamily="50" charset="-128"/>
              </a:rPr>
              <a:t>　このページの右下に大きく表示されたもの</a:t>
            </a:r>
            <a:r>
              <a:rPr kumimoji="1" lang="ja-JP" altLang="en-US" sz="14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１つのみです。</a:t>
            </a:r>
            <a:endParaRPr kumimoji="1" lang="en-US" altLang="ja-JP" sz="14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2456212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ここまでのお話で疑問を持たれたのかもしれませんが、</a:t>
            </a:r>
            <a:endParaRPr lang="en-US" altLang="ja-JP" sz="1400" dirty="0"/>
          </a:p>
          <a:p>
            <a:r>
              <a:rPr lang="ja-JP" altLang="en-US" sz="1400" dirty="0"/>
              <a:t>皆さんも現在お使いのロータリー会員ピンは、実は、改定前の誇りのシンボルが用いられています。</a:t>
            </a:r>
            <a:endParaRPr lang="en-US" altLang="ja-JP" sz="1400" dirty="0"/>
          </a:p>
          <a:p>
            <a:r>
              <a:rPr lang="ja-JP" altLang="en-US" sz="1400" dirty="0"/>
              <a:t>しかし、この会員ピンについて国際ロータリーは、これまで通り、使用しても構わないと明言していますので、ご安心ください。</a:t>
            </a:r>
            <a:endParaRPr lang="en-US" altLang="ja-JP" sz="14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914728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700" kern="100" dirty="0">
                <a:solidFill>
                  <a:srgbClr val="313537"/>
                </a:solidFill>
                <a:latin typeface="Open Sans" panose="020B0606030504020204" pitchFamily="34" charset="0"/>
                <a:ea typeface="游明朝" panose="02020400000000000000" pitchFamily="18" charset="-128"/>
                <a:cs typeface="Open Sans" panose="020B0606030504020204" pitchFamily="34" charset="0"/>
              </a:rPr>
              <a:t>そもそも正しいロゴの使用が、なぜ重要なのか、という点からお話させていだきます。</a:t>
            </a:r>
            <a:endParaRPr lang="en-US" altLang="ja-JP" sz="1700" kern="100" dirty="0">
              <a:solidFill>
                <a:srgbClr val="313537"/>
              </a:solidFill>
              <a:latin typeface="Open Sans" panose="020B0606030504020204" pitchFamily="34" charset="0"/>
              <a:ea typeface="游明朝" panose="02020400000000000000" pitchFamily="18" charset="-128"/>
              <a:cs typeface="Open Sans" panose="020B0606030504020204" pitchFamily="34" charset="0"/>
            </a:endParaRPr>
          </a:p>
          <a:p>
            <a:pPr algn="just"/>
            <a:r>
              <a:rPr lang="ja-JP" altLang="ja-JP" sz="1700" kern="100" dirty="0">
                <a:solidFill>
                  <a:srgbClr val="313537"/>
                </a:solidFill>
                <a:latin typeface="Open Sans" panose="020B0606030504020204" pitchFamily="34" charset="0"/>
                <a:ea typeface="游明朝" panose="02020400000000000000" pitchFamily="18" charset="-128"/>
                <a:cs typeface="Open Sans" panose="020B0606030504020204" pitchFamily="34" charset="0"/>
              </a:rPr>
              <a:t>１　</a:t>
            </a:r>
            <a:r>
              <a:rPr lang="ja-JP" altLang="en-US" sz="1700" kern="100" dirty="0">
                <a:solidFill>
                  <a:srgbClr val="313537"/>
                </a:solidFill>
                <a:latin typeface="Open Sans" panose="020B0606030504020204" pitchFamily="34" charset="0"/>
                <a:ea typeface="游明朝" panose="02020400000000000000" pitchFamily="18" charset="-128"/>
                <a:cs typeface="Open Sans" panose="020B0606030504020204" pitchFamily="34" charset="0"/>
              </a:rPr>
              <a:t>セッション１でもご説明したとおり、これからのロータリーでは、</a:t>
            </a:r>
            <a:r>
              <a:rPr lang="ja-JP" altLang="ja-JP" sz="1700" kern="100" dirty="0">
                <a:solidFill>
                  <a:srgbClr val="313537"/>
                </a:solidFill>
                <a:latin typeface="Open Sans" panose="020B0606030504020204" pitchFamily="34" charset="0"/>
                <a:ea typeface="游明朝" panose="02020400000000000000" pitchFamily="18" charset="-128"/>
                <a:cs typeface="Open Sans" panose="020B0606030504020204" pitchFamily="34" charset="0"/>
              </a:rPr>
              <a:t>ロータリーのストーリーを</a:t>
            </a:r>
            <a:r>
              <a:rPr lang="ja-JP" altLang="en-US" sz="1700" kern="100" dirty="0">
                <a:solidFill>
                  <a:srgbClr val="313537"/>
                </a:solidFill>
                <a:latin typeface="Open Sans" panose="020B0606030504020204" pitchFamily="34" charset="0"/>
                <a:ea typeface="游明朝" panose="02020400000000000000" pitchFamily="18" charset="-128"/>
                <a:cs typeface="Open Sans" panose="020B0606030504020204" pitchFamily="34" charset="0"/>
              </a:rPr>
              <a:t>、より能動的・積極的に伝えていき、人々の共感、奉仕活動に関するインパクトを向上させる、それが、公共イメージを向上させるものと考えられています。</a:t>
            </a:r>
            <a:endParaRPr lang="en-US" altLang="ja-JP" sz="1700" kern="100" dirty="0">
              <a:solidFill>
                <a:srgbClr val="313537"/>
              </a:solidFill>
              <a:latin typeface="Open Sans" panose="020B0606030504020204" pitchFamily="34" charset="0"/>
              <a:ea typeface="游明朝" panose="02020400000000000000" pitchFamily="18" charset="-128"/>
              <a:cs typeface="Open Sans" panose="020B0606030504020204" pitchFamily="34" charset="0"/>
            </a:endParaRPr>
          </a:p>
          <a:p>
            <a:pPr algn="just"/>
            <a:endParaRPr lang="en-US" altLang="ja-JP" sz="1700" kern="100" dirty="0">
              <a:solidFill>
                <a:srgbClr val="313537"/>
              </a:solidFill>
              <a:latin typeface="Open Sans" panose="020B0606030504020204" pitchFamily="34" charset="0"/>
              <a:ea typeface="游明朝" panose="02020400000000000000" pitchFamily="18" charset="-128"/>
              <a:cs typeface="Open Sans" panose="020B0606030504020204" pitchFamily="34" charset="0"/>
            </a:endParaRPr>
          </a:p>
          <a:p>
            <a:pPr algn="just"/>
            <a:r>
              <a:rPr lang="ja-JP" altLang="en-US" sz="1700" kern="100" dirty="0">
                <a:solidFill>
                  <a:srgbClr val="313537"/>
                </a:solidFill>
                <a:latin typeface="Open Sans" panose="020B0606030504020204" pitchFamily="34" charset="0"/>
                <a:ea typeface="游明朝" panose="02020400000000000000" pitchFamily="18" charset="-128"/>
                <a:cs typeface="Open Sans" panose="020B0606030504020204" pitchFamily="34" charset="0"/>
              </a:rPr>
              <a:t>２　人々の共感、奉仕活動へのインパクト向上には、ロータリーに認知度があることが必要です。</a:t>
            </a:r>
            <a:endParaRPr lang="en-US" altLang="ja-JP" sz="1700" kern="100" dirty="0">
              <a:solidFill>
                <a:srgbClr val="313537"/>
              </a:solidFill>
              <a:latin typeface="Open Sans" panose="020B0606030504020204" pitchFamily="34" charset="0"/>
              <a:ea typeface="游明朝" panose="02020400000000000000" pitchFamily="18" charset="-128"/>
              <a:cs typeface="Open Sans" panose="020B0606030504020204" pitchFamily="34" charset="0"/>
            </a:endParaRPr>
          </a:p>
          <a:p>
            <a:pPr algn="just"/>
            <a:r>
              <a:rPr lang="ja-JP" altLang="en-US" sz="1700" kern="100" dirty="0">
                <a:solidFill>
                  <a:srgbClr val="313537"/>
                </a:solidFill>
                <a:latin typeface="Open Sans" panose="020B0606030504020204" pitchFamily="34" charset="0"/>
                <a:ea typeface="游明朝" panose="02020400000000000000" pitchFamily="18" charset="-128"/>
                <a:cs typeface="Open Sans" panose="020B0606030504020204" pitchFamily="34" charset="0"/>
              </a:rPr>
              <a:t>ところが、セッション１でご紹介した認知度調査では、残念なことに、ロータリークラブの認知度は、ライオンズクラブの認知度を大きく下回るものでした。</a:t>
            </a:r>
            <a:endParaRPr lang="en-US" altLang="ja-JP" sz="1700" kern="100" dirty="0">
              <a:solidFill>
                <a:srgbClr val="313537"/>
              </a:solidFill>
              <a:latin typeface="Open Sans" panose="020B0606030504020204" pitchFamily="34" charset="0"/>
              <a:ea typeface="游明朝" panose="02020400000000000000" pitchFamily="18" charset="-128"/>
              <a:cs typeface="Open Sans" panose="020B0606030504020204" pitchFamily="34" charset="0"/>
            </a:endParaRPr>
          </a:p>
          <a:p>
            <a:pPr algn="just"/>
            <a:r>
              <a:rPr lang="ja-JP" altLang="en-US" sz="1700" kern="100" dirty="0">
                <a:solidFill>
                  <a:srgbClr val="313537"/>
                </a:solidFill>
                <a:latin typeface="Open Sans" panose="020B0606030504020204" pitchFamily="34" charset="0"/>
                <a:ea typeface="游明朝" panose="02020400000000000000" pitchFamily="18" charset="-128"/>
                <a:cs typeface="Open Sans" panose="020B0606030504020204" pitchFamily="34" charset="0"/>
              </a:rPr>
              <a:t>そこで、ロータリーの認知度の向上のため、ロゴを正しく、かつ、一貫して繰り返し使用していただきたいと考えています。</a:t>
            </a:r>
            <a:endParaRPr lang="en-US" altLang="ja-JP" sz="1700" kern="100" dirty="0">
              <a:solidFill>
                <a:srgbClr val="313537"/>
              </a:solidFill>
              <a:latin typeface="Open Sans" panose="020B0606030504020204" pitchFamily="34" charset="0"/>
              <a:ea typeface="游明朝" panose="02020400000000000000" pitchFamily="18" charset="-128"/>
              <a:cs typeface="Open Sans" panose="020B0606030504020204" pitchFamily="34" charset="0"/>
            </a:endParaRPr>
          </a:p>
          <a:p>
            <a:pPr algn="just"/>
            <a:r>
              <a:rPr lang="ja-JP" altLang="en-US" sz="1700" kern="100" dirty="0">
                <a:solidFill>
                  <a:srgbClr val="313537"/>
                </a:solidFill>
                <a:latin typeface="Open Sans" panose="020B0606030504020204" pitchFamily="34" charset="0"/>
                <a:ea typeface="游明朝" panose="02020400000000000000" pitchFamily="18" charset="-128"/>
                <a:cs typeface="Open Sans" panose="020B0606030504020204" pitchFamily="34" charset="0"/>
              </a:rPr>
              <a:t>ロータリーの認知度が高くなれば、たとえば、活動実施地に設置する看板に使用されたロゴを見るだけで人々は、</a:t>
            </a:r>
            <a:endParaRPr lang="en-US" altLang="ja-JP" sz="1700" kern="100" dirty="0">
              <a:solidFill>
                <a:srgbClr val="313537"/>
              </a:solidFill>
              <a:latin typeface="Open Sans" panose="020B0606030504020204" pitchFamily="34" charset="0"/>
              <a:ea typeface="游明朝" panose="02020400000000000000" pitchFamily="18" charset="-128"/>
              <a:cs typeface="Open Sans" panose="020B0606030504020204" pitchFamily="34" charset="0"/>
            </a:endParaRPr>
          </a:p>
          <a:p>
            <a:pPr algn="just"/>
            <a:r>
              <a:rPr lang="ja-JP" altLang="en-US" sz="1700" kern="100" dirty="0">
                <a:solidFill>
                  <a:srgbClr val="313537"/>
                </a:solidFill>
                <a:latin typeface="Open Sans" panose="020B0606030504020204" pitchFamily="34" charset="0"/>
                <a:ea typeface="游明朝" panose="02020400000000000000" pitchFamily="18" charset="-128"/>
                <a:cs typeface="Open Sans" panose="020B0606030504020204" pitchFamily="34" charset="0"/>
              </a:rPr>
              <a:t>瞬時に、活動実績や貢献度を認識するはずです。</a:t>
            </a:r>
            <a:endParaRPr lang="en-US" altLang="ja-JP" sz="1700" kern="100" dirty="0">
              <a:solidFill>
                <a:srgbClr val="313537"/>
              </a:solidFill>
              <a:latin typeface="Open Sans" panose="020B0606030504020204" pitchFamily="34" charset="0"/>
              <a:ea typeface="游明朝" panose="02020400000000000000" pitchFamily="18" charset="-128"/>
              <a:cs typeface="Open Sans" panose="020B0606030504020204" pitchFamily="34" charset="0"/>
            </a:endParaRPr>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2</a:t>
            </a:fld>
            <a:endParaRPr kumimoji="1" lang="ja-JP" altLang="en-US"/>
          </a:p>
        </p:txBody>
      </p:sp>
    </p:spTree>
    <p:extLst>
      <p:ext uri="{BB962C8B-B14F-4D97-AF65-F5344CB8AC3E}">
        <p14:creationId xmlns:p14="http://schemas.microsoft.com/office/powerpoint/2010/main" val="3034907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これまでのロゴの複雑なルールを申し上げましたが</a:t>
            </a:r>
            <a:endParaRPr lang="en-US" altLang="ja-JP" sz="1400" dirty="0"/>
          </a:p>
          <a:p>
            <a:r>
              <a:rPr lang="ja-JP" altLang="en-US" sz="1400" dirty="0"/>
              <a:t>マイロータリーのブランドリソースセンターでは、ロゴのテンプレートが用意されています。</a:t>
            </a:r>
            <a:endParaRPr lang="en-US" altLang="ja-JP"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20</a:t>
            </a:fld>
            <a:endParaRPr kumimoji="1" lang="ja-JP" altLang="en-US"/>
          </a:p>
        </p:txBody>
      </p:sp>
    </p:spTree>
    <p:extLst>
      <p:ext uri="{BB962C8B-B14F-4D97-AF65-F5344CB8AC3E}">
        <p14:creationId xmlns:p14="http://schemas.microsoft.com/office/powerpoint/2010/main" val="3213780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70" dirty="0"/>
              <a:t>先ほどのページから、さらにクリックすれば、こちらのエディターのページが現れます。</a:t>
            </a:r>
            <a:endParaRPr lang="en-US" altLang="ja-JP" sz="1370" dirty="0"/>
          </a:p>
          <a:p>
            <a:r>
              <a:rPr lang="ja-JP" altLang="en-US" sz="1370" dirty="0"/>
              <a:t>これに従って、各クラブのロゴをお作りいただければ、クラブ名の配置位置や色なども、</a:t>
            </a:r>
            <a:endParaRPr lang="en-US" altLang="ja-JP" sz="1370" dirty="0"/>
          </a:p>
          <a:p>
            <a:r>
              <a:rPr lang="ja-JP" altLang="en-US" sz="1370" dirty="0"/>
              <a:t>基本的には間違いないようにできるようになっています。</a:t>
            </a:r>
            <a:endParaRPr lang="en-US" altLang="ja-JP" sz="1370" dirty="0">
              <a:hlinkClick r:id="rId3"/>
            </a:endParaRPr>
          </a:p>
          <a:p>
            <a:r>
              <a:rPr lang="en-US" altLang="ja-JP" sz="1370" dirty="0">
                <a:hlinkClick r:id="rId3"/>
              </a:rPr>
              <a:t>Page (rotary.org)</a:t>
            </a:r>
            <a:endParaRPr lang="en-US" altLang="ja-JP" sz="1370" dirty="0"/>
          </a:p>
          <a:p>
            <a:endParaRPr lang="en-US" altLang="ja-JP" sz="1370" dirty="0"/>
          </a:p>
          <a:p>
            <a:r>
              <a:rPr lang="ja-JP" altLang="en-US" sz="1370" dirty="0"/>
              <a:t>一つ注意いただきたいのですが、クラブ名を英語表示でいれようとした場合、この日本語サイトのエディターだと、</a:t>
            </a:r>
            <a:endParaRPr lang="en-US" altLang="ja-JP" sz="1370" dirty="0"/>
          </a:p>
          <a:p>
            <a:r>
              <a:rPr lang="ja-JP" altLang="en-US" sz="1370" dirty="0"/>
              <a:t>小文字の</a:t>
            </a:r>
            <a:r>
              <a:rPr lang="en-US" altLang="ja-JP" sz="1370" dirty="0"/>
              <a:t>L</a:t>
            </a:r>
            <a:r>
              <a:rPr lang="ja-JP" altLang="en-US" sz="1370" dirty="0"/>
              <a:t>などを入力するとの余計なスペースが生じる不具合が確認されています。</a:t>
            </a:r>
            <a:endParaRPr lang="en-US" altLang="ja-JP" sz="1370" dirty="0"/>
          </a:p>
          <a:p>
            <a:r>
              <a:rPr lang="ja-JP" altLang="en-US" sz="1370" dirty="0"/>
              <a:t>英語表示でクラブ名を入れるロゴを作成する際は、現時点では、英語サイトでお作りください。</a:t>
            </a:r>
            <a:endParaRPr lang="en-US" altLang="ja-JP" sz="1370" dirty="0"/>
          </a:p>
          <a:p>
            <a:endParaRPr lang="en-US" sz="1370" dirty="0"/>
          </a:p>
          <a:p>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21</a:t>
            </a:fld>
            <a:endParaRPr kumimoji="1" lang="ja-JP" altLang="en-US"/>
          </a:p>
        </p:txBody>
      </p:sp>
    </p:spTree>
    <p:extLst>
      <p:ext uri="{BB962C8B-B14F-4D97-AF65-F5344CB8AC3E}">
        <p14:creationId xmlns:p14="http://schemas.microsoft.com/office/powerpoint/2010/main" val="2125935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solidFill>
                  <a:prstClr val="black"/>
                </a:solidFill>
              </a:rPr>
              <a:t>とはいうものの、現状、各クラブでお使いになっているロゴにおいて、</a:t>
            </a:r>
            <a:endParaRPr lang="en-US" altLang="ja-JP" sz="1400" dirty="0">
              <a:solidFill>
                <a:prstClr val="black"/>
              </a:solidFill>
            </a:endParaRPr>
          </a:p>
          <a:p>
            <a:r>
              <a:rPr lang="ja-JP" altLang="en-US" sz="1400" dirty="0">
                <a:solidFill>
                  <a:prstClr val="black"/>
                </a:solidFill>
              </a:rPr>
              <a:t>適切でないなものが相当数あることは、地区としても認識しているところです。</a:t>
            </a:r>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rPr>
              <a:t>１．そのような適切でないロゴに対する国際ロータリーの考え方は、</a:t>
            </a:r>
            <a:endParaRPr lang="en-US" altLang="ja-JP" sz="1400" dirty="0">
              <a:solidFill>
                <a:prstClr val="black"/>
              </a:solidFill>
            </a:endParaRPr>
          </a:p>
          <a:p>
            <a:r>
              <a:rPr lang="ja-JP" altLang="en-US" sz="1400" dirty="0">
                <a:solidFill>
                  <a:prstClr val="black"/>
                </a:solidFill>
              </a:rPr>
              <a:t>決して、取り締まることはを望むものでありません。</a:t>
            </a:r>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latin typeface="+mj-ea"/>
                <a:ea typeface="+mj-ea"/>
              </a:rPr>
              <a:t>２．ロータリーブランドの</a:t>
            </a:r>
            <a:r>
              <a:rPr lang="ja-JP" altLang="en-US" sz="1400" dirty="0">
                <a:solidFill>
                  <a:prstClr val="black"/>
                </a:solidFill>
              </a:rPr>
              <a:t>浸透には、ロゴの適切な使用が重要であることをご理解のうえ、</a:t>
            </a:r>
            <a:endParaRPr lang="en-US" altLang="ja-JP" sz="1400" dirty="0">
              <a:solidFill>
                <a:prstClr val="black"/>
              </a:solidFill>
            </a:endParaRPr>
          </a:p>
          <a:p>
            <a:r>
              <a:rPr lang="ja-JP" altLang="en-US" sz="1400" dirty="0">
                <a:solidFill>
                  <a:srgbClr val="00B0F0"/>
                </a:solidFill>
              </a:rPr>
              <a:t>まずは、公共の目につく機会が多い資料や、ウェブサイトなどのデジタルプラットフォームから、</a:t>
            </a:r>
            <a:endParaRPr lang="en-US" altLang="ja-JP" sz="1400" dirty="0">
              <a:solidFill>
                <a:srgbClr val="00B0F0"/>
              </a:solidFill>
            </a:endParaRPr>
          </a:p>
          <a:p>
            <a:r>
              <a:rPr lang="ja-JP" altLang="en-US" sz="1400" dirty="0">
                <a:solidFill>
                  <a:srgbClr val="00B0F0"/>
                </a:solidFill>
              </a:rPr>
              <a:t>順次、適切なロゴの使用に改善していただければと考えております。</a:t>
            </a:r>
            <a:endParaRPr lang="en-US" altLang="ja-JP" sz="1400" dirty="0">
              <a:solidFill>
                <a:srgbClr val="00B0F0"/>
              </a:solidFill>
            </a:endParaRPr>
          </a:p>
          <a:p>
            <a:endParaRPr lang="en-US" altLang="ja-JP" sz="1400" dirty="0">
              <a:solidFill>
                <a:srgbClr val="00B0F0"/>
              </a:solidFill>
            </a:endParaRPr>
          </a:p>
          <a:p>
            <a:r>
              <a:rPr lang="ja-JP" altLang="en-US" sz="1400" dirty="0">
                <a:solidFill>
                  <a:prstClr val="black"/>
                </a:solidFill>
              </a:rPr>
              <a:t>３．また、それまで使っていたロゴが、クラブにとって</a:t>
            </a:r>
            <a:r>
              <a:rPr lang="ja-JP" altLang="en-US" sz="1400" dirty="0">
                <a:solidFill>
                  <a:srgbClr val="00B0F0"/>
                </a:solidFill>
              </a:rPr>
              <a:t>「歴史的な重要性を持つ場合」</a:t>
            </a:r>
            <a:r>
              <a:rPr lang="ja-JP" altLang="en-US" sz="1400" dirty="0">
                <a:solidFill>
                  <a:prstClr val="black"/>
                </a:solidFill>
              </a:rPr>
              <a:t>、</a:t>
            </a:r>
            <a:endParaRPr lang="en-US" altLang="ja-JP" sz="1400" dirty="0">
              <a:solidFill>
                <a:prstClr val="black"/>
              </a:solidFill>
            </a:endParaRPr>
          </a:p>
          <a:p>
            <a:r>
              <a:rPr lang="ja-JP" altLang="en-US" sz="1400" dirty="0">
                <a:solidFill>
                  <a:prstClr val="black"/>
                </a:solidFill>
              </a:rPr>
              <a:t>そのロゴにロータリーのロゴが含まれていない限り、</a:t>
            </a:r>
            <a:endParaRPr lang="en-US" altLang="ja-JP" sz="1400" dirty="0">
              <a:solidFill>
                <a:prstClr val="black"/>
              </a:solidFill>
            </a:endParaRPr>
          </a:p>
          <a:p>
            <a:r>
              <a:rPr lang="ja-JP" altLang="en-US" sz="1400" dirty="0">
                <a:solidFill>
                  <a:srgbClr val="00B0F0"/>
                </a:solidFill>
              </a:rPr>
              <a:t>「第二のロゴ」</a:t>
            </a:r>
            <a:r>
              <a:rPr lang="ja-JP" altLang="en-US" sz="1400" dirty="0">
                <a:solidFill>
                  <a:prstClr val="black"/>
                </a:solidFill>
              </a:rPr>
              <a:t>として使うことができるという見解も国際ロータリーは示しています。</a:t>
            </a:r>
            <a:endParaRPr lang="en-US" altLang="ja-JP" sz="1400" dirty="0">
              <a:solidFill>
                <a:prstClr val="black"/>
              </a:solidFill>
            </a:endParaRPr>
          </a:p>
          <a:p>
            <a:r>
              <a:rPr lang="ja-JP" altLang="en-US" sz="1400" dirty="0">
                <a:solidFill>
                  <a:prstClr val="black"/>
                </a:solidFill>
              </a:rPr>
              <a:t>　</a:t>
            </a:r>
            <a:endParaRPr lang="en-US" altLang="ja-JP" sz="1400" dirty="0">
              <a:solidFill>
                <a:prstClr val="black"/>
              </a:solidFill>
            </a:endParaRPr>
          </a:p>
          <a:p>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704425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たとえば、こちらは、大阪南のローターアクトクラブ、清風学園のインターアクトクラブのクラブ旗ですが、</a:t>
            </a:r>
            <a:endParaRPr lang="en-US" altLang="ja-JP" sz="1400" dirty="0"/>
          </a:p>
          <a:p>
            <a:r>
              <a:rPr lang="ja-JP" altLang="en-US" sz="1400" dirty="0"/>
              <a:t>現在、国際ロータリーが示しているローターアクト、インターアクトのロゴとは大きく異なります。</a:t>
            </a:r>
            <a:endParaRPr lang="en-US" altLang="ja-JP" sz="1400" dirty="0"/>
          </a:p>
          <a:p>
            <a:endParaRPr lang="en-US" altLang="ja-JP" sz="1400" dirty="0"/>
          </a:p>
          <a:p>
            <a:r>
              <a:rPr lang="ja-JP" altLang="en-US" sz="1400" dirty="0"/>
              <a:t>いずれの旗のマークも、各クラブが発足時から用いているものでして、</a:t>
            </a:r>
            <a:endParaRPr lang="en-US" altLang="ja-JP" sz="1400" dirty="0"/>
          </a:p>
          <a:p>
            <a:r>
              <a:rPr lang="ja-JP" altLang="en-US" sz="1400" dirty="0"/>
              <a:t>当委員会としては、歴史的重要性を持つ場合として、</a:t>
            </a:r>
            <a:endParaRPr lang="en-US" altLang="ja-JP" sz="1400" dirty="0"/>
          </a:p>
          <a:p>
            <a:r>
              <a:rPr lang="ja-JP" altLang="en-US" sz="1400" dirty="0"/>
              <a:t>使用が許され得ると考えています。</a:t>
            </a:r>
            <a:endParaRPr lang="en-US" altLang="ja-JP" sz="14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2935471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solidFill>
                  <a:srgbClr val="39424A"/>
                </a:solidFill>
                <a:latin typeface="Noto Sans JP"/>
              </a:rPr>
              <a:t>最後に、ロータリーのロゴ入りの商品を購入したり、製造を依頼する場合は、必ず、ロータリーの免許業者から行うようにしてください。</a:t>
            </a:r>
            <a:endParaRPr lang="en-US" altLang="ja-JP" sz="1400" dirty="0">
              <a:solidFill>
                <a:srgbClr val="39424A"/>
              </a:solidFill>
              <a:latin typeface="Noto Sans JP"/>
            </a:endParaRPr>
          </a:p>
          <a:p>
            <a:r>
              <a:rPr lang="ja-JP" altLang="en-US" sz="1400" dirty="0">
                <a:solidFill>
                  <a:srgbClr val="39424A"/>
                </a:solidFill>
                <a:latin typeface="Noto Sans JP"/>
              </a:rPr>
              <a:t>必要な商品を免許業者が扱っていない場合には、事前に国際ロータリーから許可を得たうえで、非免許業者に発注を行うことが可能となります。</a:t>
            </a:r>
            <a:endParaRPr lang="en-US" altLang="ja-JP" sz="1400" dirty="0">
              <a:solidFill>
                <a:srgbClr val="39424A"/>
              </a:solidFill>
              <a:latin typeface="Noto Sans JP"/>
            </a:endParaRPr>
          </a:p>
          <a:p>
            <a:r>
              <a:rPr lang="ja-JP" altLang="en-US" sz="1400" dirty="0">
                <a:solidFill>
                  <a:srgbClr val="39424A"/>
                </a:solidFill>
                <a:latin typeface="Noto Sans JP"/>
              </a:rPr>
              <a:t>これらのことは、ロータリーロゴの法的権利、ロータリーブランドを守るためのものとして、ご理解ご協力をお願いします。</a:t>
            </a:r>
            <a:endParaRPr lang="en-US" altLang="ja-JP" sz="1400" dirty="0">
              <a:solidFill>
                <a:srgbClr val="39424A"/>
              </a:solidFill>
              <a:latin typeface="Noto Sans JP"/>
            </a:endParaRPr>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2084967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b="0" dirty="0"/>
              <a:t>ところで、従前から名刺などを、免許業者でない業者に発注されているクラブも多いとは思われ、</a:t>
            </a:r>
            <a:endParaRPr lang="en-US" altLang="ja-JP" sz="1000" b="0" dirty="0"/>
          </a:p>
          <a:p>
            <a:r>
              <a:rPr lang="ja-JP" altLang="en-US" sz="1000" b="0" dirty="0"/>
              <a:t>いったいどんな「商品」について、製作発注が免許業者に限られるのか疑問に持たれたかもしれません。</a:t>
            </a:r>
            <a:endParaRPr lang="en-US" altLang="ja-JP" sz="1000" b="0" dirty="0"/>
          </a:p>
          <a:p>
            <a:r>
              <a:rPr lang="ja-JP" altLang="en-US" sz="1000" b="0" dirty="0"/>
              <a:t>そこで、免許業者への発注を要する商品の解釈について、当地区の見解を述べさせていただきます。</a:t>
            </a:r>
            <a:endParaRPr lang="en-US" altLang="ja-JP" sz="1000" b="0" dirty="0"/>
          </a:p>
          <a:p>
            <a:endParaRPr lang="en-US" altLang="ja-JP"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a:t>まず、免許業者への発注を要する「商品」については、ロータリー章典の原文では</a:t>
            </a:r>
            <a:r>
              <a:rPr lang="en-US" altLang="ja-JP" sz="1000" b="0" dirty="0"/>
              <a:t>merchandise</a:t>
            </a:r>
            <a:r>
              <a:rPr lang="ja-JP" altLang="en-US" sz="1000" b="0" dirty="0"/>
              <a:t>という言葉が使われていますが、</a:t>
            </a:r>
            <a:endParaRPr lang="en-US" altLang="ja-JP" sz="1000" b="0" dirty="0"/>
          </a:p>
          <a:p>
            <a:r>
              <a:rPr lang="ja-JP" altLang="en-US" sz="1000" b="0" dirty="0"/>
              <a:t>典型例としては、衣類、文房具、かばん、その他記念品な各種グッズが考えられます。</a:t>
            </a:r>
            <a:endParaRPr lang="en-US" altLang="ja-JP" sz="1000" b="0" dirty="0"/>
          </a:p>
          <a:p>
            <a:endParaRPr lang="en-US" altLang="ja-JP" sz="1000" b="0" dirty="0"/>
          </a:p>
          <a:p>
            <a:r>
              <a:rPr lang="ja-JP" altLang="en-US" sz="1000" b="0" dirty="0"/>
              <a:t>一方、「第三者に販売したり記念品等として提供することを目的としたものではなく、</a:t>
            </a:r>
            <a:endParaRPr lang="en-US" altLang="ja-JP" sz="1000" b="0" dirty="0"/>
          </a:p>
          <a:p>
            <a:r>
              <a:rPr lang="ja-JP" altLang="en-US" sz="1000" b="0" dirty="0"/>
              <a:t>かつ、会員ないしクラブ自らが、活動時に使用するツールにすぎないもの」は、</a:t>
            </a:r>
            <a:endParaRPr lang="en-US" altLang="ja-JP" sz="1000" b="0" dirty="0"/>
          </a:p>
          <a:p>
            <a:r>
              <a:rPr lang="ja-JP" altLang="en-US" sz="1000" b="0" dirty="0"/>
              <a:t>免許業者に製造等を発注すべき「商品」にあたらないと、当地区では考えています。</a:t>
            </a:r>
            <a:endParaRPr lang="en-US" altLang="ja-JP" sz="1000" b="0" dirty="0"/>
          </a:p>
          <a:p>
            <a:r>
              <a:rPr lang="ja-JP" altLang="en-US" sz="1000" b="0" dirty="0"/>
              <a:t>　この具体例としては、クラブで使用する名刺、週報、封筒、会員名簿等があります。</a:t>
            </a:r>
            <a:endParaRPr lang="en-US" altLang="ja-JP" sz="1000" b="0" dirty="0"/>
          </a:p>
          <a:p>
            <a:r>
              <a:rPr lang="ja-JP" altLang="en-US" sz="1000" b="0" dirty="0"/>
              <a:t>　</a:t>
            </a:r>
            <a:endParaRPr lang="en-US" altLang="ja-JP" sz="1000" b="0" dirty="0"/>
          </a:p>
          <a:p>
            <a:r>
              <a:rPr lang="ja-JP" altLang="en-US" sz="1000" b="0" dirty="0"/>
              <a:t>これらは、「商品」</a:t>
            </a:r>
            <a:r>
              <a:rPr lang="en-US" altLang="ja-JP" sz="1000" b="1" dirty="0"/>
              <a:t>merchandise</a:t>
            </a:r>
            <a:r>
              <a:rPr lang="ja-JP" altLang="en-US" sz="1000" b="0" dirty="0"/>
              <a:t>とは、使用方法等において性格が異なるうえ、</a:t>
            </a:r>
            <a:endParaRPr lang="en-US" altLang="ja-JP" sz="1000" b="0" dirty="0"/>
          </a:p>
          <a:p>
            <a:r>
              <a:rPr lang="ja-JP" altLang="en-US" sz="1000" b="0" dirty="0"/>
              <a:t>実際上も、これらの発注を免許業者に限定するのは不合理と考えられるからです。</a:t>
            </a:r>
            <a:endParaRPr lang="en-US" altLang="ja-JP" sz="1000" b="0" dirty="0"/>
          </a:p>
          <a:p>
            <a:endParaRPr lang="en-US" altLang="ja-JP" sz="1000" dirty="0"/>
          </a:p>
          <a:p>
            <a:r>
              <a:rPr lang="ja-JP" altLang="en-US" sz="1000" dirty="0"/>
              <a:t>なお、「商品」であっても、業者に発注するのではなく、クラブ自ら製作するのであれば、何も問題ありません。</a:t>
            </a:r>
            <a:endParaRPr lang="en-US" altLang="ja-JP" sz="1000" dirty="0"/>
          </a:p>
          <a:p>
            <a:r>
              <a:rPr lang="ja-JP" altLang="en-US" sz="1000" dirty="0"/>
              <a:t>たとえば、無地のポロシャツを用意して、これにクラブ自らで、ロータリーロゴをアイロンプリントして製作することは、</a:t>
            </a:r>
            <a:endParaRPr lang="en-US" altLang="ja-JP" sz="1000" dirty="0"/>
          </a:p>
          <a:p>
            <a:r>
              <a:rPr lang="ja-JP" altLang="en-US" sz="1000" dirty="0"/>
              <a:t>いっこうにかまいません。</a:t>
            </a:r>
            <a:endParaRPr lang="en-US" altLang="ja-JP" sz="1000" dirty="0"/>
          </a:p>
          <a:p>
            <a:endParaRPr lang="en-US" altLang="ja-JP" sz="17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782793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kern="100" dirty="0">
                <a:latin typeface="游明朝" panose="02020400000000000000" pitchFamily="18" charset="-128"/>
                <a:ea typeface="游明朝" panose="02020400000000000000" pitchFamily="18" charset="-128"/>
                <a:cs typeface="Times New Roman" panose="02020603050405020304" pitchFamily="18" charset="0"/>
              </a:rPr>
              <a:t>以上、ロータリーのロゴに関し、やや堅苦しいルールをご説明させていただきましたが、</a:t>
            </a:r>
            <a:endParaRPr lang="en-US" altLang="ja-JP" sz="1400" kern="100" dirty="0">
              <a:latin typeface="游明朝" panose="02020400000000000000" pitchFamily="18" charset="-128"/>
              <a:ea typeface="游明朝" panose="02020400000000000000" pitchFamily="18" charset="-128"/>
              <a:cs typeface="Times New Roman" panose="02020603050405020304" pitchFamily="18" charset="0"/>
            </a:endParaRPr>
          </a:p>
          <a:p>
            <a:r>
              <a:rPr lang="ja-JP" altLang="en-US" sz="1400" kern="100" dirty="0">
                <a:latin typeface="游明朝" panose="02020400000000000000" pitchFamily="18" charset="-128"/>
                <a:ea typeface="游明朝" panose="02020400000000000000" pitchFamily="18" charset="-128"/>
                <a:cs typeface="Times New Roman" panose="02020603050405020304" pitchFamily="18" charset="0"/>
              </a:rPr>
              <a:t>当地区の皆様には、ロゴを正しく使うことの重要性をご理解の上、改めてご協力をお願いすることで、</a:t>
            </a:r>
            <a:endParaRPr lang="en-US" altLang="ja-JP" sz="1400" kern="100" dirty="0">
              <a:latin typeface="游明朝" panose="02020400000000000000" pitchFamily="18" charset="-128"/>
              <a:ea typeface="游明朝" panose="02020400000000000000" pitchFamily="18" charset="-128"/>
              <a:cs typeface="Times New Roman" panose="02020603050405020304" pitchFamily="18" charset="0"/>
            </a:endParaRPr>
          </a:p>
          <a:p>
            <a:r>
              <a:rPr lang="ja-JP" altLang="en-US" sz="1400" kern="100" dirty="0">
                <a:latin typeface="游明朝" panose="02020400000000000000" pitchFamily="18" charset="-128"/>
                <a:ea typeface="游明朝" panose="02020400000000000000" pitchFamily="18" charset="-128"/>
                <a:cs typeface="Times New Roman" panose="02020603050405020304" pitchFamily="18" charset="0"/>
              </a:rPr>
              <a:t>私からの発表を終わらせていただきます。</a:t>
            </a:r>
            <a:endParaRPr lang="ja-JP" altLang="ja-JP" sz="1400" kern="100" dirty="0">
              <a:latin typeface="游明朝" panose="02020400000000000000" pitchFamily="18" charset="-128"/>
              <a:ea typeface="游明朝" panose="02020400000000000000" pitchFamily="18" charset="-128"/>
              <a:cs typeface="Times New Roman" panose="02020603050405020304" pitchFamily="18" charset="0"/>
            </a:endParaRPr>
          </a:p>
          <a:p>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26</a:t>
            </a:fld>
            <a:endParaRPr kumimoji="1" lang="ja-JP" altLang="en-US"/>
          </a:p>
        </p:txBody>
      </p:sp>
    </p:spTree>
    <p:extLst>
      <p:ext uri="{BB962C8B-B14F-4D97-AF65-F5344CB8AC3E}">
        <p14:creationId xmlns:p14="http://schemas.microsoft.com/office/powerpoint/2010/main" val="4164340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kern="100" dirty="0">
                <a:solidFill>
                  <a:srgbClr val="313537"/>
                </a:solidFill>
                <a:latin typeface="Open Sans" panose="020B0606030504020204" pitchFamily="34" charset="0"/>
                <a:ea typeface="游明朝" panose="02020400000000000000" pitchFamily="18" charset="-128"/>
                <a:cs typeface="Open Sans" panose="020B0606030504020204" pitchFamily="34" charset="0"/>
              </a:rPr>
              <a:t>３．</a:t>
            </a:r>
            <a:r>
              <a:rPr lang="ja-JP" altLang="en-US" kern="100" dirty="0">
                <a:solidFill>
                  <a:srgbClr val="313537"/>
                </a:solidFill>
                <a:latin typeface="Open Sans" panose="020B0606030504020204" pitchFamily="34" charset="0"/>
                <a:ea typeface="游明朝" panose="02020400000000000000" pitchFamily="18" charset="-128"/>
                <a:cs typeface="Open Sans" panose="020B0606030504020204" pitchFamily="34" charset="0"/>
              </a:rPr>
              <a:t>ロータリーの認知度の向上のためには、それと並行して、ロータリー自体のブランド力もつける必要があります。</a:t>
            </a:r>
            <a:endParaRPr lang="en-US" altLang="ja-JP" kern="100" dirty="0">
              <a:solidFill>
                <a:srgbClr val="313537"/>
              </a:solidFill>
              <a:latin typeface="Open Sans" panose="020B0606030504020204" pitchFamily="34" charset="0"/>
              <a:ea typeface="游明朝" panose="02020400000000000000" pitchFamily="18" charset="-128"/>
              <a:cs typeface="Open Sans" panose="020B0606030504020204" pitchFamily="34" charset="0"/>
            </a:endParaRPr>
          </a:p>
          <a:p>
            <a:endParaRPr lang="en-US" altLang="ja-JP" b="1" dirty="0">
              <a:latin typeface="+mj-ea"/>
              <a:ea typeface="+mj-ea"/>
            </a:endParaRPr>
          </a:p>
          <a:p>
            <a:r>
              <a:rPr lang="ja-JP" altLang="en-US" b="1" dirty="0">
                <a:latin typeface="+mj-ea"/>
                <a:ea typeface="+mj-ea"/>
              </a:rPr>
              <a:t>この点、強いブランドの共通点として、</a:t>
            </a:r>
            <a:endParaRPr lang="en-US" altLang="ja-JP" b="1" dirty="0">
              <a:latin typeface="+mj-ea"/>
              <a:ea typeface="+mj-ea"/>
            </a:endParaRPr>
          </a:p>
          <a:p>
            <a:r>
              <a:rPr lang="ja-JP" altLang="en-US" dirty="0"/>
              <a:t>　　</a:t>
            </a:r>
            <a:r>
              <a:rPr lang="en-US" altLang="ja-JP" dirty="0"/>
              <a:t>ⅰ</a:t>
            </a:r>
            <a:r>
              <a:rPr lang="ja-JP" altLang="en-US" dirty="0"/>
              <a:t>一貫したヴィジュアルアイデンティティとボイス</a:t>
            </a:r>
            <a:endParaRPr lang="en-US" altLang="ja-JP" dirty="0"/>
          </a:p>
          <a:p>
            <a:r>
              <a:rPr lang="ja-JP" altLang="en-US" dirty="0"/>
              <a:t>　　</a:t>
            </a:r>
            <a:r>
              <a:rPr lang="en-US" altLang="ja-JP" dirty="0"/>
              <a:t>ⅱ</a:t>
            </a:r>
            <a:r>
              <a:rPr lang="ja-JP" altLang="en-US" dirty="0"/>
              <a:t>ブランドの強い推進者がいる。</a:t>
            </a:r>
            <a:endParaRPr lang="en-US" altLang="ja-JP" dirty="0"/>
          </a:p>
          <a:p>
            <a:r>
              <a:rPr lang="ja-JP" altLang="en-US" dirty="0"/>
              <a:t>があると言われています。</a:t>
            </a:r>
            <a:endParaRPr lang="en-US" altLang="ja-JP" dirty="0"/>
          </a:p>
          <a:p>
            <a:endParaRPr lang="en-US" altLang="ja-JP" dirty="0">
              <a:solidFill>
                <a:srgbClr val="000000"/>
              </a:solidFill>
              <a:latin typeface="Open Sans" panose="020B0606030504020204" pitchFamily="34" charset="0"/>
              <a:ea typeface="ＭＳ Ｐゴシック" panose="020B0600070205080204" pitchFamily="50" charset="-128"/>
              <a:cs typeface="Open Sans" panose="020B0606030504020204" pitchFamily="34" charset="0"/>
            </a:endParaRPr>
          </a:p>
          <a:p>
            <a:r>
              <a:rPr lang="ja-JP" altLang="en-US" dirty="0">
                <a:solidFill>
                  <a:srgbClr val="000000"/>
                </a:solidFill>
                <a:latin typeface="Open Sans" panose="020B0606030504020204" pitchFamily="34" charset="0"/>
                <a:ea typeface="ＭＳ Ｐゴシック" panose="020B0600070205080204" pitchFamily="50" charset="-128"/>
                <a:cs typeface="Open Sans" panose="020B0606030504020204" pitchFamily="34" charset="0"/>
              </a:rPr>
              <a:t>そこでロータリーにおいても、一貫したビジュアルアイデンティティとボイスを発信するためにも、</a:t>
            </a:r>
            <a:endParaRPr lang="en-US" altLang="ja-JP" dirty="0">
              <a:solidFill>
                <a:srgbClr val="000000"/>
              </a:solidFill>
              <a:latin typeface="Open Sans" panose="020B0606030504020204" pitchFamily="34" charset="0"/>
              <a:ea typeface="ＭＳ Ｐゴシック" panose="020B0600070205080204" pitchFamily="50" charset="-128"/>
              <a:cs typeface="Open Sans" panose="020B0606030504020204" pitchFamily="34" charset="0"/>
            </a:endParaRPr>
          </a:p>
          <a:p>
            <a:r>
              <a:rPr lang="ja-JP" altLang="en-US" dirty="0">
                <a:solidFill>
                  <a:srgbClr val="000000"/>
                </a:solidFill>
                <a:latin typeface="Open Sans" panose="020B0606030504020204" pitchFamily="34" charset="0"/>
                <a:ea typeface="游明朝" panose="02020400000000000000" pitchFamily="18" charset="-128"/>
                <a:cs typeface="Open Sans" panose="020B0606030504020204" pitchFamily="34" charset="0"/>
              </a:rPr>
              <a:t>ロゴの統一化を徹底し、他の組織団体との差別化を図ろうとしているものです。</a:t>
            </a:r>
            <a:endParaRPr lang="en-US" altLang="ja-JP" dirty="0">
              <a:solidFill>
                <a:srgbClr val="000000"/>
              </a:solidFill>
              <a:latin typeface="Open Sans" panose="020B0606030504020204" pitchFamily="34" charset="0"/>
              <a:ea typeface="游明朝" panose="02020400000000000000" pitchFamily="18" charset="-128"/>
              <a:cs typeface="Open Sans" panose="020B0606030504020204" pitchFamily="34" charset="0"/>
            </a:endParaRPr>
          </a:p>
          <a:p>
            <a:endParaRPr lang="en-US" altLang="ja-JP" dirty="0">
              <a:solidFill>
                <a:srgbClr val="000000"/>
              </a:solidFill>
              <a:latin typeface="Open Sans" panose="020B0606030504020204" pitchFamily="34" charset="0"/>
              <a:ea typeface="游明朝" panose="02020400000000000000" pitchFamily="18" charset="-128"/>
              <a:cs typeface="Open Sans" panose="020B0606030504020204" pitchFamily="34" charset="0"/>
            </a:endParaRPr>
          </a:p>
          <a:p>
            <a:pPr algn="just"/>
            <a:r>
              <a:rPr lang="ja-JP" altLang="en-US" kern="100" dirty="0">
                <a:solidFill>
                  <a:srgbClr val="313537"/>
                </a:solidFill>
                <a:latin typeface="Open Sans" panose="020B0606030504020204" pitchFamily="34" charset="0"/>
                <a:ea typeface="游明朝" panose="02020400000000000000" pitchFamily="18" charset="-128"/>
                <a:cs typeface="Open Sans" panose="020B0606030504020204" pitchFamily="34" charset="0"/>
              </a:rPr>
              <a:t>４番目として、ロータリーでは、会員、クラブ自らがロータリーブランドの推進者になっていただきたいと考えています。</a:t>
            </a:r>
            <a:endParaRPr lang="en-US" altLang="ja-JP" kern="100" dirty="0">
              <a:solidFill>
                <a:srgbClr val="313537"/>
              </a:solidFill>
              <a:latin typeface="Open Sans" panose="020B0606030504020204" pitchFamily="34" charset="0"/>
              <a:ea typeface="游明朝" panose="02020400000000000000" pitchFamily="18" charset="-128"/>
              <a:cs typeface="Open Sans" panose="020B0606030504020204" pitchFamily="34" charset="0"/>
            </a:endParaRPr>
          </a:p>
          <a:p>
            <a:pPr algn="just"/>
            <a:r>
              <a:rPr lang="ja-JP" altLang="en-US" kern="100" dirty="0">
                <a:solidFill>
                  <a:srgbClr val="313537"/>
                </a:solidFill>
                <a:latin typeface="Open Sans" panose="020B0606030504020204" pitchFamily="34" charset="0"/>
                <a:ea typeface="游明朝" panose="02020400000000000000" pitchFamily="18" charset="-128"/>
                <a:cs typeface="Open Sans" panose="020B0606030504020204" pitchFamily="34" charset="0"/>
              </a:rPr>
              <a:t>会員の皆様が、ブランドコミュニケーションとしてのロゴを駆使していただっことが、ロータリーブランド力の強化につながると考えています。</a:t>
            </a:r>
            <a:endParaRPr lang="en-US" altLang="ja-JP" kern="100" dirty="0">
              <a:solidFill>
                <a:srgbClr val="313537"/>
              </a:solidFill>
              <a:latin typeface="Open Sans" panose="020B0606030504020204" pitchFamily="34" charset="0"/>
              <a:ea typeface="游明朝" panose="02020400000000000000" pitchFamily="18" charset="-128"/>
              <a:cs typeface="Open Sans" panose="020B0606030504020204" pitchFamily="34" charset="0"/>
            </a:endParaRPr>
          </a:p>
          <a:p>
            <a:pPr algn="just"/>
            <a:endParaRPr lang="en-US" altLang="ja-JP" kern="100" dirty="0">
              <a:solidFill>
                <a:srgbClr val="313537"/>
              </a:solidFill>
              <a:latin typeface="Open Sans" panose="020B0606030504020204" pitchFamily="34" charset="0"/>
              <a:ea typeface="游明朝" panose="02020400000000000000" pitchFamily="18" charset="-128"/>
              <a:cs typeface="Open Sans" panose="020B0606030504020204" pitchFamily="34" charset="0"/>
            </a:endParaRPr>
          </a:p>
          <a:p>
            <a:pPr algn="just"/>
            <a:r>
              <a:rPr lang="ja-JP" altLang="en-US" kern="100" dirty="0">
                <a:solidFill>
                  <a:srgbClr val="313537"/>
                </a:solidFill>
                <a:latin typeface="Open Sans" panose="020B0606030504020204" pitchFamily="34" charset="0"/>
                <a:ea typeface="游明朝" panose="02020400000000000000" pitchFamily="18" charset="-128"/>
                <a:cs typeface="Open Sans" panose="020B0606030504020204" pitchFamily="34" charset="0"/>
              </a:rPr>
              <a:t>最後に、ロータリーの評判と、商標権等の法的権利を守るうえでも、言うまでもなく、ロゴを正しく使用することは重要です。</a:t>
            </a:r>
            <a:endParaRPr lang="en-US" altLang="ja-JP" kern="100" dirty="0">
              <a:solidFill>
                <a:srgbClr val="313537"/>
              </a:solidFill>
              <a:latin typeface="Open Sans" panose="020B0606030504020204" pitchFamily="34" charset="0"/>
              <a:ea typeface="游明朝" panose="02020400000000000000" pitchFamily="18" charset="-128"/>
              <a:cs typeface="Open Sans" panose="020B0606030504020204" pitchFamily="34" charset="0"/>
            </a:endParaRPr>
          </a:p>
          <a:p>
            <a:endParaRPr lang="en-US" altLang="ja-JP" sz="1700" dirty="0">
              <a:solidFill>
                <a:srgbClr val="000000"/>
              </a:solidFill>
              <a:latin typeface="Open Sans" panose="020B0606030504020204" pitchFamily="34" charset="0"/>
              <a:ea typeface="游明朝" panose="02020400000000000000" pitchFamily="18" charset="-128"/>
              <a:cs typeface="Open Sans" panose="020B0606030504020204" pitchFamily="34" charset="0"/>
            </a:endParaRPr>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3</a:t>
            </a:fld>
            <a:endParaRPr kumimoji="1" lang="ja-JP" altLang="en-US"/>
          </a:p>
        </p:txBody>
      </p:sp>
    </p:spTree>
    <p:extLst>
      <p:ext uri="{BB962C8B-B14F-4D97-AF65-F5344CB8AC3E}">
        <p14:creationId xmlns:p14="http://schemas.microsoft.com/office/powerpoint/2010/main" val="3859698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では、ロータリーのロゴについて、具体的にご説明させていただきます。</a:t>
            </a:r>
            <a:endParaRPr lang="en-US" altLang="ja-JP" sz="1400" dirty="0"/>
          </a:p>
          <a:p>
            <a:r>
              <a:rPr lang="ja-JP" altLang="en-US" sz="1400" dirty="0"/>
              <a:t>ロータリーのロゴは、青色</a:t>
            </a:r>
            <a:r>
              <a:rPr lang="en-US" altLang="ja-JP" sz="1400" dirty="0"/>
              <a:t>ROTARY</a:t>
            </a:r>
            <a:r>
              <a:rPr lang="ja-JP" altLang="en-US" sz="1400" dirty="0"/>
              <a:t>の文字とゴールド色の歯車がセットがなって構成されています。</a:t>
            </a:r>
            <a:endParaRPr lang="en-US" altLang="ja-JP" sz="1400" dirty="0"/>
          </a:p>
          <a:p>
            <a:r>
              <a:rPr lang="ja-JP" altLang="en-US" sz="1400" dirty="0"/>
              <a:t>厳密には左のものが公式のロゴ、右が簡易バージョンの公式ロゴとされています。</a:t>
            </a:r>
            <a:endParaRPr lang="en-US" altLang="ja-JP" sz="1400" dirty="0"/>
          </a:p>
          <a:p>
            <a:endParaRPr lang="en-US" altLang="ja-JP" sz="1400" dirty="0"/>
          </a:p>
          <a:p>
            <a:r>
              <a:rPr lang="ja-JP" altLang="en-US" sz="1400" dirty="0"/>
              <a:t>２つの違いは、歯車の中に「</a:t>
            </a:r>
            <a:r>
              <a:rPr lang="en-US" altLang="ja-JP" sz="1400" dirty="0"/>
              <a:t>ROTARY</a:t>
            </a:r>
            <a:r>
              <a:rPr lang="ja-JP" altLang="en-US" sz="1400" dirty="0"/>
              <a:t>　</a:t>
            </a:r>
            <a:r>
              <a:rPr lang="en-US" altLang="ja-JP" sz="1400" dirty="0"/>
              <a:t>INTERNATIONAL</a:t>
            </a:r>
            <a:r>
              <a:rPr lang="ja-JP" altLang="en-US" sz="1400" dirty="0"/>
              <a:t>」の文字と歯車右下の商標登録マークのの有無ですが、</a:t>
            </a:r>
            <a:endParaRPr lang="en-US" altLang="ja-JP" sz="1400" dirty="0"/>
          </a:p>
          <a:p>
            <a:r>
              <a:rPr lang="ja-JP" altLang="en-US" sz="1400" dirty="0"/>
              <a:t>いずれも</a:t>
            </a:r>
            <a:r>
              <a:rPr lang="en-US" altLang="ja-JP" sz="1400" dirty="0"/>
              <a:t>RI</a:t>
            </a:r>
            <a:r>
              <a:rPr lang="ja-JP" altLang="en-US" sz="1400" dirty="0"/>
              <a:t>が公式に認めたもので、どちらをお使いいただいても問題ありません。</a:t>
            </a:r>
            <a:endParaRPr lang="en-US" altLang="ja-JP" sz="1400" dirty="0"/>
          </a:p>
          <a:p>
            <a:endParaRPr lang="en-US" altLang="ja-JP" sz="1400" dirty="0"/>
          </a:p>
          <a:p>
            <a:r>
              <a:rPr lang="ja-JP" altLang="en-US" sz="1400" dirty="0"/>
              <a:t>ただし、ロゴのサイズが小さい場合や刺繍などをされる場合には、歯車内の文字や商標マークがうまく印字されませんので、</a:t>
            </a:r>
            <a:endParaRPr lang="en-US" altLang="ja-JP" sz="1400" dirty="0"/>
          </a:p>
          <a:p>
            <a:r>
              <a:rPr lang="ja-JP" altLang="en-US" sz="1400" dirty="0"/>
              <a:t>簡易公式ロゴが推奨されています。</a:t>
            </a:r>
            <a:endParaRPr lang="en-US" altLang="ja-JP" sz="1400" dirty="0"/>
          </a:p>
          <a:p>
            <a:endParaRPr lang="en-US" altLang="ja-JP" sz="1400" dirty="0"/>
          </a:p>
          <a:p>
            <a:endParaRPr lang="en-US" altLang="ja-JP" sz="1400" dirty="0"/>
          </a:p>
          <a:p>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2362560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実はロータリーのロゴはこれまで変遷がありました。</a:t>
            </a:r>
            <a:endParaRPr lang="en-US" altLang="ja-JP" dirty="0"/>
          </a:p>
          <a:p>
            <a:r>
              <a:rPr lang="ja-JP" altLang="en-US" dirty="0">
                <a:solidFill>
                  <a:srgbClr val="39424A"/>
                </a:solidFill>
                <a:latin typeface="Noto Sans JP"/>
              </a:rPr>
              <a:t>国際ロータリーでは、従来、真ん中のものが使用されていましたが、</a:t>
            </a:r>
            <a:endParaRPr lang="en-US" altLang="ja-JP" dirty="0">
              <a:solidFill>
                <a:srgbClr val="39424A"/>
              </a:solidFill>
              <a:latin typeface="Noto Sans JP"/>
            </a:endParaRPr>
          </a:p>
          <a:p>
            <a:r>
              <a:rPr lang="en-US" altLang="ja-JP" dirty="0">
                <a:solidFill>
                  <a:srgbClr val="39424A"/>
                </a:solidFill>
                <a:latin typeface="Noto Sans JP"/>
              </a:rPr>
              <a:t>2013</a:t>
            </a:r>
            <a:r>
              <a:rPr lang="ja-JP" altLang="en-US" dirty="0">
                <a:solidFill>
                  <a:srgbClr val="39424A"/>
                </a:solidFill>
                <a:latin typeface="Noto Sans JP"/>
              </a:rPr>
              <a:t>年に視覚的なアイデンティティの刷新のため、一番右のものに変更されました。</a:t>
            </a:r>
            <a:endParaRPr lang="en-US" altLang="ja-JP" dirty="0">
              <a:solidFill>
                <a:srgbClr val="39424A"/>
              </a:solidFill>
              <a:latin typeface="Noto Sans JP"/>
            </a:endParaRPr>
          </a:p>
          <a:p>
            <a:endParaRPr lang="en-US" altLang="ja-JP" sz="2300" dirty="0">
              <a:solidFill>
                <a:srgbClr val="39424A"/>
              </a:solidFill>
              <a:latin typeface="Noto Sans JP"/>
            </a:endParaRPr>
          </a:p>
          <a:p>
            <a:endParaRPr lang="en-US" altLang="ja-JP" sz="2300" dirty="0">
              <a:solidFill>
                <a:srgbClr val="39424A"/>
              </a:solidFill>
              <a:latin typeface="Noto Sans JP"/>
            </a:endParaRPr>
          </a:p>
          <a:p>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5</a:t>
            </a:fld>
            <a:endParaRPr kumimoji="1" lang="ja-JP" altLang="en-US"/>
          </a:p>
        </p:txBody>
      </p:sp>
    </p:spTree>
    <p:extLst>
      <p:ext uri="{BB962C8B-B14F-4D97-AF65-F5344CB8AC3E}">
        <p14:creationId xmlns:p14="http://schemas.microsoft.com/office/powerpoint/2010/main" val="569972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700" dirty="0"/>
              <a:t>ロータリーのロゴのシステム、ルールについてご説明します。</a:t>
            </a:r>
            <a:endParaRPr lang="en-US" altLang="ja-JP" sz="1700" dirty="0"/>
          </a:p>
          <a:p>
            <a:r>
              <a:rPr lang="ja-JP" altLang="en-US" sz="1700" dirty="0"/>
              <a:t>一番のポイントは、ロータリーのロゴを、クラブや地区が使用するときは、クラブ名、地区番号を、付記しないといけないことです。</a:t>
            </a:r>
            <a:endParaRPr lang="en-US" altLang="ja-JP" sz="1700" dirty="0"/>
          </a:p>
          <a:p>
            <a:r>
              <a:rPr lang="ja-JP" altLang="en-US" sz="1700" dirty="0"/>
              <a:t>ロータリーロゴ単体で使用すると、組織全体としての国際ロータリーによるものと誤解を与えてしまいかねないからです。</a:t>
            </a:r>
            <a:endParaRPr lang="en-US" altLang="ja-JP" sz="17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98664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721">
              <a:defRPr/>
            </a:pPr>
            <a:r>
              <a:rPr lang="ja-JP" altLang="en-US" sz="1400" dirty="0"/>
              <a:t>逆に、ロゴに、クラブ・地区・ゾーン番号以外の言葉を入れてはいけません。</a:t>
            </a:r>
            <a:endParaRPr lang="en-US" altLang="ja-JP" sz="1400" dirty="0"/>
          </a:p>
          <a:p>
            <a:pPr defTabSz="875721">
              <a:defRPr/>
            </a:pPr>
            <a:r>
              <a:rPr lang="ja-JP" altLang="en-US" sz="1400" dirty="0"/>
              <a:t>たとえば、このページのロゴは、左下にクラブ名を入れている点はいいのですが、</a:t>
            </a:r>
            <a:endParaRPr lang="en-US" altLang="ja-JP" sz="1400" dirty="0"/>
          </a:p>
          <a:p>
            <a:pPr defTabSz="875721">
              <a:defRPr/>
            </a:pPr>
            <a:r>
              <a:rPr lang="ja-JP" altLang="en-US" sz="1400" dirty="0"/>
              <a:t>さらに、左上に「がんばろう神戸！」というフレーズを入れてしまっている点で、適切でありません。</a:t>
            </a:r>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3768651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また、３</a:t>
            </a:r>
            <a:r>
              <a:rPr lang="en-US" altLang="ja-JP" sz="1200" dirty="0">
                <a:solidFill>
                  <a:prstClr val="black"/>
                </a:solidFill>
              </a:rPr>
              <a:t>Rotary</a:t>
            </a:r>
            <a:r>
              <a:rPr lang="ja-JP" altLang="en-US" sz="1200" dirty="0">
                <a:solidFill>
                  <a:prstClr val="black"/>
                </a:solidFill>
              </a:rPr>
              <a:t>の文字と歯車につき、</a:t>
            </a:r>
            <a:r>
              <a:rPr lang="ja-JP" altLang="en-US" sz="1200" dirty="0">
                <a:solidFill>
                  <a:srgbClr val="0070C0"/>
                </a:solidFill>
              </a:rPr>
              <a:t>所定の位置と比率も定めれらていますし、</a:t>
            </a:r>
            <a:endParaRPr lang="en-US" altLang="ja-JP" sz="1200" dirty="0">
              <a:solidFill>
                <a:srgbClr val="0070C0"/>
              </a:solidFill>
            </a:endParaRPr>
          </a:p>
          <a:p>
            <a:r>
              <a:rPr lang="ja-JP" altLang="en-US" sz="1200" dirty="0">
                <a:solidFill>
                  <a:srgbClr val="0070C0"/>
                </a:solidFill>
              </a:rPr>
              <a:t>クラブ名等の表示位置</a:t>
            </a:r>
            <a:r>
              <a:rPr lang="ja-JP" altLang="en-US" sz="1200" dirty="0">
                <a:solidFill>
                  <a:prstClr val="black"/>
                </a:solidFill>
              </a:rPr>
              <a:t>は、正しい位置に、具体的には歯車の左側に配置する必要があります。</a:t>
            </a:r>
            <a:endParaRPr lang="en-US" altLang="ja-JP" sz="1200" dirty="0">
              <a:solidFill>
                <a:prstClr val="black"/>
              </a:solidFill>
            </a:endParaRPr>
          </a:p>
          <a:p>
            <a:pPr defTabSz="875721">
              <a:defRPr/>
            </a:pPr>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2690382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721">
              <a:defRPr/>
            </a:pPr>
            <a:r>
              <a:rPr lang="ja-JP" altLang="en-US" sz="1400" dirty="0"/>
              <a:t>このページであげた６つのロゴは、当委員会中谷委員長所属の大阪北ロータリーのロゴを、</a:t>
            </a:r>
            <a:endParaRPr lang="en-US" altLang="ja-JP" sz="1400" dirty="0"/>
          </a:p>
          <a:p>
            <a:pPr defTabSz="875721">
              <a:defRPr/>
            </a:pPr>
            <a:r>
              <a:rPr lang="ja-JP" altLang="en-US" sz="1400" dirty="0"/>
              <a:t>私でいくつかのパターンを用意してみたものです。</a:t>
            </a:r>
            <a:endParaRPr lang="en-US" altLang="ja-JP" sz="1400" dirty="0"/>
          </a:p>
          <a:p>
            <a:pPr defTabSz="875721">
              <a:defRPr/>
            </a:pPr>
            <a:r>
              <a:rPr lang="ja-JP" altLang="en-US" sz="1400" dirty="0"/>
              <a:t>左側が、日本語でのクラブ表示、右側が英語でのクラブ表示を行ったものでして、いずれのパターンの表示位置でも、問題ありません。</a:t>
            </a:r>
            <a:endParaRPr lang="en-US" altLang="ja-JP" sz="1400" dirty="0"/>
          </a:p>
          <a:p>
            <a:pPr defTabSz="875721">
              <a:defRPr/>
            </a:pPr>
            <a:endParaRPr lang="en-US" altLang="ja-JP" sz="1400" dirty="0"/>
          </a:p>
          <a:p>
            <a:pPr defTabSz="875721">
              <a:defRPr/>
            </a:pPr>
            <a:r>
              <a:rPr lang="ja-JP" altLang="en-US" sz="1400" dirty="0"/>
              <a:t>すなわち、クラブ名の位置は、①②のように</a:t>
            </a:r>
            <a:r>
              <a:rPr lang="en-US" altLang="ja-JP" sz="1400" dirty="0"/>
              <a:t>Rotary</a:t>
            </a:r>
            <a:r>
              <a:rPr lang="ja-JP" altLang="en-US" sz="1400" dirty="0"/>
              <a:t>の文字の下でも構いませんし、</a:t>
            </a:r>
            <a:endParaRPr lang="en-US" altLang="ja-JP" sz="1400" dirty="0"/>
          </a:p>
          <a:p>
            <a:pPr defTabSz="875721">
              <a:defRPr/>
            </a:pPr>
            <a:r>
              <a:rPr lang="ja-JP" altLang="en-US" sz="1400" dirty="0"/>
              <a:t>③のように上下に分けて配置しても構いません。ここにはサンプルは用意していませんが、</a:t>
            </a:r>
            <a:r>
              <a:rPr lang="en-US" altLang="ja-JP" sz="1400" dirty="0"/>
              <a:t>Rotary</a:t>
            </a:r>
            <a:r>
              <a:rPr lang="ja-JP" altLang="en-US" sz="1400" dirty="0"/>
              <a:t>の文字の上だけに配置するのでも構いません。</a:t>
            </a:r>
            <a:endParaRPr lang="en-US" altLang="ja-JP" sz="1400" dirty="0"/>
          </a:p>
          <a:p>
            <a:pPr defTabSz="875721">
              <a:defRPr/>
            </a:pPr>
            <a:endParaRPr lang="en-US" altLang="ja-JP" sz="1400" dirty="0"/>
          </a:p>
          <a:p>
            <a:pPr defTabSz="875721">
              <a:defRPr/>
            </a:pPr>
            <a:r>
              <a:rPr lang="ja-JP" altLang="en-US" sz="1400" dirty="0"/>
              <a:t>④～⑥のような英語バージョンの場合は、既に太字の</a:t>
            </a:r>
            <a:r>
              <a:rPr lang="en-US" altLang="ja-JP" sz="1400" dirty="0"/>
              <a:t>Rotary</a:t>
            </a:r>
            <a:r>
              <a:rPr lang="ja-JP" altLang="en-US" sz="1400" dirty="0"/>
              <a:t>の文字がありますので、重複して</a:t>
            </a:r>
            <a:r>
              <a:rPr lang="en-US" altLang="ja-JP" sz="1400" dirty="0"/>
              <a:t>Rotary</a:t>
            </a:r>
            <a:r>
              <a:rPr lang="ja-JP" altLang="en-US" sz="1400" dirty="0"/>
              <a:t>　</a:t>
            </a:r>
            <a:r>
              <a:rPr lang="en-US" altLang="ja-JP" sz="1400" dirty="0"/>
              <a:t>club</a:t>
            </a:r>
            <a:r>
              <a:rPr lang="ja-JP" altLang="en-US" sz="1400" dirty="0"/>
              <a:t>と表示する必要はなく、</a:t>
            </a:r>
            <a:endParaRPr lang="en-US" altLang="ja-JP" sz="1400" dirty="0"/>
          </a:p>
          <a:p>
            <a:pPr defTabSz="875721">
              <a:defRPr/>
            </a:pPr>
            <a:r>
              <a:rPr lang="ja-JP" altLang="en-US" sz="1400" dirty="0"/>
              <a:t>単に</a:t>
            </a:r>
            <a:r>
              <a:rPr lang="en-US" altLang="ja-JP" sz="1400" dirty="0"/>
              <a:t>Club</a:t>
            </a:r>
            <a:r>
              <a:rPr lang="ja-JP" altLang="en-US" sz="1400" dirty="0"/>
              <a:t>と表示することで足ります。</a:t>
            </a:r>
            <a:endParaRPr lang="en-US" altLang="ja-JP" sz="1400" dirty="0"/>
          </a:p>
          <a:p>
            <a:pPr defTabSz="875721">
              <a:defRPr/>
            </a:pPr>
            <a:endParaRPr lang="en-US" altLang="ja-JP" sz="1400" dirty="0"/>
          </a:p>
          <a:p>
            <a:pPr fontAlgn="base"/>
            <a:r>
              <a:rPr lang="ja-JP" altLang="en-US" sz="1400" dirty="0"/>
              <a:t>ただし、どの場合でも、</a:t>
            </a:r>
            <a:endParaRPr lang="en-US" altLang="ja-JP" sz="1400" dirty="0"/>
          </a:p>
          <a:p>
            <a:pPr fontAlgn="base"/>
            <a:r>
              <a:rPr lang="ja-JP" altLang="ja-JP" sz="1300" dirty="0">
                <a:solidFill>
                  <a:srgbClr val="313537"/>
                </a:solidFill>
                <a:latin typeface="Merriweather" panose="00000500000000000000" pitchFamily="2" charset="0"/>
                <a:ea typeface="ＭＳ Ｐゴシック" panose="020B0600070205080204" pitchFamily="50" charset="-128"/>
                <a:cs typeface="ＭＳ Ｐゴシック" panose="020B0600070205080204" pitchFamily="50" charset="-128"/>
              </a:rPr>
              <a:t>クラブ名</a:t>
            </a:r>
            <a:r>
              <a:rPr lang="ja-JP" altLang="en-US" sz="1300" dirty="0">
                <a:solidFill>
                  <a:srgbClr val="313537"/>
                </a:solidFill>
                <a:latin typeface="Merriweather" panose="00000500000000000000" pitchFamily="2" charset="0"/>
                <a:ea typeface="ＭＳ Ｐゴシック" panose="020B0600070205080204" pitchFamily="50" charset="-128"/>
                <a:cs typeface="ＭＳ Ｐゴシック" panose="020B0600070205080204" pitchFamily="50" charset="-128"/>
              </a:rPr>
              <a:t>の</a:t>
            </a:r>
            <a:r>
              <a:rPr lang="ja-JP" altLang="ja-JP" sz="1300" dirty="0">
                <a:solidFill>
                  <a:srgbClr val="313537"/>
                </a:solidFill>
                <a:latin typeface="Merriweather" panose="00000500000000000000" pitchFamily="2" charset="0"/>
                <a:ea typeface="ＭＳ Ｐゴシック" panose="020B0600070205080204" pitchFamily="50" charset="-128"/>
                <a:cs typeface="ＭＳ Ｐゴシック" panose="020B0600070205080204" pitchFamily="50" charset="-128"/>
              </a:rPr>
              <a:t>右側が「</a:t>
            </a:r>
            <a:r>
              <a:rPr lang="en-US" altLang="ja-JP" sz="1300" dirty="0">
                <a:solidFill>
                  <a:srgbClr val="313537"/>
                </a:solidFill>
                <a:latin typeface="Merriweather" panose="00000500000000000000" pitchFamily="2" charset="0"/>
                <a:ea typeface="ＭＳ Ｐゴシック" panose="020B0600070205080204" pitchFamily="50" charset="-128"/>
                <a:cs typeface="ＭＳ Ｐゴシック" panose="020B0600070205080204" pitchFamily="50" charset="-128"/>
              </a:rPr>
              <a:t>Rotary</a:t>
            </a:r>
            <a:r>
              <a:rPr lang="ja-JP" altLang="ja-JP" sz="1300" dirty="0">
                <a:solidFill>
                  <a:srgbClr val="313537"/>
                </a:solidFill>
                <a:latin typeface="Merriweather" panose="00000500000000000000" pitchFamily="2" charset="0"/>
                <a:ea typeface="ＭＳ Ｐゴシック" panose="020B0600070205080204" pitchFamily="50" charset="-128"/>
                <a:cs typeface="ＭＳ Ｐゴシック" panose="020B0600070205080204" pitchFamily="50" charset="-128"/>
              </a:rPr>
              <a:t>」「</a:t>
            </a:r>
            <a:r>
              <a:rPr lang="en-US" altLang="ja-JP" sz="1300" dirty="0">
                <a:solidFill>
                  <a:srgbClr val="313537"/>
                </a:solidFill>
                <a:latin typeface="Merriweather" panose="00000500000000000000" pitchFamily="2" charset="0"/>
                <a:ea typeface="ＭＳ Ｐゴシック" panose="020B0600070205080204" pitchFamily="50" charset="-128"/>
                <a:cs typeface="ＭＳ Ｐゴシック" panose="020B0600070205080204" pitchFamily="50" charset="-128"/>
              </a:rPr>
              <a:t>y</a:t>
            </a:r>
            <a:r>
              <a:rPr lang="ja-JP" altLang="ja-JP" sz="1300" dirty="0">
                <a:solidFill>
                  <a:srgbClr val="313537"/>
                </a:solidFill>
                <a:latin typeface="Merriweather" panose="00000500000000000000" pitchFamily="2" charset="0"/>
                <a:ea typeface="ＭＳ Ｐゴシック" panose="020B0600070205080204" pitchFamily="50" charset="-128"/>
                <a:cs typeface="ＭＳ Ｐゴシック" panose="020B0600070205080204" pitchFamily="50" charset="-128"/>
              </a:rPr>
              <a:t>」の文字と並ぶように</a:t>
            </a:r>
            <a:r>
              <a:rPr lang="ja-JP" altLang="en-US" sz="1300" dirty="0">
                <a:solidFill>
                  <a:srgbClr val="313537"/>
                </a:solidFill>
                <a:latin typeface="Merriweather" panose="00000500000000000000" pitchFamily="2" charset="0"/>
                <a:ea typeface="ＭＳ Ｐゴシック" panose="020B0600070205080204" pitchFamily="50" charset="-128"/>
                <a:cs typeface="ＭＳ Ｐゴシック" panose="020B0600070205080204" pitchFamily="50" charset="-128"/>
              </a:rPr>
              <a:t>、右端詰めに</a:t>
            </a:r>
            <a:r>
              <a:rPr lang="ja-JP" altLang="ja-JP" sz="1300" dirty="0">
                <a:solidFill>
                  <a:srgbClr val="313537"/>
                </a:solidFill>
                <a:latin typeface="Merriweather" panose="00000500000000000000" pitchFamily="2" charset="0"/>
                <a:ea typeface="ＭＳ Ｐゴシック" panose="020B0600070205080204" pitchFamily="50" charset="-128"/>
                <a:cs typeface="ＭＳ Ｐゴシック" panose="020B0600070205080204" pitchFamily="50" charset="-128"/>
              </a:rPr>
              <a:t>し</a:t>
            </a:r>
            <a:r>
              <a:rPr lang="ja-JP" altLang="en-US" sz="1300" dirty="0">
                <a:solidFill>
                  <a:srgbClr val="313537"/>
                </a:solidFill>
                <a:latin typeface="Merriweather" panose="00000500000000000000" pitchFamily="2" charset="0"/>
                <a:ea typeface="ＭＳ Ｐゴシック" panose="020B0600070205080204" pitchFamily="50" charset="-128"/>
                <a:cs typeface="ＭＳ Ｐゴシック" panose="020B0600070205080204" pitchFamily="50" charset="-128"/>
              </a:rPr>
              <a:t>ないといけない点です。</a:t>
            </a:r>
            <a:endParaRPr lang="en-US" altLang="ja-JP" sz="1300" dirty="0">
              <a:solidFill>
                <a:srgbClr val="313537"/>
              </a:solidFill>
              <a:latin typeface="Merriweather" panose="00000500000000000000" pitchFamily="2" charset="0"/>
              <a:ea typeface="ＭＳ Ｐゴシック" panose="020B0600070205080204" pitchFamily="50" charset="-128"/>
              <a:cs typeface="ＭＳ Ｐゴシック" panose="020B0600070205080204" pitchFamily="50" charset="-128"/>
            </a:endParaRPr>
          </a:p>
          <a:p>
            <a:pPr defTabSz="875721">
              <a:defRPr/>
            </a:pPr>
            <a:r>
              <a:rPr lang="ja-JP" altLang="en-US" sz="1400" dirty="0"/>
              <a:t>また、クラブ名の文字の比率も決まっていまして、</a:t>
            </a:r>
            <a:endParaRPr lang="en-US" altLang="ja-JP" sz="1400" dirty="0"/>
          </a:p>
          <a:p>
            <a:pPr defTabSz="875721">
              <a:defRPr/>
            </a:pPr>
            <a:r>
              <a:rPr lang="en-US" altLang="ja-JP" sz="1400" dirty="0"/>
              <a:t>Rotary</a:t>
            </a:r>
            <a:r>
              <a:rPr lang="ja-JP" altLang="en-US" sz="1400" dirty="0"/>
              <a:t>の文字と同じ幅に揃えたいがために、クラブ名のフォントだけ小さくするということはできません。</a:t>
            </a:r>
            <a:endParaRPr lang="en-US" altLang="ja-JP" sz="1400" dirty="0"/>
          </a:p>
          <a:p>
            <a:pPr defTabSz="875721">
              <a:defRPr/>
            </a:pPr>
            <a:endParaRPr lang="en-US" altLang="ja-JP" sz="1400" dirty="0"/>
          </a:p>
          <a:p>
            <a:pPr defTabSz="875721">
              <a:defRPr/>
            </a:pPr>
            <a:r>
              <a:rPr lang="ja-JP" altLang="en-US" sz="1400" dirty="0"/>
              <a:t>ちなみに、大阪北ロータリーでは、これらの候補の中から、一番右下⑥のパターンを採用されました。</a:t>
            </a:r>
            <a:endParaRPr lang="en-US" altLang="ja-JP" sz="1400" dirty="0"/>
          </a:p>
          <a:p>
            <a:pPr defTabSz="875721">
              <a:defRPr/>
            </a:pPr>
            <a:endParaRPr lang="en-US" altLang="ja-JP" sz="1400" dirty="0"/>
          </a:p>
          <a:p>
            <a:pPr defTabSz="875721">
              <a:defRPr/>
            </a:pPr>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2536458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55721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クリックしてマスター サブタイトルの書式設定</a:t>
            </a:r>
            <a:endParaRPr lang="en-US" dirty="0"/>
          </a:p>
        </p:txBody>
      </p:sp>
      <p:sp>
        <p:nvSpPr>
          <p:cNvPr id="4" name="Date Placeholder 3"/>
          <p:cNvSpPr>
            <a:spLocks noGrp="1"/>
          </p:cNvSpPr>
          <p:nvPr>
            <p:ph type="dt" sz="half" idx="10"/>
          </p:nvPr>
        </p:nvSpPr>
        <p:spPr/>
        <p:txBody>
          <a:bodyPr/>
          <a:lstStyle/>
          <a:p>
            <a:fld id="{1433BCE8-3ABD-4724-BB38-044532A58AE6}" type="datetimeFigureOut">
              <a:rPr kumimoji="1" lang="ja-JP" altLang="en-US" smtClean="0"/>
              <a:t>2022/10/10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5969E4-C1BF-4F1B-AD4F-ACC517488556}" type="slidenum">
              <a:rPr kumimoji="1" lang="ja-JP" altLang="en-US" smtClean="0"/>
              <a:t>‹#›</a:t>
            </a:fld>
            <a:endParaRPr kumimoji="1" lang="ja-JP" altLang="en-US"/>
          </a:p>
        </p:txBody>
      </p:sp>
    </p:spTree>
    <p:extLst>
      <p:ext uri="{BB962C8B-B14F-4D97-AF65-F5344CB8AC3E}">
        <p14:creationId xmlns:p14="http://schemas.microsoft.com/office/powerpoint/2010/main" val="29902314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25975"/>
            <a:ext cx="10515600" cy="76471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3BCE8-3ABD-4724-BB38-044532A58AE6}" type="datetimeFigureOut">
              <a:rPr kumimoji="1" lang="ja-JP" altLang="en-US" smtClean="0"/>
              <a:t>2022/10/10</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969E4-C1BF-4F1B-AD4F-ACC517488556}"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6F5FE7EB-02EF-6541-BD19-F53042CCE0C6}"/>
              </a:ext>
            </a:extLst>
          </p:cNvPr>
          <p:cNvPicPr>
            <a:picLocks noChangeAspect="1"/>
          </p:cNvPicPr>
          <p:nvPr userDrawn="1"/>
        </p:nvPicPr>
        <p:blipFill>
          <a:blip r:embed="rId3"/>
          <a:stretch>
            <a:fillRect/>
          </a:stretch>
        </p:blipFill>
        <p:spPr>
          <a:xfrm>
            <a:off x="395255" y="200889"/>
            <a:ext cx="1940260" cy="545698"/>
          </a:xfrm>
          <a:prstGeom prst="rect">
            <a:avLst/>
          </a:prstGeom>
        </p:spPr>
      </p:pic>
      <p:cxnSp>
        <p:nvCxnSpPr>
          <p:cNvPr id="10" name="直線コネクタ 9">
            <a:extLst>
              <a:ext uri="{FF2B5EF4-FFF2-40B4-BE49-F238E27FC236}">
                <a16:creationId xmlns:a16="http://schemas.microsoft.com/office/drawing/2014/main" id="{80D1C221-AF01-F84C-BDBE-16D1B6B90AAE}"/>
              </a:ext>
            </a:extLst>
          </p:cNvPr>
          <p:cNvCxnSpPr/>
          <p:nvPr userDrawn="1"/>
        </p:nvCxnSpPr>
        <p:spPr>
          <a:xfrm>
            <a:off x="2530997" y="474562"/>
            <a:ext cx="96610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FB622D49-A347-1443-BFFD-31E7745532CB}"/>
              </a:ext>
            </a:extLst>
          </p:cNvPr>
          <p:cNvCxnSpPr>
            <a:cxnSpLocks/>
          </p:cNvCxnSpPr>
          <p:nvPr userDrawn="1"/>
        </p:nvCxnSpPr>
        <p:spPr>
          <a:xfrm>
            <a:off x="-15433" y="6285053"/>
            <a:ext cx="1220743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19678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4.png"/><Relationship Id="rId7"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569074" y="1852837"/>
            <a:ext cx="10641997" cy="1100566"/>
          </a:xfrm>
          <a:prstGeom prst="rect">
            <a:avLst/>
          </a:prstGeom>
          <a:noFill/>
        </p:spPr>
        <p:txBody>
          <a:bodyPr wrap="square" rtlCol="0">
            <a:noAutofit/>
          </a:bodyPr>
          <a:lstStyle/>
          <a:p>
            <a:pPr algn="ctr"/>
            <a:r>
              <a:rPr lang="en-US" altLang="ja-JP" sz="2400" b="1" dirty="0"/>
              <a:t>2022/10/8</a:t>
            </a:r>
            <a:r>
              <a:rPr lang="ja-JP" altLang="en-US" sz="2400" b="1" dirty="0"/>
              <a:t>　国際ロータリー２６６０地区</a:t>
            </a:r>
            <a:endParaRPr lang="en-US" altLang="ja-JP" sz="2400" b="1" dirty="0"/>
          </a:p>
          <a:p>
            <a:pPr algn="ctr"/>
            <a:r>
              <a:rPr lang="ja-JP" altLang="en-US" sz="2400" b="1" u="sng" dirty="0"/>
              <a:t>公共イメージ向上セミナー　セッション５　</a:t>
            </a:r>
            <a:endParaRPr lang="ja-JP" altLang="ja-JP" sz="2400" dirty="0"/>
          </a:p>
        </p:txBody>
      </p:sp>
      <p:sp>
        <p:nvSpPr>
          <p:cNvPr id="8" name="テキスト ボックス 7">
            <a:extLst>
              <a:ext uri="{FF2B5EF4-FFF2-40B4-BE49-F238E27FC236}">
                <a16:creationId xmlns:a16="http://schemas.microsoft.com/office/drawing/2014/main" id="{91AEBB38-0FD1-4536-A762-A1F22A5B5E1D}"/>
              </a:ext>
            </a:extLst>
          </p:cNvPr>
          <p:cNvSpPr txBox="1"/>
          <p:nvPr/>
        </p:nvSpPr>
        <p:spPr>
          <a:xfrm>
            <a:off x="569075" y="5075771"/>
            <a:ext cx="10775092" cy="1299379"/>
          </a:xfrm>
          <a:prstGeom prst="rect">
            <a:avLst/>
          </a:prstGeom>
          <a:noFill/>
        </p:spPr>
        <p:txBody>
          <a:bodyPr wrap="square" rtlCol="0">
            <a:noAutofit/>
          </a:bodyPr>
          <a:lstStyle/>
          <a:p>
            <a:pPr algn="ctr"/>
            <a:r>
              <a:rPr lang="en-US" altLang="ja-JP" sz="2400" b="1" dirty="0">
                <a:latin typeface="+mn-ea"/>
              </a:rPr>
              <a:t>22-23</a:t>
            </a:r>
            <a:r>
              <a:rPr lang="ja-JP" altLang="en-US" sz="2400" b="1" dirty="0">
                <a:latin typeface="+mn-ea"/>
              </a:rPr>
              <a:t>年度</a:t>
            </a:r>
            <a:r>
              <a:rPr lang="ja-JP" altLang="en-US" sz="2400" b="1" dirty="0"/>
              <a:t>公共イメージ向上委員会 </a:t>
            </a:r>
            <a:endParaRPr lang="en-US" altLang="ja-JP" sz="2400" b="1" dirty="0"/>
          </a:p>
          <a:p>
            <a:pPr algn="ctr"/>
            <a:r>
              <a:rPr lang="ja-JP" altLang="en-US" sz="2400" b="1" dirty="0"/>
              <a:t>副委員長　伊藤芳晃</a:t>
            </a:r>
            <a:endParaRPr lang="en-US" altLang="ja-JP" sz="2400" b="1" dirty="0"/>
          </a:p>
        </p:txBody>
      </p:sp>
      <p:sp>
        <p:nvSpPr>
          <p:cNvPr id="7" name="テキスト ボックス 6">
            <a:extLst>
              <a:ext uri="{FF2B5EF4-FFF2-40B4-BE49-F238E27FC236}">
                <a16:creationId xmlns:a16="http://schemas.microsoft.com/office/drawing/2014/main" id="{03F85663-F986-4EFB-9CF6-72CB7BA3152A}"/>
              </a:ext>
            </a:extLst>
          </p:cNvPr>
          <p:cNvSpPr txBox="1"/>
          <p:nvPr/>
        </p:nvSpPr>
        <p:spPr>
          <a:xfrm>
            <a:off x="0" y="3232021"/>
            <a:ext cx="12192000" cy="1565132"/>
          </a:xfrm>
          <a:prstGeom prst="rect">
            <a:avLst/>
          </a:prstGeom>
          <a:noFill/>
        </p:spPr>
        <p:txBody>
          <a:bodyPr wrap="square" rtlCol="0">
            <a:noAutofit/>
          </a:bodyPr>
          <a:lstStyle/>
          <a:p>
            <a:pPr algn="ctr"/>
            <a:r>
              <a:rPr lang="ja-JP" altLang="en-US" sz="3600" b="1" dirty="0">
                <a:solidFill>
                  <a:schemeClr val="accent1"/>
                </a:solidFill>
              </a:rPr>
              <a:t>ロータリーロゴを正しく使う</a:t>
            </a:r>
            <a:endParaRPr lang="en-US" altLang="ja-JP" sz="3600" b="1" dirty="0">
              <a:solidFill>
                <a:schemeClr val="accent1"/>
              </a:solidFill>
            </a:endParaRPr>
          </a:p>
          <a:p>
            <a:pPr algn="ctr"/>
            <a:r>
              <a:rPr lang="ja-JP" altLang="en-US" sz="2800" b="1" dirty="0">
                <a:solidFill>
                  <a:schemeClr val="accent1"/>
                </a:solidFill>
              </a:rPr>
              <a:t>～ロータリーのブランド力・認知度を高めよう～</a:t>
            </a:r>
            <a:endParaRPr lang="en-US" altLang="ja-JP" sz="2800" b="1" dirty="0">
              <a:solidFill>
                <a:schemeClr val="accent1"/>
              </a:solidFill>
            </a:endParaRPr>
          </a:p>
          <a:p>
            <a:pPr algn="ctr"/>
            <a:endParaRPr lang="en-US" altLang="ja-JP" sz="3200" b="1" dirty="0"/>
          </a:p>
        </p:txBody>
      </p:sp>
      <p:pic>
        <p:nvPicPr>
          <p:cNvPr id="3" name="図 2"/>
          <p:cNvPicPr>
            <a:picLocks noChangeAspect="1"/>
          </p:cNvPicPr>
          <p:nvPr/>
        </p:nvPicPr>
        <p:blipFill>
          <a:blip r:embed="rId3"/>
          <a:stretch>
            <a:fillRect/>
          </a:stretch>
        </p:blipFill>
        <p:spPr>
          <a:xfrm>
            <a:off x="3372722" y="202501"/>
            <a:ext cx="4901609" cy="1371719"/>
          </a:xfrm>
          <a:prstGeom prst="rect">
            <a:avLst/>
          </a:prstGeom>
        </p:spPr>
      </p:pic>
    </p:spTree>
    <p:extLst>
      <p:ext uri="{BB962C8B-B14F-4D97-AF65-F5344CB8AC3E}">
        <p14:creationId xmlns:p14="http://schemas.microsoft.com/office/powerpoint/2010/main" val="1823844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2128356" y="521219"/>
            <a:ext cx="7257535" cy="635453"/>
          </a:xfrm>
        </p:spPr>
        <p:txBody>
          <a:bodyPr>
            <a:normAutofit/>
          </a:bodyPr>
          <a:lstStyle/>
          <a:p>
            <a:r>
              <a:rPr lang="ja-JP" altLang="en-US" sz="2800" u="sng" dirty="0"/>
              <a:t>ローターアクトクラブのロゴ</a:t>
            </a:r>
            <a:endParaRPr lang="en-US" sz="2800" u="sng"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1791221" y="1444579"/>
            <a:ext cx="10222979" cy="4993798"/>
          </a:xfrm>
          <a:prstGeom prst="rect">
            <a:avLst/>
          </a:prstGeom>
          <a:noFill/>
        </p:spPr>
        <p:txBody>
          <a:bodyPr wrap="square" rtlCol="0">
            <a:noAutofit/>
          </a:bodyPr>
          <a:lstStyle/>
          <a:p>
            <a:r>
              <a:rPr lang="ja-JP" altLang="en-US" sz="2800" dirty="0">
                <a:solidFill>
                  <a:prstClr val="black"/>
                </a:solidFill>
              </a:rPr>
              <a:t>　　</a:t>
            </a:r>
            <a:endParaRPr lang="en-US" altLang="ja-JP" sz="2800" dirty="0">
              <a:solidFill>
                <a:prstClr val="black"/>
              </a:solidFill>
            </a:endParaRPr>
          </a:p>
          <a:p>
            <a:endParaRPr lang="en-US" altLang="ja-JP" sz="2800" dirty="0">
              <a:solidFill>
                <a:prstClr val="black"/>
              </a:solidFill>
            </a:endParaRPr>
          </a:p>
          <a:p>
            <a:r>
              <a:rPr lang="ja-JP" altLang="en-US" sz="2800" dirty="0">
                <a:solidFill>
                  <a:prstClr val="black"/>
                </a:solidFill>
              </a:rPr>
              <a:t>　　</a:t>
            </a:r>
            <a:endParaRPr lang="en-US" altLang="ja-JP" sz="2400" dirty="0">
              <a:solidFill>
                <a:prstClr val="black"/>
              </a:solidFill>
            </a:endParaRPr>
          </a:p>
          <a:p>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pPr defTabSz="875721"/>
            <a:r>
              <a:rPr lang="ja-JP" altLang="en-US" sz="2400" dirty="0">
                <a:solidFill>
                  <a:prstClr val="black"/>
                </a:solidFill>
              </a:rPr>
              <a:t>　　　　　　　　　　　　　　　　　　色は</a:t>
            </a:r>
            <a:r>
              <a:rPr lang="en-US" altLang="ja-JP" sz="2400" dirty="0">
                <a:solidFill>
                  <a:srgbClr val="000000"/>
                </a:solidFill>
                <a:latin typeface="Noto Sans JP"/>
              </a:rPr>
              <a:t>Cranberry</a:t>
            </a:r>
            <a:r>
              <a:rPr lang="ja-JP" altLang="en-US" sz="2400" dirty="0">
                <a:solidFill>
                  <a:srgbClr val="000000"/>
                </a:solidFill>
                <a:latin typeface="Noto Sans JP"/>
              </a:rPr>
              <a:t>が指定</a:t>
            </a:r>
            <a:endParaRPr lang="en-US" altLang="ja-JP" sz="2400" dirty="0">
              <a:solidFill>
                <a:srgbClr val="000000"/>
              </a:solidFill>
              <a:latin typeface="Noto Sans JP"/>
            </a:endParaRPr>
          </a:p>
          <a:p>
            <a:r>
              <a:rPr lang="ja-JP" altLang="en-US" sz="2400" dirty="0"/>
              <a:t>クラブ名等の表　　　　　　　　　　　クラブ名等の表示位置はロータリー</a:t>
            </a:r>
            <a:r>
              <a:rPr lang="en-US" altLang="ja-JP" sz="2400" dirty="0"/>
              <a:t>0</a:t>
            </a:r>
            <a:r>
              <a:rPr lang="ja-JP" altLang="en-US" sz="2400" dirty="0"/>
              <a:t>のロゴと　　　　　　ータリー　リーのロゴの場合と同様。</a:t>
            </a:r>
            <a:endParaRPr lang="en-US" altLang="ja-JP" sz="2400" dirty="0"/>
          </a:p>
          <a:p>
            <a:endParaRPr lang="en-US" altLang="ja-JP" sz="2400" dirty="0">
              <a:solidFill>
                <a:prstClr val="black"/>
              </a:solidFill>
            </a:endParaRPr>
          </a:p>
          <a:p>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endParaRPr lang="en-US" altLang="ja-JP" sz="2400" dirty="0">
              <a:solidFill>
                <a:prstClr val="black"/>
              </a:solidFill>
            </a:endParaRPr>
          </a:p>
        </p:txBody>
      </p:sp>
      <p:pic>
        <p:nvPicPr>
          <p:cNvPr id="5" name="図 4">
            <a:extLst>
              <a:ext uri="{FF2B5EF4-FFF2-40B4-BE49-F238E27FC236}">
                <a16:creationId xmlns:a16="http://schemas.microsoft.com/office/drawing/2014/main" id="{568B1CAF-7DCF-295C-0D9E-34A61F4F9978}"/>
              </a:ext>
            </a:extLst>
          </p:cNvPr>
          <p:cNvPicPr>
            <a:picLocks noChangeAspect="1"/>
          </p:cNvPicPr>
          <p:nvPr/>
        </p:nvPicPr>
        <p:blipFill>
          <a:blip r:embed="rId3"/>
          <a:stretch>
            <a:fillRect/>
          </a:stretch>
        </p:blipFill>
        <p:spPr>
          <a:xfrm>
            <a:off x="35944" y="21303"/>
            <a:ext cx="2456901" cy="999831"/>
          </a:xfrm>
          <a:prstGeom prst="rect">
            <a:avLst/>
          </a:prstGeom>
        </p:spPr>
      </p:pic>
      <p:pic>
        <p:nvPicPr>
          <p:cNvPr id="8" name="図 7" descr="テキスト&#10;&#10;中程度の精度で自動的に生成された説明">
            <a:extLst>
              <a:ext uri="{FF2B5EF4-FFF2-40B4-BE49-F238E27FC236}">
                <a16:creationId xmlns:a16="http://schemas.microsoft.com/office/drawing/2014/main" id="{A490A4B7-2348-F21F-F24F-80402A5983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278" y="1156672"/>
            <a:ext cx="5913632" cy="4968671"/>
          </a:xfrm>
          <a:prstGeom prst="rect">
            <a:avLst/>
          </a:prstGeom>
        </p:spPr>
      </p:pic>
    </p:spTree>
    <p:extLst>
      <p:ext uri="{BB962C8B-B14F-4D97-AF65-F5344CB8AC3E}">
        <p14:creationId xmlns:p14="http://schemas.microsoft.com/office/powerpoint/2010/main" val="3019940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2128356" y="521219"/>
            <a:ext cx="7257535" cy="635453"/>
          </a:xfrm>
        </p:spPr>
        <p:txBody>
          <a:bodyPr>
            <a:normAutofit/>
          </a:bodyPr>
          <a:lstStyle/>
          <a:p>
            <a:r>
              <a:rPr lang="ja-JP" altLang="en-US" sz="2800" u="sng" dirty="0"/>
              <a:t>インターアクトクラブのロゴ</a:t>
            </a:r>
            <a:endParaRPr lang="en-US" sz="2800" u="sng"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1791221" y="1444579"/>
            <a:ext cx="10400779" cy="4993798"/>
          </a:xfrm>
          <a:prstGeom prst="rect">
            <a:avLst/>
          </a:prstGeom>
          <a:noFill/>
        </p:spPr>
        <p:txBody>
          <a:bodyPr wrap="square" rtlCol="0">
            <a:noAutofit/>
          </a:bodyPr>
          <a:lstStyle/>
          <a:p>
            <a:r>
              <a:rPr lang="ja-JP" altLang="en-US" sz="2800" dirty="0">
                <a:solidFill>
                  <a:prstClr val="black"/>
                </a:solidFill>
              </a:rPr>
              <a:t>　　</a:t>
            </a:r>
            <a:endParaRPr lang="en-US" altLang="ja-JP" sz="2800" dirty="0">
              <a:solidFill>
                <a:prstClr val="black"/>
              </a:solidFill>
            </a:endParaRPr>
          </a:p>
          <a:p>
            <a:endParaRPr lang="en-US" altLang="ja-JP" sz="2800" dirty="0">
              <a:solidFill>
                <a:prstClr val="black"/>
              </a:solidFill>
            </a:endParaRPr>
          </a:p>
          <a:p>
            <a:r>
              <a:rPr lang="ja-JP" altLang="en-US" sz="2800" dirty="0">
                <a:solidFill>
                  <a:prstClr val="black"/>
                </a:solidFill>
              </a:rPr>
              <a:t>　　</a:t>
            </a:r>
            <a:endParaRPr lang="en-US" altLang="ja-JP" sz="2400" dirty="0">
              <a:solidFill>
                <a:prstClr val="black"/>
              </a:solidFill>
            </a:endParaRPr>
          </a:p>
          <a:p>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r>
              <a:rPr lang="ja-JP" altLang="en-US" sz="2400" dirty="0">
                <a:solidFill>
                  <a:prstClr val="black"/>
                </a:solidFill>
              </a:rPr>
              <a:t>　　　　　　　　　　　　　　　　　　　色はスカイブルーが指定</a:t>
            </a:r>
            <a:endParaRPr lang="en-US" altLang="ja-JP" sz="2400" dirty="0">
              <a:solidFill>
                <a:prstClr val="black"/>
              </a:solidFill>
            </a:endParaRPr>
          </a:p>
          <a:p>
            <a:r>
              <a:rPr lang="ja-JP" altLang="en-US" sz="2400" dirty="0">
                <a:solidFill>
                  <a:prstClr val="black"/>
                </a:solidFill>
              </a:rPr>
              <a:t>　　　　　　　　　　　　　　　　　　　クラブ名等の表示位置はロータリーのロゴ　　　　　　　　　　　　　リーのロゴの場合と同様。</a:t>
            </a:r>
            <a:r>
              <a:rPr lang="ja-JP" altLang="en-US" sz="2000" dirty="0">
                <a:solidFill>
                  <a:prstClr val="black"/>
                </a:solidFill>
              </a:rPr>
              <a:t>　　</a:t>
            </a:r>
            <a:endParaRPr lang="en-US" altLang="ja-JP" sz="2000" dirty="0">
              <a:solidFill>
                <a:prstClr val="black"/>
              </a:solidFill>
            </a:endParaRPr>
          </a:p>
          <a:p>
            <a:r>
              <a:rPr lang="ja-JP" altLang="en-US" sz="2000" dirty="0">
                <a:solidFill>
                  <a:prstClr val="black"/>
                </a:solidFill>
              </a:rPr>
              <a:t>　　　　　　　　　　　　　　　　　　　　　</a:t>
            </a:r>
            <a:endParaRPr lang="en-US" altLang="ja-JP" sz="2000" dirty="0">
              <a:solidFill>
                <a:prstClr val="black"/>
              </a:solidFill>
            </a:endParaRPr>
          </a:p>
          <a:p>
            <a:endParaRPr lang="en-US" altLang="ja-JP" sz="2000" dirty="0">
              <a:solidFill>
                <a:prstClr val="black"/>
              </a:solidFill>
            </a:endParaRPr>
          </a:p>
          <a:p>
            <a:r>
              <a:rPr lang="ja-JP" altLang="en-US" sz="2000" dirty="0">
                <a:solidFill>
                  <a:prstClr val="black"/>
                </a:solidFill>
              </a:rPr>
              <a:t>　　　　　　　　　</a:t>
            </a:r>
            <a:endParaRPr lang="en-US" altLang="ja-JP" sz="2000" dirty="0">
              <a:solidFill>
                <a:prstClr val="black"/>
              </a:solidFill>
            </a:endParaRPr>
          </a:p>
          <a:p>
            <a:endParaRPr lang="en-US" altLang="ja-JP" sz="2400" dirty="0">
              <a:solidFill>
                <a:prstClr val="black"/>
              </a:solidFill>
            </a:endParaRPr>
          </a:p>
        </p:txBody>
      </p:sp>
      <p:pic>
        <p:nvPicPr>
          <p:cNvPr id="5" name="図 4">
            <a:extLst>
              <a:ext uri="{FF2B5EF4-FFF2-40B4-BE49-F238E27FC236}">
                <a16:creationId xmlns:a16="http://schemas.microsoft.com/office/drawing/2014/main" id="{568B1CAF-7DCF-295C-0D9E-34A61F4F9978}"/>
              </a:ext>
            </a:extLst>
          </p:cNvPr>
          <p:cNvPicPr>
            <a:picLocks noChangeAspect="1"/>
          </p:cNvPicPr>
          <p:nvPr/>
        </p:nvPicPr>
        <p:blipFill>
          <a:blip r:embed="rId3"/>
          <a:stretch>
            <a:fillRect/>
          </a:stretch>
        </p:blipFill>
        <p:spPr>
          <a:xfrm>
            <a:off x="35944" y="21303"/>
            <a:ext cx="2456901" cy="999831"/>
          </a:xfrm>
          <a:prstGeom prst="rect">
            <a:avLst/>
          </a:prstGeom>
        </p:spPr>
      </p:pic>
      <p:pic>
        <p:nvPicPr>
          <p:cNvPr id="6" name="図 5" descr="テキスト, タイムライン&#10;&#10;自動的に生成された説明">
            <a:extLst>
              <a:ext uri="{FF2B5EF4-FFF2-40B4-BE49-F238E27FC236}">
                <a16:creationId xmlns:a16="http://schemas.microsoft.com/office/drawing/2014/main" id="{DDBDA7E8-1CB5-A15D-A31E-EE0C091FA0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8656" y="1156672"/>
            <a:ext cx="5860288" cy="4915326"/>
          </a:xfrm>
          <a:prstGeom prst="rect">
            <a:avLst/>
          </a:prstGeom>
        </p:spPr>
      </p:pic>
    </p:spTree>
    <p:extLst>
      <p:ext uri="{BB962C8B-B14F-4D97-AF65-F5344CB8AC3E}">
        <p14:creationId xmlns:p14="http://schemas.microsoft.com/office/powerpoint/2010/main" val="3498131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2128358" y="508000"/>
            <a:ext cx="7257535" cy="762000"/>
          </a:xfrm>
        </p:spPr>
        <p:txBody>
          <a:bodyPr>
            <a:normAutofit/>
          </a:bodyPr>
          <a:lstStyle/>
          <a:p>
            <a:r>
              <a:rPr lang="ja-JP" altLang="en-US" sz="2800" u="sng" dirty="0"/>
              <a:t>適切でないロゴの使用例</a:t>
            </a:r>
            <a:endParaRPr lang="en-US" sz="2800" u="sng"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796690" y="1507831"/>
            <a:ext cx="10992540" cy="4744920"/>
          </a:xfrm>
          <a:prstGeom prst="rect">
            <a:avLst/>
          </a:prstGeom>
          <a:noFill/>
        </p:spPr>
        <p:txBody>
          <a:bodyPr wrap="square" rtlCol="0">
            <a:noAutofit/>
          </a:bodyPr>
          <a:lstStyle/>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r>
              <a:rPr lang="en-US" altLang="ja-JP" sz="3200" b="1" dirty="0">
                <a:solidFill>
                  <a:srgbClr val="0070C0"/>
                </a:solidFill>
              </a:rPr>
              <a:t>Rotary</a:t>
            </a:r>
            <a:r>
              <a:rPr lang="ja-JP" altLang="en-US" sz="2400" dirty="0">
                <a:solidFill>
                  <a:prstClr val="black"/>
                </a:solidFill>
              </a:rPr>
              <a:t>の文字幅に「均等割り付け」ることは不適切⇒</a:t>
            </a:r>
            <a:r>
              <a:rPr lang="ja-JP" altLang="en-US" sz="2400" b="1" dirty="0">
                <a:solidFill>
                  <a:srgbClr val="0070C0"/>
                </a:solidFill>
              </a:rPr>
              <a:t>右端詰めで表示を</a:t>
            </a:r>
            <a:endParaRPr lang="en-US" altLang="ja-JP" sz="2400" b="1" dirty="0">
              <a:solidFill>
                <a:srgbClr val="0070C0"/>
              </a:solidFill>
            </a:endParaRPr>
          </a:p>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p:txBody>
      </p:sp>
      <p:pic>
        <p:nvPicPr>
          <p:cNvPr id="5" name="図 4">
            <a:extLst>
              <a:ext uri="{FF2B5EF4-FFF2-40B4-BE49-F238E27FC236}">
                <a16:creationId xmlns:a16="http://schemas.microsoft.com/office/drawing/2014/main" id="{5E3A8999-28B0-DD47-E89D-DAEC076B78A1}"/>
              </a:ext>
            </a:extLst>
          </p:cNvPr>
          <p:cNvPicPr>
            <a:picLocks noChangeAspect="1"/>
          </p:cNvPicPr>
          <p:nvPr/>
        </p:nvPicPr>
        <p:blipFill>
          <a:blip r:embed="rId3"/>
          <a:stretch>
            <a:fillRect/>
          </a:stretch>
        </p:blipFill>
        <p:spPr>
          <a:xfrm>
            <a:off x="107092" y="81076"/>
            <a:ext cx="2456901" cy="999831"/>
          </a:xfrm>
          <a:prstGeom prst="rect">
            <a:avLst/>
          </a:prstGeom>
        </p:spPr>
      </p:pic>
      <p:pic>
        <p:nvPicPr>
          <p:cNvPr id="13" name="図 12" descr="ロゴ, 会社名&#10;&#10;自動的に生成された説明">
            <a:extLst>
              <a:ext uri="{FF2B5EF4-FFF2-40B4-BE49-F238E27FC236}">
                <a16:creationId xmlns:a16="http://schemas.microsoft.com/office/drawing/2014/main" id="{3DCBBBC8-49BC-8595-3073-732FB3E581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6873" y="2022534"/>
            <a:ext cx="4808438" cy="2510288"/>
          </a:xfrm>
          <a:prstGeom prst="rect">
            <a:avLst/>
          </a:prstGeom>
        </p:spPr>
      </p:pic>
      <p:pic>
        <p:nvPicPr>
          <p:cNvPr id="6" name="図 5" descr="ダイアグラム&#10;&#10;自動的に生成された説明">
            <a:extLst>
              <a:ext uri="{FF2B5EF4-FFF2-40B4-BE49-F238E27FC236}">
                <a16:creationId xmlns:a16="http://schemas.microsoft.com/office/drawing/2014/main" id="{AF849B9B-F471-57CE-6229-46679356BE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44" y="2022534"/>
            <a:ext cx="5478475" cy="2529535"/>
          </a:xfrm>
          <a:prstGeom prst="rect">
            <a:avLst/>
          </a:prstGeom>
        </p:spPr>
      </p:pic>
    </p:spTree>
    <p:extLst>
      <p:ext uri="{BB962C8B-B14F-4D97-AF65-F5344CB8AC3E}">
        <p14:creationId xmlns:p14="http://schemas.microsoft.com/office/powerpoint/2010/main" val="3396008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2084396" y="485327"/>
            <a:ext cx="7257535" cy="848173"/>
          </a:xfrm>
        </p:spPr>
        <p:txBody>
          <a:bodyPr>
            <a:normAutofit/>
          </a:bodyPr>
          <a:lstStyle/>
          <a:p>
            <a:r>
              <a:rPr lang="ja-JP" altLang="en-US" sz="2800" u="sng" dirty="0"/>
              <a:t>適切でないロゴの使用例</a:t>
            </a:r>
            <a:endParaRPr lang="en-US" sz="2800" u="sng"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749300" y="1816965"/>
            <a:ext cx="10424971" cy="4058902"/>
          </a:xfrm>
          <a:prstGeom prst="rect">
            <a:avLst/>
          </a:prstGeom>
          <a:noFill/>
        </p:spPr>
        <p:txBody>
          <a:bodyPr wrap="square" rtlCol="0">
            <a:noAutofit/>
          </a:bodyPr>
          <a:lstStyle/>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r>
              <a:rPr lang="ja-JP" altLang="en-US" sz="2800" dirty="0">
                <a:solidFill>
                  <a:prstClr val="black"/>
                </a:solidFill>
              </a:rPr>
              <a:t>クラブ名等の表示位置は、歯車の左側（「</a:t>
            </a:r>
            <a:r>
              <a:rPr lang="en-US" altLang="ja-JP" sz="2800" b="1" dirty="0">
                <a:solidFill>
                  <a:srgbClr val="0070C0"/>
                </a:solidFill>
              </a:rPr>
              <a:t>Rotary</a:t>
            </a:r>
            <a:r>
              <a:rPr lang="ja-JP" altLang="en-US" sz="2800" dirty="0">
                <a:solidFill>
                  <a:prstClr val="black"/>
                </a:solidFill>
              </a:rPr>
              <a:t>」の上部もしくは下部）でなければならない。</a:t>
            </a:r>
            <a:endParaRPr lang="en-US" altLang="ja-JP" sz="2400" dirty="0">
              <a:solidFill>
                <a:prstClr val="black"/>
              </a:solidFill>
            </a:endParaRPr>
          </a:p>
        </p:txBody>
      </p:sp>
      <p:pic>
        <p:nvPicPr>
          <p:cNvPr id="6" name="図 5">
            <a:extLst>
              <a:ext uri="{FF2B5EF4-FFF2-40B4-BE49-F238E27FC236}">
                <a16:creationId xmlns:a16="http://schemas.microsoft.com/office/drawing/2014/main" id="{603EED47-7DB6-D96D-3E27-A2E65430B5C0}"/>
              </a:ext>
            </a:extLst>
          </p:cNvPr>
          <p:cNvPicPr>
            <a:picLocks noChangeAspect="1"/>
          </p:cNvPicPr>
          <p:nvPr/>
        </p:nvPicPr>
        <p:blipFill>
          <a:blip r:embed="rId3"/>
          <a:stretch>
            <a:fillRect/>
          </a:stretch>
        </p:blipFill>
        <p:spPr>
          <a:xfrm>
            <a:off x="107092" y="-4192"/>
            <a:ext cx="2456901" cy="999831"/>
          </a:xfrm>
          <a:prstGeom prst="rect">
            <a:avLst/>
          </a:prstGeom>
        </p:spPr>
      </p:pic>
      <p:pic>
        <p:nvPicPr>
          <p:cNvPr id="5" name="図 4" descr="ダイアグラム&#10;&#10;自動的に生成された説明">
            <a:extLst>
              <a:ext uri="{FF2B5EF4-FFF2-40B4-BE49-F238E27FC236}">
                <a16:creationId xmlns:a16="http://schemas.microsoft.com/office/drawing/2014/main" id="{69FFBB5D-7F8B-7F2F-5A8A-6DF3050E19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2163" y="1827030"/>
            <a:ext cx="8382000" cy="1676400"/>
          </a:xfrm>
          <a:prstGeom prst="rect">
            <a:avLst/>
          </a:prstGeom>
        </p:spPr>
      </p:pic>
    </p:spTree>
    <p:extLst>
      <p:ext uri="{BB962C8B-B14F-4D97-AF65-F5344CB8AC3E}">
        <p14:creationId xmlns:p14="http://schemas.microsoft.com/office/powerpoint/2010/main" val="841907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2084396" y="485327"/>
            <a:ext cx="7257535" cy="848173"/>
          </a:xfrm>
        </p:spPr>
        <p:txBody>
          <a:bodyPr>
            <a:normAutofit/>
          </a:bodyPr>
          <a:lstStyle/>
          <a:p>
            <a:r>
              <a:rPr lang="ja-JP" altLang="en-US" sz="2800" u="sng" dirty="0"/>
              <a:t>適切でないロゴの使用例</a:t>
            </a:r>
            <a:endParaRPr lang="en-US" sz="2800" u="sng"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889001" y="1726767"/>
            <a:ext cx="11303000" cy="4922325"/>
          </a:xfrm>
          <a:prstGeom prst="rect">
            <a:avLst/>
          </a:prstGeom>
          <a:noFill/>
        </p:spPr>
        <p:txBody>
          <a:bodyPr wrap="square" rtlCol="0">
            <a:noAutofit/>
          </a:bodyPr>
          <a:lstStyle/>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r>
              <a:rPr lang="ja-JP" altLang="en-US" sz="2800" dirty="0">
                <a:solidFill>
                  <a:prstClr val="black"/>
                </a:solidFill>
              </a:rPr>
              <a:t>　　　　商標登録マークが漏れている点で適切でない。</a:t>
            </a:r>
            <a:endParaRPr lang="en-US" altLang="ja-JP" sz="2400" dirty="0">
              <a:solidFill>
                <a:prstClr val="black"/>
              </a:solidFill>
            </a:endParaRPr>
          </a:p>
        </p:txBody>
      </p:sp>
      <p:pic>
        <p:nvPicPr>
          <p:cNvPr id="6" name="図 5">
            <a:extLst>
              <a:ext uri="{FF2B5EF4-FFF2-40B4-BE49-F238E27FC236}">
                <a16:creationId xmlns:a16="http://schemas.microsoft.com/office/drawing/2014/main" id="{603EED47-7DB6-D96D-3E27-A2E65430B5C0}"/>
              </a:ext>
            </a:extLst>
          </p:cNvPr>
          <p:cNvPicPr>
            <a:picLocks noChangeAspect="1"/>
          </p:cNvPicPr>
          <p:nvPr/>
        </p:nvPicPr>
        <p:blipFill>
          <a:blip r:embed="rId3"/>
          <a:stretch>
            <a:fillRect/>
          </a:stretch>
        </p:blipFill>
        <p:spPr>
          <a:xfrm>
            <a:off x="107092" y="92060"/>
            <a:ext cx="2456901" cy="999831"/>
          </a:xfrm>
          <a:prstGeom prst="rect">
            <a:avLst/>
          </a:prstGeom>
        </p:spPr>
      </p:pic>
      <p:pic>
        <p:nvPicPr>
          <p:cNvPr id="3" name="図 2">
            <a:extLst>
              <a:ext uri="{FF2B5EF4-FFF2-40B4-BE49-F238E27FC236}">
                <a16:creationId xmlns:a16="http://schemas.microsoft.com/office/drawing/2014/main" id="{D19E16B2-8C55-2AC8-54E5-42F9E1B57F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17"/>
          <a:stretch/>
        </p:blipFill>
        <p:spPr bwMode="auto">
          <a:xfrm>
            <a:off x="2563993" y="1790267"/>
            <a:ext cx="5883939" cy="24869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8565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2128356" y="372584"/>
            <a:ext cx="7257535" cy="635453"/>
          </a:xfrm>
        </p:spPr>
        <p:txBody>
          <a:bodyPr>
            <a:normAutofit/>
          </a:bodyPr>
          <a:lstStyle/>
          <a:p>
            <a:r>
              <a:rPr lang="ja-JP" altLang="en-US" sz="2800" u="sng" dirty="0"/>
              <a:t>組み合わせロゴ</a:t>
            </a:r>
            <a:endParaRPr lang="en-US" sz="2800" u="sng"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558800" y="1181101"/>
            <a:ext cx="11127548" cy="496615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rPr>
              <a:t>１　イベントやパートナーシップを推進するために、クラブ名や地区番号入り</a:t>
            </a:r>
            <a:endParaRPr lang="en-US" altLang="ja-JP" sz="24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rPr>
              <a:t>　のロゴと、</a:t>
            </a:r>
            <a:r>
              <a:rPr lang="ja-JP" altLang="en-US" sz="2400" b="1" dirty="0">
                <a:solidFill>
                  <a:srgbClr val="0070C0"/>
                </a:solidFill>
              </a:rPr>
              <a:t>他団体のロゴとを組み合わせる</a:t>
            </a:r>
            <a:r>
              <a:rPr lang="ja-JP" altLang="en-US" sz="2400" dirty="0">
                <a:solidFill>
                  <a:prstClr val="black"/>
                </a:solidFill>
              </a:rPr>
              <a:t>ことができる。</a:t>
            </a:r>
            <a:endParaRPr lang="en-US" altLang="ja-JP" sz="24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4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rPr>
              <a:t>２　組み合わせロゴには</a:t>
            </a:r>
            <a:r>
              <a:rPr lang="ja-JP" altLang="en-US" sz="2400" b="1" dirty="0">
                <a:solidFill>
                  <a:srgbClr val="0070C0"/>
                </a:solidFill>
              </a:rPr>
              <a:t>１つのパートナー団体</a:t>
            </a:r>
            <a:r>
              <a:rPr lang="en-US" altLang="ja-JP" sz="2400" b="1" dirty="0">
                <a:solidFill>
                  <a:srgbClr val="0070C0"/>
                </a:solidFill>
              </a:rPr>
              <a:t>/</a:t>
            </a:r>
            <a:r>
              <a:rPr lang="ja-JP" altLang="en-US" sz="2400" b="1" dirty="0">
                <a:solidFill>
                  <a:srgbClr val="0070C0"/>
                </a:solidFill>
              </a:rPr>
              <a:t>スポンサー</a:t>
            </a:r>
            <a:r>
              <a:rPr lang="en-US" altLang="ja-JP" sz="2400" b="1" dirty="0">
                <a:solidFill>
                  <a:srgbClr val="0070C0"/>
                </a:solidFill>
              </a:rPr>
              <a:t>/</a:t>
            </a:r>
            <a:r>
              <a:rPr lang="ja-JP" altLang="en-US" sz="2400" b="1" dirty="0">
                <a:solidFill>
                  <a:srgbClr val="0070C0"/>
                </a:solidFill>
              </a:rPr>
              <a:t>プログラム名のみ</a:t>
            </a:r>
            <a:r>
              <a:rPr lang="ja-JP" altLang="en-US" sz="2400" dirty="0">
                <a:solidFill>
                  <a:prstClr val="black"/>
                </a:solidFill>
              </a:rPr>
              <a:t>含</a:t>
            </a:r>
            <a:endParaRPr lang="en-US" altLang="ja-JP" sz="24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rPr>
              <a:t>　めることが可能（複数の団体等と協力する場合は、メインの団体を一つ選び、</a:t>
            </a:r>
            <a:endParaRPr lang="en-US" altLang="ja-JP" sz="24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rPr>
              <a:t>　他の団体リストは別の場所に表示）</a:t>
            </a:r>
          </a:p>
          <a:p>
            <a:endParaRPr lang="en-US" altLang="ja-JP" sz="2400" dirty="0">
              <a:solidFill>
                <a:prstClr val="black"/>
              </a:solidFill>
            </a:endParaRPr>
          </a:p>
          <a:p>
            <a:endParaRPr lang="en-US" altLang="ja-JP" sz="2800" dirty="0">
              <a:solidFill>
                <a:prstClr val="black"/>
              </a:solidFill>
            </a:endParaRPr>
          </a:p>
          <a:p>
            <a:endParaRPr lang="en-US" altLang="ja-JP" sz="2800" dirty="0">
              <a:solidFill>
                <a:prstClr val="black"/>
              </a:solidFill>
            </a:endParaRPr>
          </a:p>
          <a:p>
            <a:r>
              <a:rPr lang="ja-JP" altLang="en-US" sz="2800" dirty="0">
                <a:solidFill>
                  <a:prstClr val="black"/>
                </a:solidFill>
              </a:rPr>
              <a:t>　　</a:t>
            </a:r>
            <a:endParaRPr lang="en-US" altLang="ja-JP" sz="2400" dirty="0">
              <a:solidFill>
                <a:prstClr val="black"/>
              </a:solidFill>
            </a:endParaRPr>
          </a:p>
          <a:p>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p:txBody>
      </p:sp>
      <p:pic>
        <p:nvPicPr>
          <p:cNvPr id="5" name="図 4">
            <a:extLst>
              <a:ext uri="{FF2B5EF4-FFF2-40B4-BE49-F238E27FC236}">
                <a16:creationId xmlns:a16="http://schemas.microsoft.com/office/drawing/2014/main" id="{B9976402-AA81-8DDF-2409-35930D46DDF8}"/>
              </a:ext>
            </a:extLst>
          </p:cNvPr>
          <p:cNvPicPr>
            <a:picLocks noChangeAspect="1"/>
          </p:cNvPicPr>
          <p:nvPr/>
        </p:nvPicPr>
        <p:blipFill>
          <a:blip r:embed="rId3"/>
          <a:stretch>
            <a:fillRect/>
          </a:stretch>
        </p:blipFill>
        <p:spPr>
          <a:xfrm>
            <a:off x="0" y="0"/>
            <a:ext cx="2456901" cy="999831"/>
          </a:xfrm>
          <a:prstGeom prst="rect">
            <a:avLst/>
          </a:prstGeom>
        </p:spPr>
      </p:pic>
      <p:pic>
        <p:nvPicPr>
          <p:cNvPr id="8" name="図 7" descr="ロゴ, 会社名&#10;&#10;自動的に生成された説明">
            <a:extLst>
              <a:ext uri="{FF2B5EF4-FFF2-40B4-BE49-F238E27FC236}">
                <a16:creationId xmlns:a16="http://schemas.microsoft.com/office/drawing/2014/main" id="{D3F96777-6DE4-9ED2-B8C2-3B89B8BEB2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316" y="3747898"/>
            <a:ext cx="4351397" cy="2469094"/>
          </a:xfrm>
          <a:prstGeom prst="rect">
            <a:avLst/>
          </a:prstGeom>
        </p:spPr>
      </p:pic>
      <p:pic>
        <p:nvPicPr>
          <p:cNvPr id="10" name="図 9" descr="ロゴ, アイコン&#10;&#10;中程度の精度で自動的に生成された説明">
            <a:extLst>
              <a:ext uri="{FF2B5EF4-FFF2-40B4-BE49-F238E27FC236}">
                <a16:creationId xmlns:a16="http://schemas.microsoft.com/office/drawing/2014/main" id="{B43E79CA-3C3D-627A-E28F-961CD2894D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0666" y="4310223"/>
            <a:ext cx="4359018" cy="1143099"/>
          </a:xfrm>
          <a:prstGeom prst="rect">
            <a:avLst/>
          </a:prstGeom>
        </p:spPr>
      </p:pic>
    </p:spTree>
    <p:extLst>
      <p:ext uri="{BB962C8B-B14F-4D97-AF65-F5344CB8AC3E}">
        <p14:creationId xmlns:p14="http://schemas.microsoft.com/office/powerpoint/2010/main" val="3216550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2186023" y="481902"/>
            <a:ext cx="7257535" cy="635453"/>
          </a:xfrm>
        </p:spPr>
        <p:txBody>
          <a:bodyPr>
            <a:normAutofit/>
          </a:bodyPr>
          <a:lstStyle/>
          <a:p>
            <a:r>
              <a:rPr lang="ja-JP" altLang="en-US" sz="2800" u="sng" dirty="0"/>
              <a:t>プロジェクト・イベント</a:t>
            </a:r>
            <a:endParaRPr lang="en-US" sz="2800" u="sng"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609600" y="1320800"/>
            <a:ext cx="10868703" cy="4959927"/>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rPr>
              <a:t>　</a:t>
            </a:r>
            <a:r>
              <a:rPr lang="ja-JP" altLang="en-US" sz="2800" dirty="0">
                <a:solidFill>
                  <a:prstClr val="black"/>
                </a:solidFill>
              </a:rPr>
              <a:t>プロジェクト、イベントの名称に、「</a:t>
            </a:r>
            <a:r>
              <a:rPr lang="en-US" altLang="ja-JP" sz="2800" dirty="0">
                <a:solidFill>
                  <a:prstClr val="black"/>
                </a:solidFill>
              </a:rPr>
              <a:t>Rotary</a:t>
            </a:r>
            <a:r>
              <a:rPr lang="ja-JP" altLang="en-US" sz="2800" dirty="0">
                <a:solidFill>
                  <a:prstClr val="black"/>
                </a:solidFill>
              </a:rPr>
              <a:t>／ロータリー」または、「</a:t>
            </a:r>
            <a:r>
              <a:rPr lang="en-US" altLang="ja-JP" sz="2800" dirty="0">
                <a:solidFill>
                  <a:prstClr val="black"/>
                </a:solidFill>
              </a:rPr>
              <a:t>Rotarian(s)/</a:t>
            </a:r>
            <a:r>
              <a:rPr lang="ja-JP" altLang="en-US" sz="2800" dirty="0">
                <a:solidFill>
                  <a:prstClr val="black"/>
                </a:solidFill>
              </a:rPr>
              <a:t>ロータリアン」という言葉を含めたい場合、クラブ名または地区番号等も含めないといけない。</a:t>
            </a:r>
            <a:endParaRPr lang="en-US" altLang="ja-JP" sz="28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8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rPr>
              <a:t>　</a:t>
            </a:r>
            <a:endParaRPr lang="en-US" altLang="ja-JP" sz="2800" b="1" u="sng"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400" b="1" u="sng" dirty="0">
              <a:solidFill>
                <a:prstClr val="black"/>
              </a:solidFill>
            </a:endParaRPr>
          </a:p>
          <a:p>
            <a:pPr algn="ctr"/>
            <a:endParaRPr lang="en-US" altLang="ja-JP" sz="2800" dirty="0">
              <a:solidFill>
                <a:prstClr val="black"/>
              </a:solidFill>
            </a:endParaRPr>
          </a:p>
          <a:p>
            <a:r>
              <a:rPr lang="ja-JP" altLang="en-US" sz="2800" dirty="0">
                <a:solidFill>
                  <a:prstClr val="black"/>
                </a:solidFill>
              </a:rPr>
              <a:t>　　</a:t>
            </a:r>
            <a:endParaRPr lang="en-US" altLang="ja-JP" sz="2800" dirty="0">
              <a:solidFill>
                <a:prstClr val="black"/>
              </a:solidFill>
            </a:endParaRPr>
          </a:p>
          <a:p>
            <a:r>
              <a:rPr lang="ja-JP" altLang="en-US" sz="2400" dirty="0">
                <a:solidFill>
                  <a:prstClr val="black"/>
                </a:solidFill>
              </a:rPr>
              <a:t>⇒たとえば、</a:t>
            </a:r>
            <a:endParaRPr lang="en-US" altLang="ja-JP" sz="2400" dirty="0">
              <a:solidFill>
                <a:prstClr val="black"/>
              </a:solidFill>
            </a:endParaRPr>
          </a:p>
          <a:p>
            <a:r>
              <a:rPr lang="ja-JP" altLang="en-US" sz="2400" dirty="0">
                <a:solidFill>
                  <a:prstClr val="black"/>
                </a:solidFill>
              </a:rPr>
              <a:t>　　「〇〇〇〇ロータリクラブ　ラグビーフレンドシップマッチ」とすべき</a:t>
            </a:r>
            <a:endParaRPr lang="en-US" altLang="ja-JP" sz="2400" dirty="0">
              <a:solidFill>
                <a:prstClr val="black"/>
              </a:solidFill>
            </a:endParaRPr>
          </a:p>
          <a:p>
            <a:r>
              <a:rPr lang="ja-JP" altLang="en-US" sz="2400" dirty="0">
                <a:solidFill>
                  <a:prstClr val="black"/>
                </a:solidFill>
              </a:rPr>
              <a:t>　　（左側のロータリーロゴについても、当該クラブ名を入れる必要）</a:t>
            </a:r>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p:txBody>
      </p:sp>
      <p:pic>
        <p:nvPicPr>
          <p:cNvPr id="5" name="図 4">
            <a:extLst>
              <a:ext uri="{FF2B5EF4-FFF2-40B4-BE49-F238E27FC236}">
                <a16:creationId xmlns:a16="http://schemas.microsoft.com/office/drawing/2014/main" id="{E6961814-E620-7EF5-0D0A-7B4B93726A72}"/>
              </a:ext>
            </a:extLst>
          </p:cNvPr>
          <p:cNvPicPr>
            <a:picLocks noChangeAspect="1"/>
          </p:cNvPicPr>
          <p:nvPr/>
        </p:nvPicPr>
        <p:blipFill>
          <a:blip r:embed="rId3"/>
          <a:stretch>
            <a:fillRect/>
          </a:stretch>
        </p:blipFill>
        <p:spPr>
          <a:xfrm>
            <a:off x="35946" y="117524"/>
            <a:ext cx="2456901" cy="999831"/>
          </a:xfrm>
          <a:prstGeom prst="rect">
            <a:avLst/>
          </a:prstGeom>
        </p:spPr>
      </p:pic>
      <p:pic>
        <p:nvPicPr>
          <p:cNvPr id="6" name="図 5" descr="屋外, ブルー が含まれている画像&#10;&#10;自動的に生成された説明">
            <a:extLst>
              <a:ext uri="{FF2B5EF4-FFF2-40B4-BE49-F238E27FC236}">
                <a16:creationId xmlns:a16="http://schemas.microsoft.com/office/drawing/2014/main" id="{D4347582-07A1-9899-E511-1526D9402B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2847" y="2923302"/>
            <a:ext cx="7549356" cy="1754922"/>
          </a:xfrm>
          <a:prstGeom prst="rect">
            <a:avLst/>
          </a:prstGeom>
        </p:spPr>
      </p:pic>
    </p:spTree>
    <p:extLst>
      <p:ext uri="{BB962C8B-B14F-4D97-AF65-F5344CB8AC3E}">
        <p14:creationId xmlns:p14="http://schemas.microsoft.com/office/powerpoint/2010/main" val="1853244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400236" y="875370"/>
            <a:ext cx="10775092" cy="750979"/>
          </a:xfrm>
          <a:prstGeom prst="rect">
            <a:avLst/>
          </a:prstGeom>
          <a:noFill/>
        </p:spPr>
        <p:txBody>
          <a:bodyPr wrap="square" rtlCol="0">
            <a:noAutofit/>
          </a:bodyPr>
          <a:lstStyle/>
          <a:p>
            <a:pPr algn="ctr"/>
            <a:r>
              <a:rPr lang="ja-JP" altLang="en-US" sz="2800" u="sng" dirty="0"/>
              <a:t>誇りのシンボル</a:t>
            </a:r>
            <a:endParaRPr lang="en-US" altLang="ja-JP" sz="2800" u="sng" dirty="0"/>
          </a:p>
          <a:p>
            <a:pPr algn="ctr"/>
            <a:endParaRPr lang="ja-JP" altLang="ja-JP" sz="2800" u="sng" dirty="0"/>
          </a:p>
        </p:txBody>
      </p:sp>
      <p:sp>
        <p:nvSpPr>
          <p:cNvPr id="10" name="テキスト ボックス 9">
            <a:extLst>
              <a:ext uri="{FF2B5EF4-FFF2-40B4-BE49-F238E27FC236}">
                <a16:creationId xmlns:a16="http://schemas.microsoft.com/office/drawing/2014/main" id="{EE24120D-6602-4FD8-A6FA-8BD8838CE239}"/>
              </a:ext>
            </a:extLst>
          </p:cNvPr>
          <p:cNvSpPr txBox="1"/>
          <p:nvPr/>
        </p:nvSpPr>
        <p:spPr>
          <a:xfrm>
            <a:off x="613596" y="1800893"/>
            <a:ext cx="11442357" cy="4485607"/>
          </a:xfrm>
          <a:prstGeom prst="rect">
            <a:avLst/>
          </a:prstGeom>
          <a:noFill/>
        </p:spPr>
        <p:txBody>
          <a:bodyPr wrap="square" rtlCol="0">
            <a:noAutofit/>
          </a:bodyPr>
          <a:lstStyle/>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r>
              <a:rPr lang="ja-JP" altLang="en-US" sz="2800" dirty="0">
                <a:solidFill>
                  <a:prstClr val="black"/>
                </a:solidFill>
              </a:rPr>
              <a:t>　　　　　ロータリーロゴと同様に</a:t>
            </a:r>
            <a:r>
              <a:rPr lang="en-US" altLang="ja-JP" sz="2800" dirty="0">
                <a:solidFill>
                  <a:prstClr val="black"/>
                </a:solidFill>
              </a:rPr>
              <a:t>2013</a:t>
            </a:r>
            <a:r>
              <a:rPr lang="ja-JP" altLang="en-US" sz="2800" dirty="0">
                <a:solidFill>
                  <a:prstClr val="black"/>
                </a:solidFill>
              </a:rPr>
              <a:t>年に右のものに変更</a:t>
            </a:r>
            <a:endParaRPr lang="en-US" altLang="ja-JP" sz="2800" dirty="0">
              <a:solidFill>
                <a:prstClr val="black"/>
              </a:solidFill>
            </a:endParaRPr>
          </a:p>
        </p:txBody>
      </p:sp>
      <p:pic>
        <p:nvPicPr>
          <p:cNvPr id="3" name="図 2">
            <a:extLst>
              <a:ext uri="{FF2B5EF4-FFF2-40B4-BE49-F238E27FC236}">
                <a16:creationId xmlns:a16="http://schemas.microsoft.com/office/drawing/2014/main" id="{A15CB396-D184-E1DA-BF29-095E5E04281C}"/>
              </a:ext>
            </a:extLst>
          </p:cNvPr>
          <p:cNvPicPr>
            <a:picLocks noChangeAspect="1"/>
          </p:cNvPicPr>
          <p:nvPr/>
        </p:nvPicPr>
        <p:blipFill>
          <a:blip r:embed="rId3"/>
          <a:stretch>
            <a:fillRect/>
          </a:stretch>
        </p:blipFill>
        <p:spPr>
          <a:xfrm>
            <a:off x="150726" y="155184"/>
            <a:ext cx="2457004" cy="994787"/>
          </a:xfrm>
          <a:prstGeom prst="rect">
            <a:avLst/>
          </a:prstGeom>
        </p:spPr>
      </p:pic>
      <p:pic>
        <p:nvPicPr>
          <p:cNvPr id="11" name="図 10" descr="輸送 が含まれている画像&#10;&#10;自動的に生成された説明">
            <a:extLst>
              <a:ext uri="{FF2B5EF4-FFF2-40B4-BE49-F238E27FC236}">
                <a16:creationId xmlns:a16="http://schemas.microsoft.com/office/drawing/2014/main" id="{974EF973-2F88-1ACE-E51D-F147C87E14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3255" y="1800893"/>
            <a:ext cx="3513811" cy="3424135"/>
          </a:xfrm>
          <a:prstGeom prst="rect">
            <a:avLst/>
          </a:prstGeom>
        </p:spPr>
      </p:pic>
      <p:pic>
        <p:nvPicPr>
          <p:cNvPr id="5" name="図 4" descr="ロゴ&#10;&#10;自動的に生成された説明">
            <a:extLst>
              <a:ext uri="{FF2B5EF4-FFF2-40B4-BE49-F238E27FC236}">
                <a16:creationId xmlns:a16="http://schemas.microsoft.com/office/drawing/2014/main" id="{9C3E0BED-103A-7893-1CBD-550AB48EB8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2082" y="1745647"/>
            <a:ext cx="3695700" cy="3676650"/>
          </a:xfrm>
          <a:prstGeom prst="rect">
            <a:avLst/>
          </a:prstGeom>
        </p:spPr>
      </p:pic>
    </p:spTree>
    <p:extLst>
      <p:ext uri="{BB962C8B-B14F-4D97-AF65-F5344CB8AC3E}">
        <p14:creationId xmlns:p14="http://schemas.microsoft.com/office/powerpoint/2010/main" val="3749323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2186023" y="481902"/>
            <a:ext cx="7257535" cy="635453"/>
          </a:xfrm>
        </p:spPr>
        <p:txBody>
          <a:bodyPr>
            <a:normAutofit/>
          </a:bodyPr>
          <a:lstStyle/>
          <a:p>
            <a:r>
              <a:rPr lang="ja-JP" altLang="en-US" sz="2800" u="sng" dirty="0"/>
              <a:t>誇りのシンボル</a:t>
            </a:r>
            <a:endParaRPr lang="en-US" sz="2800" u="sng"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524933" y="927503"/>
            <a:ext cx="11277600" cy="538093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solidFill>
                <a:prstClr val="black"/>
              </a:solidFill>
              <a:latin typeface="Calibri" panose="020F0502020204030204"/>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１．歯車の中に「</a:t>
            </a:r>
            <a:r>
              <a:rPr kumimoji="1" lang="en-US" altLang="ja-JP" sz="28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Rotary</a:t>
            </a:r>
            <a:r>
              <a:rPr lang="ja-JP" altLang="en-US" sz="2800" dirty="0">
                <a:solidFill>
                  <a:prstClr val="black"/>
                </a:solidFill>
                <a:latin typeface="Calibri" panose="020F0502020204030204"/>
                <a:ea typeface="メイリオ" panose="020B0604030504040204" pitchFamily="50" charset="-128"/>
              </a:rPr>
              <a:t> </a:t>
            </a:r>
            <a:r>
              <a:rPr kumimoji="1" lang="en-US" altLang="ja-JP" sz="28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International</a:t>
            </a:r>
            <a:r>
              <a:rPr kumimoji="1" lang="ja-JP" altLang="en-US" sz="28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r>
              <a:rPr lang="ja-JP" altLang="en-US" sz="2800" dirty="0">
                <a:solidFill>
                  <a:prstClr val="black"/>
                </a:solidFill>
                <a:latin typeface="Calibri" panose="020F0502020204030204"/>
                <a:ea typeface="メイリオ" panose="020B0604030504040204" pitchFamily="50" charset="-128"/>
              </a:rPr>
              <a:t>Ｒ</a:t>
            </a:r>
            <a:r>
              <a:rPr kumimoji="1" lang="ja-JP" altLang="en-US" sz="28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マーク」</a:t>
            </a:r>
            <a:endParaRPr kumimoji="1" lang="en-US" altLang="ja-JP" sz="28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800" dirty="0">
              <a:solidFill>
                <a:prstClr val="black"/>
              </a:solidFill>
              <a:latin typeface="Calibri" panose="020F0502020204030204"/>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２．誇りのシンボルは単独で使用不可、</a:t>
            </a:r>
            <a:r>
              <a:rPr lang="ja-JP" altLang="en-US" sz="2800" dirty="0">
                <a:solidFill>
                  <a:prstClr val="black"/>
                </a:solidFill>
              </a:rPr>
              <a:t>クラブ名または地区名等入り</a:t>
            </a:r>
            <a:endParaRPr lang="en-US" altLang="ja-JP" sz="28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a:solidFill>
                  <a:prstClr val="black"/>
                </a:solidFill>
              </a:rPr>
              <a:t>　のロータリーロゴ</a:t>
            </a:r>
            <a:r>
              <a:rPr lang="ja-JP" altLang="en-US" sz="2800" dirty="0">
                <a:solidFill>
                  <a:prstClr val="black"/>
                </a:solidFill>
              </a:rPr>
              <a:t>を</a:t>
            </a:r>
            <a:r>
              <a:rPr kumimoji="1" lang="ja-JP" altLang="en-US" sz="28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近接位置に表示</a:t>
            </a:r>
            <a:r>
              <a:rPr lang="ja-JP" altLang="en-US" sz="2800" dirty="0">
                <a:solidFill>
                  <a:prstClr val="black"/>
                </a:solidFill>
                <a:latin typeface="Calibri" panose="020F0502020204030204"/>
                <a:ea typeface="メイリオ" panose="020B0604030504040204" pitchFamily="50" charset="-128"/>
              </a:rPr>
              <a:t>する。</a:t>
            </a:r>
            <a:endParaRPr lang="en-US" altLang="ja-JP" sz="2800" dirty="0">
              <a:solidFill>
                <a:prstClr val="black"/>
              </a:solidFill>
              <a:latin typeface="Calibri" panose="020F0502020204030204"/>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Calibri" panose="020F0502020204030204"/>
                <a:ea typeface="メイリオ" panose="020B0604030504040204" pitchFamily="50" charset="-128"/>
              </a:rPr>
              <a:t>３．誇りのシンボルに簡易バージョンはない。</a:t>
            </a:r>
            <a:endParaRPr kumimoji="1" lang="en-US" altLang="ja-JP" sz="28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endParaRPr lang="en-US" altLang="ja-JP" sz="2800" dirty="0">
              <a:solidFill>
                <a:prstClr val="black"/>
              </a:solidFill>
            </a:endParaRPr>
          </a:p>
          <a:p>
            <a:r>
              <a:rPr lang="ja-JP" altLang="en-US" sz="2800" dirty="0">
                <a:solidFill>
                  <a:prstClr val="black"/>
                </a:solidFill>
              </a:rPr>
              <a:t>　　</a:t>
            </a:r>
            <a:endParaRPr lang="en-US" altLang="ja-JP" sz="2400" dirty="0">
              <a:solidFill>
                <a:prstClr val="black"/>
              </a:solidFill>
            </a:endParaRPr>
          </a:p>
          <a:p>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p:txBody>
      </p:sp>
      <p:pic>
        <p:nvPicPr>
          <p:cNvPr id="5" name="図 4">
            <a:extLst>
              <a:ext uri="{FF2B5EF4-FFF2-40B4-BE49-F238E27FC236}">
                <a16:creationId xmlns:a16="http://schemas.microsoft.com/office/drawing/2014/main" id="{F9549F84-7C5D-E2CF-2058-4812E08BFFEC}"/>
              </a:ext>
            </a:extLst>
          </p:cNvPr>
          <p:cNvPicPr>
            <a:picLocks noChangeAspect="1"/>
          </p:cNvPicPr>
          <p:nvPr/>
        </p:nvPicPr>
        <p:blipFill>
          <a:blip r:embed="rId3"/>
          <a:stretch>
            <a:fillRect/>
          </a:stretch>
        </p:blipFill>
        <p:spPr>
          <a:xfrm>
            <a:off x="151278" y="49649"/>
            <a:ext cx="2456901" cy="999831"/>
          </a:xfrm>
          <a:prstGeom prst="rect">
            <a:avLst/>
          </a:prstGeom>
        </p:spPr>
      </p:pic>
      <p:pic>
        <p:nvPicPr>
          <p:cNvPr id="3" name="図 2" descr="文字が書かれている&#10;&#10;低い精度で自動的に生成された説明">
            <a:extLst>
              <a:ext uri="{FF2B5EF4-FFF2-40B4-BE49-F238E27FC236}">
                <a16:creationId xmlns:a16="http://schemas.microsoft.com/office/drawing/2014/main" id="{3C76B3BA-2081-6DB5-4AE3-EB77E74FC6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3774" y="2486431"/>
            <a:ext cx="3878759" cy="4143219"/>
          </a:xfrm>
          <a:prstGeom prst="rect">
            <a:avLst/>
          </a:prstGeom>
        </p:spPr>
      </p:pic>
      <p:pic>
        <p:nvPicPr>
          <p:cNvPr id="7" name="図 6" descr="ロゴ, 会社名&#10;&#10;自動的に生成された説明">
            <a:extLst>
              <a:ext uri="{FF2B5EF4-FFF2-40B4-BE49-F238E27FC236}">
                <a16:creationId xmlns:a16="http://schemas.microsoft.com/office/drawing/2014/main" id="{F4D727BF-A6EA-E71F-7471-8E3CBA71E7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0" y="4460620"/>
            <a:ext cx="3348053" cy="1564851"/>
          </a:xfrm>
          <a:prstGeom prst="rect">
            <a:avLst/>
          </a:prstGeom>
        </p:spPr>
      </p:pic>
    </p:spTree>
    <p:extLst>
      <p:ext uri="{BB962C8B-B14F-4D97-AF65-F5344CB8AC3E}">
        <p14:creationId xmlns:p14="http://schemas.microsoft.com/office/powerpoint/2010/main" val="2932133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2186023" y="481902"/>
            <a:ext cx="7257535" cy="635453"/>
          </a:xfrm>
        </p:spPr>
        <p:txBody>
          <a:bodyPr>
            <a:normAutofit/>
          </a:bodyPr>
          <a:lstStyle/>
          <a:p>
            <a:r>
              <a:rPr lang="ja-JP" altLang="en-US" sz="2800" u="sng" dirty="0"/>
              <a:t>会員ピン</a:t>
            </a:r>
            <a:endParaRPr lang="en-US" sz="2800" u="sng"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715181" y="1117355"/>
            <a:ext cx="10761637" cy="519107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u="sng" dirty="0">
              <a:solidFill>
                <a:prstClr val="black"/>
              </a:solidFill>
              <a:latin typeface="Calibri" panose="020F0502020204030204"/>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solidFill>
                <a:prstClr val="black"/>
              </a:solidFill>
              <a:latin typeface="Calibri" panose="020F0502020204030204"/>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古いタイプの誇りのシンボルを用いた、ロータリー会員ピンは使えないの？</a:t>
            </a:r>
            <a:r>
              <a:rPr lang="ja-JP" altLang="en-US" sz="2400" dirty="0">
                <a:solidFill>
                  <a:prstClr val="black"/>
                </a:solidFill>
              </a:rPr>
              <a:t>　</a:t>
            </a:r>
            <a:endParaRPr lang="en-US" altLang="ja-JP" sz="24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4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rPr>
              <a:t>⇒今後も、これまで同様に</a:t>
            </a:r>
            <a:r>
              <a:rPr lang="ja-JP" altLang="en-US" sz="2400" b="1" dirty="0">
                <a:solidFill>
                  <a:srgbClr val="0070C0"/>
                </a:solidFill>
              </a:rPr>
              <a:t>使用可能</a:t>
            </a:r>
            <a:endParaRPr lang="en-US" altLang="ja-JP" sz="2400" b="1"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rPr>
              <a:t>　</a:t>
            </a:r>
            <a:endParaRPr lang="en-US" altLang="ja-JP" sz="2400" dirty="0">
              <a:solidFill>
                <a:prstClr val="black"/>
              </a:solidFill>
            </a:endParaRPr>
          </a:p>
        </p:txBody>
      </p:sp>
      <p:pic>
        <p:nvPicPr>
          <p:cNvPr id="5" name="図 4">
            <a:extLst>
              <a:ext uri="{FF2B5EF4-FFF2-40B4-BE49-F238E27FC236}">
                <a16:creationId xmlns:a16="http://schemas.microsoft.com/office/drawing/2014/main" id="{F9549F84-7C5D-E2CF-2058-4812E08BFFEC}"/>
              </a:ext>
            </a:extLst>
          </p:cNvPr>
          <p:cNvPicPr>
            <a:picLocks noChangeAspect="1"/>
          </p:cNvPicPr>
          <p:nvPr/>
        </p:nvPicPr>
        <p:blipFill>
          <a:blip r:embed="rId3"/>
          <a:stretch>
            <a:fillRect/>
          </a:stretch>
        </p:blipFill>
        <p:spPr>
          <a:xfrm>
            <a:off x="151278" y="49649"/>
            <a:ext cx="2456901" cy="999831"/>
          </a:xfrm>
          <a:prstGeom prst="rect">
            <a:avLst/>
          </a:prstGeom>
        </p:spPr>
      </p:pic>
      <p:pic>
        <p:nvPicPr>
          <p:cNvPr id="6" name="図 5" descr="ロゴ&#10;&#10;自動的に生成された説明">
            <a:extLst>
              <a:ext uri="{FF2B5EF4-FFF2-40B4-BE49-F238E27FC236}">
                <a16:creationId xmlns:a16="http://schemas.microsoft.com/office/drawing/2014/main" id="{249353F8-E698-3626-43EF-E1037A7AD7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0936" y="2387600"/>
            <a:ext cx="3444982" cy="3679534"/>
          </a:xfrm>
          <a:prstGeom prst="rect">
            <a:avLst/>
          </a:prstGeom>
        </p:spPr>
      </p:pic>
    </p:spTree>
    <p:extLst>
      <p:ext uri="{BB962C8B-B14F-4D97-AF65-F5344CB8AC3E}">
        <p14:creationId xmlns:p14="http://schemas.microsoft.com/office/powerpoint/2010/main" val="1925170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613596" y="851246"/>
            <a:ext cx="10775092" cy="750979"/>
          </a:xfrm>
          <a:prstGeom prst="rect">
            <a:avLst/>
          </a:prstGeom>
          <a:noFill/>
        </p:spPr>
        <p:txBody>
          <a:bodyPr wrap="square" rtlCol="0">
            <a:noAutofit/>
          </a:bodyPr>
          <a:lstStyle/>
          <a:p>
            <a:pPr algn="ctr"/>
            <a:r>
              <a:rPr lang="ja-JP" altLang="en-US" sz="2800" u="sng" dirty="0"/>
              <a:t>正しいロゴの使用はなぜ重要か</a:t>
            </a:r>
            <a:endParaRPr lang="ja-JP" altLang="ja-JP" sz="2800" u="sng" dirty="0"/>
          </a:p>
        </p:txBody>
      </p:sp>
      <p:sp>
        <p:nvSpPr>
          <p:cNvPr id="10" name="テキスト ボックス 9">
            <a:extLst>
              <a:ext uri="{FF2B5EF4-FFF2-40B4-BE49-F238E27FC236}">
                <a16:creationId xmlns:a16="http://schemas.microsoft.com/office/drawing/2014/main" id="{EE24120D-6602-4FD8-A6FA-8BD8838CE239}"/>
              </a:ext>
            </a:extLst>
          </p:cNvPr>
          <p:cNvSpPr txBox="1"/>
          <p:nvPr/>
        </p:nvSpPr>
        <p:spPr>
          <a:xfrm>
            <a:off x="419100" y="1602225"/>
            <a:ext cx="11468100" cy="4811276"/>
          </a:xfrm>
          <a:prstGeom prst="rect">
            <a:avLst/>
          </a:prstGeom>
          <a:noFill/>
        </p:spPr>
        <p:txBody>
          <a:bodyPr wrap="square" rtlCol="0">
            <a:noAutofit/>
          </a:bodyPr>
          <a:lstStyle/>
          <a:p>
            <a:r>
              <a:rPr lang="ja-JP" altLang="en-US" sz="2800" b="1" dirty="0">
                <a:latin typeface="+mj-ea"/>
                <a:ea typeface="+mj-ea"/>
              </a:rPr>
              <a:t>１　公共イメージの向上</a:t>
            </a:r>
            <a:endParaRPr lang="en-US" altLang="ja-JP" sz="2800" b="1" dirty="0">
              <a:latin typeface="+mj-ea"/>
              <a:ea typeface="+mj-ea"/>
            </a:endParaRPr>
          </a:p>
          <a:p>
            <a:r>
              <a:rPr lang="ja-JP" altLang="en-US" sz="2800" b="1" dirty="0">
                <a:latin typeface="+mj-ea"/>
                <a:ea typeface="+mj-ea"/>
              </a:rPr>
              <a:t>　</a:t>
            </a:r>
            <a:r>
              <a:rPr lang="ja-JP" altLang="en-US" sz="2800" dirty="0">
                <a:latin typeface="+mj-ea"/>
                <a:ea typeface="+mj-ea"/>
              </a:rPr>
              <a:t>「世界を変える行動人」としての</a:t>
            </a:r>
            <a:r>
              <a:rPr lang="ja-JP" altLang="en-US" sz="2800" b="1" dirty="0">
                <a:solidFill>
                  <a:srgbClr val="0070C0"/>
                </a:solidFill>
                <a:latin typeface="+mj-ea"/>
                <a:ea typeface="+mj-ea"/>
              </a:rPr>
              <a:t>ロータリーのストーリーを、より</a:t>
            </a:r>
            <a:endParaRPr lang="en-US" altLang="ja-JP" sz="2800" b="1" dirty="0">
              <a:solidFill>
                <a:srgbClr val="0070C0"/>
              </a:solidFill>
              <a:latin typeface="+mj-ea"/>
              <a:ea typeface="+mj-ea"/>
            </a:endParaRPr>
          </a:p>
          <a:p>
            <a:r>
              <a:rPr lang="ja-JP" altLang="en-US" sz="2800" b="1" dirty="0">
                <a:solidFill>
                  <a:srgbClr val="0070C0"/>
                </a:solidFill>
                <a:latin typeface="+mj-ea"/>
                <a:ea typeface="+mj-ea"/>
              </a:rPr>
              <a:t>　能動的・積極的に発信し、人々の共感・奉仕活動へのインパクトの</a:t>
            </a:r>
            <a:endParaRPr lang="en-US" altLang="ja-JP" sz="2800" b="1" dirty="0">
              <a:solidFill>
                <a:srgbClr val="0070C0"/>
              </a:solidFill>
              <a:latin typeface="+mj-ea"/>
              <a:ea typeface="+mj-ea"/>
            </a:endParaRPr>
          </a:p>
          <a:p>
            <a:r>
              <a:rPr lang="ja-JP" altLang="en-US" sz="2800" b="1" dirty="0">
                <a:solidFill>
                  <a:srgbClr val="0070C0"/>
                </a:solidFill>
                <a:latin typeface="+mj-ea"/>
                <a:ea typeface="+mj-ea"/>
              </a:rPr>
              <a:t>　向上</a:t>
            </a:r>
            <a:r>
              <a:rPr lang="ja-JP" altLang="en-US" sz="2800" dirty="0">
                <a:latin typeface="+mj-ea"/>
                <a:ea typeface="+mj-ea"/>
              </a:rPr>
              <a:t>を通じて、ロータリーの公共イメージを向上させる。</a:t>
            </a:r>
            <a:endParaRPr lang="en-US" altLang="ja-JP" sz="2800" dirty="0">
              <a:latin typeface="+mj-ea"/>
              <a:ea typeface="+mj-ea"/>
            </a:endParaRPr>
          </a:p>
          <a:p>
            <a:r>
              <a:rPr lang="ja-JP" altLang="en-US" sz="2000" b="1" dirty="0">
                <a:latin typeface="+mj-ea"/>
                <a:ea typeface="+mj-ea"/>
              </a:rPr>
              <a:t>　　　</a:t>
            </a:r>
            <a:endParaRPr lang="en-US" altLang="ja-JP" sz="2000" b="1" dirty="0">
              <a:latin typeface="+mj-ea"/>
              <a:ea typeface="+mj-ea"/>
            </a:endParaRPr>
          </a:p>
          <a:p>
            <a:endParaRPr lang="en-US" altLang="ja-JP" sz="2000" b="1" dirty="0">
              <a:latin typeface="+mj-ea"/>
              <a:ea typeface="+mj-ea"/>
            </a:endParaRPr>
          </a:p>
          <a:p>
            <a:r>
              <a:rPr lang="ja-JP" altLang="en-US" sz="2800" b="1" dirty="0">
                <a:latin typeface="+mj-ea"/>
                <a:ea typeface="+mj-ea"/>
              </a:rPr>
              <a:t>２　認知度の向上</a:t>
            </a:r>
            <a:endParaRPr lang="en-US" altLang="ja-JP" sz="2800" b="1" dirty="0">
              <a:latin typeface="+mj-ea"/>
              <a:ea typeface="+mj-ea"/>
            </a:endParaRPr>
          </a:p>
          <a:p>
            <a:r>
              <a:rPr lang="ja-JP" altLang="en-US" sz="2800" dirty="0">
                <a:latin typeface="+mj-ea"/>
                <a:ea typeface="+mj-ea"/>
              </a:rPr>
              <a:t>　　</a:t>
            </a:r>
            <a:r>
              <a:rPr lang="ja-JP" altLang="en-US" sz="2800" b="1" dirty="0">
                <a:solidFill>
                  <a:srgbClr val="0070C0"/>
                </a:solidFill>
                <a:latin typeface="+mj-ea"/>
                <a:ea typeface="+mj-ea"/>
              </a:rPr>
              <a:t>ロゴを正しく、一貫して繰り返し使用</a:t>
            </a:r>
            <a:r>
              <a:rPr lang="ja-JP" altLang="en-US" sz="2800" dirty="0">
                <a:latin typeface="+mj-ea"/>
                <a:ea typeface="+mj-ea"/>
              </a:rPr>
              <a:t>することで、</a:t>
            </a:r>
            <a:r>
              <a:rPr lang="ja-JP" altLang="en-US" sz="2800" b="1" dirty="0">
                <a:solidFill>
                  <a:srgbClr val="0070C0"/>
                </a:solidFill>
                <a:latin typeface="+mj-ea"/>
                <a:ea typeface="+mj-ea"/>
              </a:rPr>
              <a:t>ロータリーへ</a:t>
            </a:r>
            <a:endParaRPr lang="en-US" altLang="ja-JP" sz="2800" b="1" dirty="0">
              <a:solidFill>
                <a:srgbClr val="0070C0"/>
              </a:solidFill>
              <a:latin typeface="+mj-ea"/>
              <a:ea typeface="+mj-ea"/>
            </a:endParaRPr>
          </a:p>
          <a:p>
            <a:r>
              <a:rPr lang="ja-JP" altLang="en-US" sz="2800" b="1" dirty="0">
                <a:solidFill>
                  <a:srgbClr val="0070C0"/>
                </a:solidFill>
                <a:latin typeface="+mj-ea"/>
                <a:ea typeface="+mj-ea"/>
              </a:rPr>
              <a:t>　の認知度</a:t>
            </a:r>
            <a:r>
              <a:rPr lang="ja-JP" altLang="en-US" sz="2800" dirty="0">
                <a:latin typeface="+mj-ea"/>
                <a:ea typeface="+mj-ea"/>
              </a:rPr>
              <a:t>を高め、</a:t>
            </a:r>
            <a:r>
              <a:rPr lang="ja-JP" altLang="en-US" sz="2800" b="1" dirty="0">
                <a:solidFill>
                  <a:srgbClr val="0070C0"/>
                </a:solidFill>
                <a:latin typeface="+mj-ea"/>
                <a:ea typeface="+mj-ea"/>
              </a:rPr>
              <a:t>瞬時に活動実績や貢献が認識</a:t>
            </a:r>
            <a:r>
              <a:rPr lang="ja-JP" altLang="en-US" sz="2800" dirty="0">
                <a:latin typeface="+mj-ea"/>
                <a:ea typeface="+mj-ea"/>
              </a:rPr>
              <a:t>されるようになる。</a:t>
            </a:r>
            <a:endParaRPr lang="en-US" altLang="ja-JP" sz="2800" dirty="0">
              <a:latin typeface="+mj-ea"/>
              <a:ea typeface="+mj-ea"/>
            </a:endParaRPr>
          </a:p>
          <a:p>
            <a:endParaRPr lang="en-US" altLang="ja-JP" sz="2000" dirty="0">
              <a:latin typeface="+mj-ea"/>
              <a:ea typeface="+mj-ea"/>
            </a:endParaRPr>
          </a:p>
          <a:p>
            <a:endParaRPr lang="en-US" altLang="ja-JP" sz="2800" dirty="0">
              <a:solidFill>
                <a:prstClr val="black"/>
              </a:solidFill>
            </a:endParaRPr>
          </a:p>
        </p:txBody>
      </p:sp>
      <p:pic>
        <p:nvPicPr>
          <p:cNvPr id="3" name="図 2">
            <a:extLst>
              <a:ext uri="{FF2B5EF4-FFF2-40B4-BE49-F238E27FC236}">
                <a16:creationId xmlns:a16="http://schemas.microsoft.com/office/drawing/2014/main" id="{A15CB396-D184-E1DA-BF29-095E5E04281C}"/>
              </a:ext>
            </a:extLst>
          </p:cNvPr>
          <p:cNvPicPr>
            <a:picLocks noChangeAspect="1"/>
          </p:cNvPicPr>
          <p:nvPr/>
        </p:nvPicPr>
        <p:blipFill>
          <a:blip r:embed="rId3"/>
          <a:stretch>
            <a:fillRect/>
          </a:stretch>
        </p:blipFill>
        <p:spPr>
          <a:xfrm>
            <a:off x="150726" y="155184"/>
            <a:ext cx="2457004" cy="994787"/>
          </a:xfrm>
          <a:prstGeom prst="rect">
            <a:avLst/>
          </a:prstGeom>
        </p:spPr>
      </p:pic>
    </p:spTree>
    <p:extLst>
      <p:ext uri="{BB962C8B-B14F-4D97-AF65-F5344CB8AC3E}">
        <p14:creationId xmlns:p14="http://schemas.microsoft.com/office/powerpoint/2010/main" val="1890463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1252603" y="510934"/>
            <a:ext cx="10343678" cy="478622"/>
          </a:xfrm>
          <a:prstGeom prst="rect">
            <a:avLst/>
          </a:prstGeom>
          <a:noFill/>
        </p:spPr>
        <p:txBody>
          <a:bodyPr wrap="square" rtlCol="0">
            <a:noAutofit/>
          </a:bodyPr>
          <a:lstStyle/>
          <a:p>
            <a:pPr algn="ctr"/>
            <a:r>
              <a:rPr lang="ja-JP" altLang="en-US" sz="2800" u="sng" dirty="0"/>
              <a:t>テンプレートの利用</a:t>
            </a:r>
            <a:endParaRPr lang="en-US" altLang="ja-JP" sz="2800" u="sng" dirty="0"/>
          </a:p>
          <a:p>
            <a:pPr algn="ctr"/>
            <a:endParaRPr lang="en-US" altLang="ja-JP" sz="2800" b="1" u="sng" dirty="0"/>
          </a:p>
          <a:p>
            <a:pPr algn="ctr"/>
            <a:endParaRPr lang="ja-JP" altLang="ja-JP" sz="2800" u="sng" dirty="0"/>
          </a:p>
        </p:txBody>
      </p:sp>
      <p:sp>
        <p:nvSpPr>
          <p:cNvPr id="10" name="テキスト ボックス 9">
            <a:extLst>
              <a:ext uri="{FF2B5EF4-FFF2-40B4-BE49-F238E27FC236}">
                <a16:creationId xmlns:a16="http://schemas.microsoft.com/office/drawing/2014/main" id="{EE24120D-6602-4FD8-A6FA-8BD8838CE239}"/>
              </a:ext>
            </a:extLst>
          </p:cNvPr>
          <p:cNvSpPr txBox="1"/>
          <p:nvPr/>
        </p:nvSpPr>
        <p:spPr>
          <a:xfrm>
            <a:off x="613596" y="1800893"/>
            <a:ext cx="11442357" cy="3688553"/>
          </a:xfrm>
          <a:prstGeom prst="rect">
            <a:avLst/>
          </a:prstGeom>
          <a:noFill/>
        </p:spPr>
        <p:txBody>
          <a:bodyPr wrap="square" rtlCol="0">
            <a:noAutofit/>
          </a:bodyPr>
          <a:lstStyle/>
          <a:p>
            <a:endParaRPr lang="en-US" altLang="ja-JP" sz="2800">
              <a:solidFill>
                <a:prstClr val="black"/>
              </a:solidFill>
            </a:endParaRPr>
          </a:p>
          <a:p>
            <a:endParaRPr lang="en-US" altLang="ja-JP" sz="2800" b="1"/>
          </a:p>
          <a:p>
            <a:endParaRPr lang="en-US" altLang="ja-JP" sz="2800" b="1"/>
          </a:p>
          <a:p>
            <a:endParaRPr lang="en-US" altLang="ja-JP" sz="2800" dirty="0">
              <a:solidFill>
                <a:prstClr val="black"/>
              </a:solidFill>
            </a:endParaRPr>
          </a:p>
        </p:txBody>
      </p:sp>
      <p:pic>
        <p:nvPicPr>
          <p:cNvPr id="3" name="図 2">
            <a:extLst>
              <a:ext uri="{FF2B5EF4-FFF2-40B4-BE49-F238E27FC236}">
                <a16:creationId xmlns:a16="http://schemas.microsoft.com/office/drawing/2014/main" id="{A15CB396-D184-E1DA-BF29-095E5E04281C}"/>
              </a:ext>
            </a:extLst>
          </p:cNvPr>
          <p:cNvPicPr>
            <a:picLocks noChangeAspect="1"/>
          </p:cNvPicPr>
          <p:nvPr/>
        </p:nvPicPr>
        <p:blipFill>
          <a:blip r:embed="rId3"/>
          <a:stretch>
            <a:fillRect/>
          </a:stretch>
        </p:blipFill>
        <p:spPr>
          <a:xfrm>
            <a:off x="150726" y="155184"/>
            <a:ext cx="2457004" cy="994787"/>
          </a:xfrm>
          <a:prstGeom prst="rect">
            <a:avLst/>
          </a:prstGeom>
        </p:spPr>
      </p:pic>
      <p:pic>
        <p:nvPicPr>
          <p:cNvPr id="5" name="図 4" descr="グラフィカル ユーザー インターフェイス, アプリケーション&#10;&#10;自動的に生成された説明">
            <a:extLst>
              <a:ext uri="{FF2B5EF4-FFF2-40B4-BE49-F238E27FC236}">
                <a16:creationId xmlns:a16="http://schemas.microsoft.com/office/drawing/2014/main" id="{71CBB213-6EFE-C575-60CC-600F962A00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7730" y="989556"/>
            <a:ext cx="8527907" cy="5613613"/>
          </a:xfrm>
          <a:prstGeom prst="rect">
            <a:avLst/>
          </a:prstGeom>
        </p:spPr>
      </p:pic>
    </p:spTree>
    <p:extLst>
      <p:ext uri="{BB962C8B-B14F-4D97-AF65-F5344CB8AC3E}">
        <p14:creationId xmlns:p14="http://schemas.microsoft.com/office/powerpoint/2010/main" val="1924567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1252603" y="510934"/>
            <a:ext cx="10343678" cy="478622"/>
          </a:xfrm>
          <a:prstGeom prst="rect">
            <a:avLst/>
          </a:prstGeom>
          <a:noFill/>
        </p:spPr>
        <p:txBody>
          <a:bodyPr wrap="square" rtlCol="0">
            <a:noAutofit/>
          </a:bodyPr>
          <a:lstStyle/>
          <a:p>
            <a:pPr algn="ctr"/>
            <a:r>
              <a:rPr lang="ja-JP" altLang="en-US" sz="2800" u="sng" dirty="0"/>
              <a:t>テンプレートの利用</a:t>
            </a:r>
            <a:endParaRPr lang="en-US" altLang="ja-JP" sz="2800" u="sng" dirty="0"/>
          </a:p>
          <a:p>
            <a:pPr algn="ctr"/>
            <a:endParaRPr lang="en-US" altLang="ja-JP" sz="2800" b="1" u="sng" dirty="0"/>
          </a:p>
          <a:p>
            <a:pPr algn="ctr"/>
            <a:endParaRPr lang="ja-JP" altLang="ja-JP" sz="2800" u="sng" dirty="0"/>
          </a:p>
        </p:txBody>
      </p:sp>
      <p:sp>
        <p:nvSpPr>
          <p:cNvPr id="10" name="テキスト ボックス 9">
            <a:extLst>
              <a:ext uri="{FF2B5EF4-FFF2-40B4-BE49-F238E27FC236}">
                <a16:creationId xmlns:a16="http://schemas.microsoft.com/office/drawing/2014/main" id="{EE24120D-6602-4FD8-A6FA-8BD8838CE239}"/>
              </a:ext>
            </a:extLst>
          </p:cNvPr>
          <p:cNvSpPr txBox="1"/>
          <p:nvPr/>
        </p:nvSpPr>
        <p:spPr>
          <a:xfrm>
            <a:off x="613596" y="1800893"/>
            <a:ext cx="11442357" cy="4546173"/>
          </a:xfrm>
          <a:prstGeom prst="rect">
            <a:avLst/>
          </a:prstGeom>
          <a:noFill/>
        </p:spPr>
        <p:txBody>
          <a:bodyPr wrap="square" rtlCol="0">
            <a:noAutofit/>
          </a:bodyPr>
          <a:lstStyle/>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r>
              <a:rPr lang="en-US" altLang="ja-JP" sz="2000" dirty="0">
                <a:solidFill>
                  <a:prstClr val="black"/>
                </a:solidFill>
              </a:rPr>
              <a:t>※</a:t>
            </a:r>
            <a:r>
              <a:rPr lang="ja-JP" altLang="en-US" sz="2000" dirty="0">
                <a:solidFill>
                  <a:prstClr val="black"/>
                </a:solidFill>
              </a:rPr>
              <a:t>　日本語サイトでは「</a:t>
            </a:r>
            <a:r>
              <a:rPr lang="en-US" altLang="ja-JP" sz="2000" dirty="0">
                <a:solidFill>
                  <a:prstClr val="black"/>
                </a:solidFill>
              </a:rPr>
              <a:t>ⅼ</a:t>
            </a:r>
            <a:r>
              <a:rPr lang="ja-JP" altLang="en-US" sz="2000" dirty="0">
                <a:solidFill>
                  <a:prstClr val="black"/>
                </a:solidFill>
              </a:rPr>
              <a:t>」の文字の入力時に不具合⇒英語サイトで作成</a:t>
            </a:r>
            <a:endParaRPr lang="en-US" altLang="ja-JP" sz="2000" dirty="0">
              <a:solidFill>
                <a:prstClr val="black"/>
              </a:solidFill>
            </a:endParaRPr>
          </a:p>
        </p:txBody>
      </p:sp>
      <p:pic>
        <p:nvPicPr>
          <p:cNvPr id="3" name="図 2">
            <a:extLst>
              <a:ext uri="{FF2B5EF4-FFF2-40B4-BE49-F238E27FC236}">
                <a16:creationId xmlns:a16="http://schemas.microsoft.com/office/drawing/2014/main" id="{A15CB396-D184-E1DA-BF29-095E5E04281C}"/>
              </a:ext>
            </a:extLst>
          </p:cNvPr>
          <p:cNvPicPr>
            <a:picLocks noChangeAspect="1"/>
          </p:cNvPicPr>
          <p:nvPr/>
        </p:nvPicPr>
        <p:blipFill>
          <a:blip r:embed="rId3"/>
          <a:stretch>
            <a:fillRect/>
          </a:stretch>
        </p:blipFill>
        <p:spPr>
          <a:xfrm>
            <a:off x="150726" y="155184"/>
            <a:ext cx="2457004" cy="994787"/>
          </a:xfrm>
          <a:prstGeom prst="rect">
            <a:avLst/>
          </a:prstGeom>
        </p:spPr>
      </p:pic>
      <p:pic>
        <p:nvPicPr>
          <p:cNvPr id="7" name="図 6" descr="テキスト&#10;&#10;低い精度で自動的に生成された説明">
            <a:extLst>
              <a:ext uri="{FF2B5EF4-FFF2-40B4-BE49-F238E27FC236}">
                <a16:creationId xmlns:a16="http://schemas.microsoft.com/office/drawing/2014/main" id="{423E500F-52F4-8F9D-D854-7BD8A03077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7731" y="989556"/>
            <a:ext cx="7719822" cy="4516222"/>
          </a:xfrm>
          <a:prstGeom prst="rect">
            <a:avLst/>
          </a:prstGeom>
        </p:spPr>
      </p:pic>
    </p:spTree>
    <p:extLst>
      <p:ext uri="{BB962C8B-B14F-4D97-AF65-F5344CB8AC3E}">
        <p14:creationId xmlns:p14="http://schemas.microsoft.com/office/powerpoint/2010/main" val="2734559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2735446" y="806116"/>
            <a:ext cx="7310922" cy="440869"/>
          </a:xfrm>
        </p:spPr>
        <p:txBody>
          <a:bodyPr>
            <a:normAutofit fontScale="90000"/>
          </a:bodyPr>
          <a:lstStyle/>
          <a:p>
            <a:r>
              <a:rPr lang="ja-JP" altLang="en-US" sz="2800" u="sng" dirty="0"/>
              <a:t>適切でないロゴに対する国際ロータリーの考え方</a:t>
            </a:r>
            <a:endParaRPr lang="en-US" sz="2800" u="sng"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833120" y="1402080"/>
            <a:ext cx="10339956" cy="4970593"/>
          </a:xfrm>
          <a:prstGeom prst="rect">
            <a:avLst/>
          </a:prstGeom>
          <a:noFill/>
        </p:spPr>
        <p:txBody>
          <a:bodyPr wrap="square" rtlCol="0">
            <a:noAutofit/>
          </a:bodyPr>
          <a:lstStyle/>
          <a:p>
            <a:endParaRPr lang="en-US" altLang="ja-JP" sz="2800" dirty="0">
              <a:solidFill>
                <a:prstClr val="black"/>
              </a:solidFill>
            </a:endParaRPr>
          </a:p>
          <a:p>
            <a:r>
              <a:rPr lang="ja-JP" altLang="en-US" sz="2400" dirty="0">
                <a:solidFill>
                  <a:prstClr val="black"/>
                </a:solidFill>
              </a:rPr>
              <a:t>１．適切でないロゴの使用を</a:t>
            </a:r>
            <a:r>
              <a:rPr lang="ja-JP" altLang="ja-JP" sz="2400" dirty="0">
                <a:effectLst/>
                <a:latin typeface="+mj-ea"/>
                <a:ea typeface="+mj-ea"/>
                <a:cs typeface="ＭＳ Ｐゴシック" panose="020B0600070205080204" pitchFamily="50" charset="-128"/>
              </a:rPr>
              <a:t>”</a:t>
            </a:r>
            <a:r>
              <a:rPr lang="en-US" altLang="ja-JP" sz="2400" dirty="0">
                <a:effectLst/>
                <a:latin typeface="+mj-ea"/>
                <a:ea typeface="+mj-ea"/>
                <a:cs typeface="ＭＳ Ｐゴシック" panose="020B0600070205080204" pitchFamily="50" charset="-128"/>
              </a:rPr>
              <a:t>policing(</a:t>
            </a:r>
            <a:r>
              <a:rPr lang="ja-JP" altLang="ja-JP" sz="2400" dirty="0">
                <a:effectLst/>
                <a:latin typeface="+mj-ea"/>
                <a:ea typeface="+mj-ea"/>
                <a:cs typeface="ＭＳ Ｐゴシック" panose="020B0600070205080204" pitchFamily="50" charset="-128"/>
              </a:rPr>
              <a:t>取り締まる</a:t>
            </a:r>
            <a:r>
              <a:rPr lang="en-US" altLang="ja-JP" sz="2400" dirty="0">
                <a:effectLst/>
                <a:latin typeface="+mj-ea"/>
                <a:ea typeface="+mj-ea"/>
                <a:cs typeface="ＭＳ Ｐゴシック" panose="020B0600070205080204" pitchFamily="50" charset="-128"/>
              </a:rPr>
              <a:t>)</a:t>
            </a:r>
            <a:r>
              <a:rPr lang="ja-JP" altLang="ja-JP" sz="2400" dirty="0">
                <a:effectLst/>
                <a:latin typeface="+mj-ea"/>
                <a:ea typeface="+mj-ea"/>
                <a:cs typeface="ＭＳ Ｐゴシック" panose="020B0600070205080204" pitchFamily="50" charset="-128"/>
              </a:rPr>
              <a:t>”こと</a:t>
            </a:r>
            <a:r>
              <a:rPr lang="ja-JP" altLang="en-US" sz="2400" dirty="0">
                <a:effectLst/>
                <a:latin typeface="+mj-ea"/>
                <a:ea typeface="+mj-ea"/>
                <a:cs typeface="ＭＳ Ｐゴシック" panose="020B0600070205080204" pitchFamily="50" charset="-128"/>
              </a:rPr>
              <a:t>は望んでいない。</a:t>
            </a:r>
            <a:endParaRPr lang="en-US" altLang="ja-JP" sz="2400" dirty="0">
              <a:effectLst/>
              <a:latin typeface="+mj-ea"/>
              <a:ea typeface="+mj-ea"/>
              <a:cs typeface="ＭＳ Ｐゴシック" panose="020B0600070205080204" pitchFamily="50" charset="-128"/>
            </a:endParaRPr>
          </a:p>
          <a:p>
            <a:endParaRPr lang="en-US" altLang="ja-JP" sz="2400" dirty="0">
              <a:solidFill>
                <a:prstClr val="black"/>
              </a:solidFill>
              <a:latin typeface="+mj-ea"/>
              <a:ea typeface="+mj-ea"/>
            </a:endParaRPr>
          </a:p>
          <a:p>
            <a:r>
              <a:rPr lang="ja-JP" altLang="en-US" sz="2400" dirty="0">
                <a:solidFill>
                  <a:prstClr val="black"/>
                </a:solidFill>
                <a:latin typeface="+mj-ea"/>
                <a:ea typeface="+mj-ea"/>
              </a:rPr>
              <a:t>２．ロータリーブランド</a:t>
            </a:r>
            <a:r>
              <a:rPr lang="ja-JP" altLang="en-US" sz="2400" dirty="0">
                <a:solidFill>
                  <a:prstClr val="black"/>
                </a:solidFill>
              </a:rPr>
              <a:t>を世界に浸透させるには、ロゴを適切に使用する　　</a:t>
            </a:r>
            <a:endParaRPr lang="en-US" altLang="ja-JP" sz="2400" dirty="0">
              <a:solidFill>
                <a:prstClr val="black"/>
              </a:solidFill>
            </a:endParaRPr>
          </a:p>
          <a:p>
            <a:r>
              <a:rPr lang="ja-JP" altLang="en-US" sz="2400" dirty="0">
                <a:solidFill>
                  <a:prstClr val="black"/>
                </a:solidFill>
              </a:rPr>
              <a:t>　ことが重要であることをクラブ自身が理解のうえ、</a:t>
            </a:r>
            <a:r>
              <a:rPr lang="ja-JP" altLang="en-US" sz="2400" b="1" dirty="0">
                <a:solidFill>
                  <a:srgbClr val="0070C0"/>
                </a:solidFill>
              </a:rPr>
              <a:t>公共の目につく機会</a:t>
            </a:r>
            <a:endParaRPr lang="en-US" altLang="ja-JP" sz="2400" b="1" dirty="0">
              <a:solidFill>
                <a:srgbClr val="0070C0"/>
              </a:solidFill>
            </a:endParaRPr>
          </a:p>
          <a:p>
            <a:r>
              <a:rPr lang="ja-JP" altLang="en-US" sz="2400" b="1" dirty="0">
                <a:solidFill>
                  <a:srgbClr val="0070C0"/>
                </a:solidFill>
              </a:rPr>
              <a:t>　が多い資料やデジタルプラットフォームから順次、適切なロゴの使用方</a:t>
            </a:r>
            <a:endParaRPr lang="en-US" altLang="ja-JP" sz="2400" b="1" dirty="0">
              <a:solidFill>
                <a:srgbClr val="0070C0"/>
              </a:solidFill>
            </a:endParaRPr>
          </a:p>
          <a:p>
            <a:r>
              <a:rPr lang="ja-JP" altLang="en-US" sz="2400" b="1" dirty="0">
                <a:solidFill>
                  <a:srgbClr val="0070C0"/>
                </a:solidFill>
              </a:rPr>
              <a:t>　法に改善</a:t>
            </a:r>
            <a:r>
              <a:rPr lang="ja-JP" altLang="en-US" sz="2400" dirty="0"/>
              <a:t>してほしい。</a:t>
            </a:r>
            <a:endParaRPr lang="en-US" altLang="ja-JP" sz="2400" dirty="0"/>
          </a:p>
          <a:p>
            <a:endParaRPr lang="en-US" altLang="ja-JP" sz="2400" dirty="0">
              <a:solidFill>
                <a:prstClr val="black"/>
              </a:solidFill>
            </a:endParaRPr>
          </a:p>
          <a:p>
            <a:r>
              <a:rPr lang="ja-JP" altLang="en-US" sz="2400" dirty="0">
                <a:solidFill>
                  <a:prstClr val="black"/>
                </a:solidFill>
              </a:rPr>
              <a:t>３．それまで使っていたロゴが、クラブにとって</a:t>
            </a:r>
            <a:r>
              <a:rPr lang="ja-JP" altLang="en-US" sz="2400" b="1" dirty="0">
                <a:solidFill>
                  <a:srgbClr val="0070C0"/>
                </a:solidFill>
              </a:rPr>
              <a:t>「歴史的な重要性を持つ</a:t>
            </a:r>
            <a:endParaRPr lang="en-US" altLang="ja-JP" sz="2400" b="1" dirty="0">
              <a:solidFill>
                <a:srgbClr val="0070C0"/>
              </a:solidFill>
            </a:endParaRPr>
          </a:p>
          <a:p>
            <a:r>
              <a:rPr lang="ja-JP" altLang="en-US" sz="2400" b="1" dirty="0">
                <a:solidFill>
                  <a:srgbClr val="0070C0"/>
                </a:solidFill>
              </a:rPr>
              <a:t>　場合」</a:t>
            </a:r>
            <a:r>
              <a:rPr lang="ja-JP" altLang="en-US" sz="2400" dirty="0">
                <a:solidFill>
                  <a:prstClr val="black"/>
                </a:solidFill>
              </a:rPr>
              <a:t>、そのロゴにロータリーのロゴが含まれていない限り、公式なク　</a:t>
            </a:r>
            <a:endParaRPr lang="en-US" altLang="ja-JP" sz="2400" dirty="0">
              <a:solidFill>
                <a:prstClr val="black"/>
              </a:solidFill>
            </a:endParaRPr>
          </a:p>
          <a:p>
            <a:r>
              <a:rPr lang="ja-JP" altLang="en-US" sz="2400" dirty="0">
                <a:solidFill>
                  <a:prstClr val="black"/>
                </a:solidFill>
              </a:rPr>
              <a:t>　ラブ名入りロゴとは別に、</a:t>
            </a:r>
            <a:r>
              <a:rPr lang="ja-JP" altLang="en-US" sz="2400" b="1" dirty="0">
                <a:solidFill>
                  <a:srgbClr val="0070C0"/>
                </a:solidFill>
              </a:rPr>
              <a:t>「第二のロゴ」</a:t>
            </a:r>
            <a:r>
              <a:rPr lang="ja-JP" altLang="en-US" sz="2400" dirty="0">
                <a:solidFill>
                  <a:prstClr val="black"/>
                </a:solidFill>
              </a:rPr>
              <a:t>として使うことができる。</a:t>
            </a:r>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p:txBody>
      </p:sp>
      <p:pic>
        <p:nvPicPr>
          <p:cNvPr id="6" name="図 5">
            <a:extLst>
              <a:ext uri="{FF2B5EF4-FFF2-40B4-BE49-F238E27FC236}">
                <a16:creationId xmlns:a16="http://schemas.microsoft.com/office/drawing/2014/main" id="{603EED47-7DB6-D96D-3E27-A2E65430B5C0}"/>
              </a:ext>
            </a:extLst>
          </p:cNvPr>
          <p:cNvPicPr>
            <a:picLocks noChangeAspect="1"/>
          </p:cNvPicPr>
          <p:nvPr/>
        </p:nvPicPr>
        <p:blipFill>
          <a:blip r:embed="rId3"/>
          <a:stretch>
            <a:fillRect/>
          </a:stretch>
        </p:blipFill>
        <p:spPr>
          <a:xfrm>
            <a:off x="107092" y="92060"/>
            <a:ext cx="2456901" cy="999831"/>
          </a:xfrm>
          <a:prstGeom prst="rect">
            <a:avLst/>
          </a:prstGeom>
        </p:spPr>
      </p:pic>
    </p:spTree>
    <p:extLst>
      <p:ext uri="{BB962C8B-B14F-4D97-AF65-F5344CB8AC3E}">
        <p14:creationId xmlns:p14="http://schemas.microsoft.com/office/powerpoint/2010/main" val="4071077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2084396" y="485327"/>
            <a:ext cx="7257535" cy="635453"/>
          </a:xfrm>
        </p:spPr>
        <p:txBody>
          <a:bodyPr>
            <a:normAutofit/>
          </a:bodyPr>
          <a:lstStyle/>
          <a:p>
            <a:r>
              <a:rPr lang="ja-JP" altLang="en-US" sz="2800" u="sng" dirty="0"/>
              <a:t>歴史的重要性を持ち得る場合</a:t>
            </a:r>
            <a:endParaRPr lang="en-US" sz="2800" u="sng"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896620" y="1381759"/>
            <a:ext cx="10614729" cy="4922325"/>
          </a:xfrm>
          <a:prstGeom prst="rect">
            <a:avLst/>
          </a:prstGeom>
          <a:noFill/>
        </p:spPr>
        <p:txBody>
          <a:bodyPr wrap="square" rtlCol="0">
            <a:noAutofit/>
          </a:bodyPr>
          <a:lstStyle/>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r>
              <a:rPr lang="ja-JP" altLang="en-US" sz="2000" dirty="0">
                <a:solidFill>
                  <a:prstClr val="black"/>
                </a:solidFill>
              </a:rPr>
              <a:t>たとえば、かかるクラブ旗のように発足時から用いている場合は、</a:t>
            </a:r>
            <a:r>
              <a:rPr lang="ja-JP" altLang="en-US" sz="2000" b="1" dirty="0">
                <a:solidFill>
                  <a:prstClr val="black"/>
                </a:solidFill>
              </a:rPr>
              <a:t>第二のロゴ</a:t>
            </a:r>
            <a:r>
              <a:rPr lang="ja-JP" altLang="en-US" sz="2000" dirty="0">
                <a:solidFill>
                  <a:prstClr val="black"/>
                </a:solidFill>
              </a:rPr>
              <a:t>になり得る</a:t>
            </a:r>
            <a:r>
              <a:rPr lang="ja-JP" altLang="en-US" sz="2400" dirty="0">
                <a:solidFill>
                  <a:prstClr val="black"/>
                </a:solidFill>
              </a:rPr>
              <a:t>。</a:t>
            </a:r>
            <a:endParaRPr lang="en-US" altLang="ja-JP" sz="2400" dirty="0">
              <a:solidFill>
                <a:prstClr val="black"/>
              </a:solidFill>
            </a:endParaRPr>
          </a:p>
          <a:p>
            <a:endParaRPr lang="en-US" altLang="ja-JP" sz="2800" dirty="0">
              <a:solidFill>
                <a:prstClr val="black"/>
              </a:solidFill>
            </a:endParaRPr>
          </a:p>
          <a:p>
            <a:r>
              <a:rPr lang="ja-JP" altLang="en-US" sz="2800" dirty="0">
                <a:solidFill>
                  <a:prstClr val="black"/>
                </a:solidFill>
              </a:rPr>
              <a:t>　　</a:t>
            </a:r>
            <a:endParaRPr lang="en-US" altLang="ja-JP" sz="2400" dirty="0">
              <a:solidFill>
                <a:prstClr val="black"/>
              </a:solidFill>
            </a:endParaRPr>
          </a:p>
          <a:p>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p:txBody>
      </p:sp>
      <p:pic>
        <p:nvPicPr>
          <p:cNvPr id="6" name="図 5">
            <a:extLst>
              <a:ext uri="{FF2B5EF4-FFF2-40B4-BE49-F238E27FC236}">
                <a16:creationId xmlns:a16="http://schemas.microsoft.com/office/drawing/2014/main" id="{603EED47-7DB6-D96D-3E27-A2E65430B5C0}"/>
              </a:ext>
            </a:extLst>
          </p:cNvPr>
          <p:cNvPicPr>
            <a:picLocks noChangeAspect="1"/>
          </p:cNvPicPr>
          <p:nvPr/>
        </p:nvPicPr>
        <p:blipFill>
          <a:blip r:embed="rId3"/>
          <a:stretch>
            <a:fillRect/>
          </a:stretch>
        </p:blipFill>
        <p:spPr>
          <a:xfrm>
            <a:off x="107092" y="92060"/>
            <a:ext cx="2456901" cy="999831"/>
          </a:xfrm>
          <a:prstGeom prst="rect">
            <a:avLst/>
          </a:prstGeom>
        </p:spPr>
      </p:pic>
      <p:pic>
        <p:nvPicPr>
          <p:cNvPr id="5" name="図 4" descr="テキスト&#10;&#10;自動的に生成された説明">
            <a:extLst>
              <a:ext uri="{FF2B5EF4-FFF2-40B4-BE49-F238E27FC236}">
                <a16:creationId xmlns:a16="http://schemas.microsoft.com/office/drawing/2014/main" id="{71AE1E63-3F8A-EC8A-EF6A-8D976E3FCF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3994" y="1268253"/>
            <a:ext cx="3080364" cy="4300189"/>
          </a:xfrm>
          <a:prstGeom prst="rect">
            <a:avLst/>
          </a:prstGeom>
        </p:spPr>
      </p:pic>
      <p:pic>
        <p:nvPicPr>
          <p:cNvPr id="9" name="図 8" descr="文字の書かれた紙&#10;&#10;中程度の精度で自動的に生成された説明">
            <a:extLst>
              <a:ext uri="{FF2B5EF4-FFF2-40B4-BE49-F238E27FC236}">
                <a16:creationId xmlns:a16="http://schemas.microsoft.com/office/drawing/2014/main" id="{A1F3A2E4-8ADE-CDF7-AE86-5DD0C0E551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2691" y="1268253"/>
            <a:ext cx="2953242" cy="4207988"/>
          </a:xfrm>
          <a:prstGeom prst="rect">
            <a:avLst/>
          </a:prstGeom>
        </p:spPr>
      </p:pic>
    </p:spTree>
    <p:extLst>
      <p:ext uri="{BB962C8B-B14F-4D97-AF65-F5344CB8AC3E}">
        <p14:creationId xmlns:p14="http://schemas.microsoft.com/office/powerpoint/2010/main" val="2084692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1680544" y="439949"/>
            <a:ext cx="9775318" cy="720614"/>
          </a:xfrm>
        </p:spPr>
        <p:txBody>
          <a:bodyPr>
            <a:normAutofit/>
          </a:bodyPr>
          <a:lstStyle/>
          <a:p>
            <a:r>
              <a:rPr lang="ja-JP" altLang="en-US" sz="3100" u="sng" dirty="0"/>
              <a:t>ロータリーロゴ入り商品に関する注意</a:t>
            </a:r>
            <a:endParaRPr lang="en-US" sz="2800" u="sng"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812800" y="1638300"/>
            <a:ext cx="11124066" cy="4406900"/>
          </a:xfrm>
          <a:prstGeom prst="rect">
            <a:avLst/>
          </a:prstGeom>
          <a:noFill/>
        </p:spPr>
        <p:txBody>
          <a:bodyPr wrap="square" rtlCol="0">
            <a:noAutofit/>
          </a:bodyPr>
          <a:lstStyle/>
          <a:p>
            <a:r>
              <a:rPr lang="ja-JP" altLang="en-US" sz="2400" dirty="0">
                <a:solidFill>
                  <a:prstClr val="black"/>
                </a:solidFill>
              </a:rPr>
              <a:t>１．ロータリーロゴ入りの商品は、</a:t>
            </a:r>
            <a:r>
              <a:rPr lang="ja-JP" altLang="en-US" sz="2400" b="1" dirty="0">
                <a:solidFill>
                  <a:srgbClr val="0070C0"/>
                </a:solidFill>
              </a:rPr>
              <a:t>免許業者から購入</a:t>
            </a:r>
            <a:r>
              <a:rPr lang="ja-JP" altLang="en-US" sz="2400" dirty="0">
                <a:solidFill>
                  <a:prstClr val="black"/>
                </a:solidFill>
              </a:rPr>
              <a:t>する必要がある。</a:t>
            </a:r>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r>
              <a:rPr lang="ja-JP" altLang="en-US" sz="2400" dirty="0">
                <a:solidFill>
                  <a:prstClr val="black"/>
                </a:solidFill>
              </a:rPr>
              <a:t>２．必要な商品を免許業者が取り扱っていない場合、免許のない業者がロータ　</a:t>
            </a:r>
            <a:endParaRPr lang="en-US" altLang="ja-JP" sz="2400" dirty="0">
              <a:solidFill>
                <a:prstClr val="black"/>
              </a:solidFill>
            </a:endParaRPr>
          </a:p>
          <a:p>
            <a:r>
              <a:rPr lang="ja-JP" altLang="en-US" sz="2400" dirty="0">
                <a:solidFill>
                  <a:prstClr val="black"/>
                </a:solidFill>
              </a:rPr>
              <a:t>　リーロゴ使用に関し許可を得たうえで、その非免許業者に製造販売を依頼す</a:t>
            </a:r>
            <a:endParaRPr lang="en-US" altLang="ja-JP" sz="2400" dirty="0">
              <a:solidFill>
                <a:prstClr val="black"/>
              </a:solidFill>
            </a:endParaRPr>
          </a:p>
          <a:p>
            <a:r>
              <a:rPr lang="ja-JP" altLang="en-US" sz="2400" dirty="0">
                <a:solidFill>
                  <a:prstClr val="black"/>
                </a:solidFill>
              </a:rPr>
              <a:t>　ることが可能</a:t>
            </a:r>
            <a:endParaRPr lang="en-US" altLang="ja-JP" sz="2400" dirty="0">
              <a:solidFill>
                <a:prstClr val="black"/>
              </a:solidFill>
            </a:endParaRPr>
          </a:p>
          <a:p>
            <a:r>
              <a:rPr lang="ja-JP" altLang="en-US" sz="2400" dirty="0">
                <a:solidFill>
                  <a:prstClr val="black"/>
                </a:solidFill>
              </a:rPr>
              <a:t>　⇒　デザイン案を添えて　</a:t>
            </a:r>
            <a:r>
              <a:rPr lang="en-US" altLang="ja-JP" sz="2400" dirty="0">
                <a:solidFill>
                  <a:prstClr val="black"/>
                </a:solidFill>
              </a:rPr>
              <a:t>rilicensingservices@rotary.org</a:t>
            </a:r>
            <a:r>
              <a:rPr lang="ja-JP" altLang="en-US" sz="2400" dirty="0">
                <a:solidFill>
                  <a:prstClr val="black"/>
                </a:solidFill>
              </a:rPr>
              <a:t>　に提出し承認申請</a:t>
            </a:r>
            <a:endParaRPr lang="en-US" altLang="ja-JP" sz="2400" dirty="0">
              <a:solidFill>
                <a:prstClr val="black"/>
              </a:solidFill>
            </a:endParaRPr>
          </a:p>
          <a:p>
            <a:r>
              <a:rPr lang="ja-JP" altLang="en-US" sz="2400" dirty="0">
                <a:solidFill>
                  <a:prstClr val="black"/>
                </a:solidFill>
              </a:rPr>
              <a:t>　⇒　但し、許可は一度限り</a:t>
            </a:r>
            <a:endParaRPr lang="en-US" altLang="ja-JP" sz="2400" dirty="0">
              <a:solidFill>
                <a:prstClr val="black"/>
              </a:solidFill>
            </a:endParaRPr>
          </a:p>
          <a:p>
            <a:endParaRPr lang="en-US" altLang="ja-JP" sz="2400" b="1" dirty="0">
              <a:solidFill>
                <a:prstClr val="black"/>
              </a:solidFill>
            </a:endParaRPr>
          </a:p>
          <a:p>
            <a:r>
              <a:rPr lang="ja-JP" altLang="en-US" sz="2400" dirty="0">
                <a:solidFill>
                  <a:srgbClr val="39424A"/>
                </a:solidFill>
                <a:latin typeface="Noto Sans JP"/>
              </a:rPr>
              <a:t>　</a:t>
            </a:r>
            <a:endParaRPr lang="en-US" altLang="ja-JP" sz="2400" b="1" dirty="0">
              <a:solidFill>
                <a:prstClr val="black"/>
              </a:solidFill>
            </a:endParaRPr>
          </a:p>
          <a:p>
            <a:endParaRPr lang="en-US" altLang="ja-JP" sz="2400" b="1" dirty="0">
              <a:solidFill>
                <a:prstClr val="black"/>
              </a:solidFill>
            </a:endParaRPr>
          </a:p>
          <a:p>
            <a:endParaRPr lang="en-US" altLang="ja-JP" sz="2400" b="1" dirty="0">
              <a:solidFill>
                <a:prstClr val="black"/>
              </a:solidFill>
            </a:endParaRPr>
          </a:p>
        </p:txBody>
      </p:sp>
      <p:pic>
        <p:nvPicPr>
          <p:cNvPr id="10" name="図 9">
            <a:extLst>
              <a:ext uri="{FF2B5EF4-FFF2-40B4-BE49-F238E27FC236}">
                <a16:creationId xmlns:a16="http://schemas.microsoft.com/office/drawing/2014/main" id="{D96F543E-E759-934C-3E60-5971474022A6}"/>
              </a:ext>
            </a:extLst>
          </p:cNvPr>
          <p:cNvPicPr>
            <a:picLocks noChangeAspect="1"/>
          </p:cNvPicPr>
          <p:nvPr/>
        </p:nvPicPr>
        <p:blipFill>
          <a:blip r:embed="rId3"/>
          <a:stretch>
            <a:fillRect/>
          </a:stretch>
        </p:blipFill>
        <p:spPr>
          <a:xfrm>
            <a:off x="132044" y="160732"/>
            <a:ext cx="2456901" cy="999831"/>
          </a:xfrm>
          <a:prstGeom prst="rect">
            <a:avLst/>
          </a:prstGeom>
        </p:spPr>
      </p:pic>
    </p:spTree>
    <p:extLst>
      <p:ext uri="{BB962C8B-B14F-4D97-AF65-F5344CB8AC3E}">
        <p14:creationId xmlns:p14="http://schemas.microsoft.com/office/powerpoint/2010/main" val="4287823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1680544" y="439949"/>
            <a:ext cx="9775318" cy="720614"/>
          </a:xfrm>
        </p:spPr>
        <p:txBody>
          <a:bodyPr>
            <a:normAutofit/>
          </a:bodyPr>
          <a:lstStyle/>
          <a:p>
            <a:r>
              <a:rPr lang="ja-JP" altLang="en-US" sz="3100" u="sng" dirty="0"/>
              <a:t>ロータリーロゴ入り商品に関する注意</a:t>
            </a:r>
            <a:endParaRPr lang="en-US" sz="2800" u="sng"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508000" y="1439780"/>
            <a:ext cx="11684000" cy="4859420"/>
          </a:xfrm>
          <a:prstGeom prst="rect">
            <a:avLst/>
          </a:prstGeom>
          <a:noFill/>
        </p:spPr>
        <p:txBody>
          <a:bodyPr wrap="square" rtlCol="0">
            <a:noAutofit/>
          </a:bodyPr>
          <a:lstStyle/>
          <a:p>
            <a:r>
              <a:rPr lang="ja-JP" altLang="en-US" sz="2400" dirty="0">
                <a:solidFill>
                  <a:prstClr val="black"/>
                </a:solidFill>
              </a:rPr>
              <a:t>４　</a:t>
            </a:r>
            <a:r>
              <a:rPr lang="ja-JP" altLang="en-US" sz="2400" dirty="0">
                <a:solidFill>
                  <a:srgbClr val="FF0000"/>
                </a:solidFill>
              </a:rPr>
              <a:t>免許業者に発注を要する</a:t>
            </a:r>
            <a:r>
              <a:rPr lang="ja-JP" altLang="en-US" sz="2400" dirty="0">
                <a:solidFill>
                  <a:prstClr val="black"/>
                </a:solidFill>
              </a:rPr>
              <a:t>ロータリーロゴ入りの</a:t>
            </a:r>
            <a:r>
              <a:rPr lang="ja-JP" altLang="en-US" sz="2400" b="1" dirty="0">
                <a:solidFill>
                  <a:srgbClr val="FF0000"/>
                </a:solidFill>
              </a:rPr>
              <a:t>「商品」</a:t>
            </a:r>
            <a:r>
              <a:rPr lang="en-US" altLang="ja-JP" sz="2400" b="1" dirty="0">
                <a:solidFill>
                  <a:srgbClr val="FF0000"/>
                </a:solidFill>
              </a:rPr>
              <a:t>merchandise</a:t>
            </a:r>
            <a:r>
              <a:rPr lang="ja-JP" altLang="en-US" sz="2400" dirty="0">
                <a:solidFill>
                  <a:prstClr val="black"/>
                </a:solidFill>
              </a:rPr>
              <a:t>の典型例</a:t>
            </a:r>
            <a:endParaRPr lang="en-US" altLang="ja-JP" sz="2400" dirty="0">
              <a:solidFill>
                <a:prstClr val="black"/>
              </a:solidFill>
            </a:endParaRPr>
          </a:p>
          <a:p>
            <a:r>
              <a:rPr lang="ja-JP" altLang="en-US" sz="2400" dirty="0">
                <a:solidFill>
                  <a:prstClr val="black"/>
                </a:solidFill>
              </a:rPr>
              <a:t>　　　・・・衣類その他のグッズ</a:t>
            </a:r>
            <a:endParaRPr lang="en-US" altLang="ja-JP" sz="2400" dirty="0">
              <a:solidFill>
                <a:prstClr val="black"/>
              </a:solidFill>
            </a:endParaRPr>
          </a:p>
          <a:p>
            <a:endParaRPr lang="en-US" altLang="ja-JP" sz="2400" dirty="0">
              <a:solidFill>
                <a:prstClr val="black"/>
              </a:solidFill>
            </a:endParaRPr>
          </a:p>
          <a:p>
            <a:r>
              <a:rPr lang="ja-JP" altLang="en-US" sz="2400" dirty="0">
                <a:solidFill>
                  <a:prstClr val="black"/>
                </a:solidFill>
              </a:rPr>
              <a:t>５　</a:t>
            </a:r>
            <a:r>
              <a:rPr lang="ja-JP" altLang="en-US" sz="2400" b="1" dirty="0">
                <a:solidFill>
                  <a:srgbClr val="0070C0"/>
                </a:solidFill>
              </a:rPr>
              <a:t>第三者に販売したり記念品等として提供することを目的としたものではなく</a:t>
            </a:r>
            <a:r>
              <a:rPr lang="ja-JP" altLang="en-US" sz="2400" dirty="0">
                <a:solidFill>
                  <a:prstClr val="black"/>
                </a:solidFill>
              </a:rPr>
              <a:t>、かつ、</a:t>
            </a:r>
            <a:r>
              <a:rPr lang="ja-JP" altLang="en-US" sz="2400" b="1" dirty="0">
                <a:solidFill>
                  <a:srgbClr val="0070C0"/>
                </a:solidFill>
              </a:rPr>
              <a:t>会員ないしクラブ自らが、活動時に使用するツールにすぎない</a:t>
            </a:r>
            <a:r>
              <a:rPr lang="ja-JP" altLang="en-US" sz="2400" dirty="0">
                <a:solidFill>
                  <a:prstClr val="black"/>
                </a:solidFill>
              </a:rPr>
              <a:t>もの　</a:t>
            </a:r>
            <a:endParaRPr lang="en-US" altLang="ja-JP" sz="2400" dirty="0">
              <a:solidFill>
                <a:prstClr val="black"/>
              </a:solidFill>
            </a:endParaRPr>
          </a:p>
          <a:p>
            <a:r>
              <a:rPr lang="ja-JP" altLang="en-US" sz="2400" dirty="0">
                <a:solidFill>
                  <a:prstClr val="black"/>
                </a:solidFill>
              </a:rPr>
              <a:t>⇒通常の「商品」の概念から導かれる「使用方法・性格」が異なる。</a:t>
            </a:r>
            <a:endParaRPr lang="en-US" altLang="ja-JP" sz="2400" dirty="0">
              <a:solidFill>
                <a:prstClr val="black"/>
              </a:solidFill>
            </a:endParaRPr>
          </a:p>
          <a:p>
            <a:r>
              <a:rPr lang="ja-JP" altLang="en-US" sz="2400" dirty="0">
                <a:solidFill>
                  <a:prstClr val="black"/>
                </a:solidFill>
              </a:rPr>
              <a:t>⇒免許業者に製造等を発注すべき</a:t>
            </a:r>
            <a:r>
              <a:rPr lang="ja-JP" altLang="en-US" sz="2400" b="1" dirty="0">
                <a:solidFill>
                  <a:srgbClr val="0070C0"/>
                </a:solidFill>
              </a:rPr>
              <a:t>「商品」にあたらない</a:t>
            </a:r>
            <a:r>
              <a:rPr lang="ja-JP" altLang="en-US" sz="2400" b="1" dirty="0"/>
              <a:t>（第</a:t>
            </a:r>
            <a:r>
              <a:rPr lang="en-US" altLang="ja-JP" sz="2400" b="1" dirty="0"/>
              <a:t>2260</a:t>
            </a:r>
            <a:r>
              <a:rPr lang="ja-JP" altLang="en-US" sz="2400" b="1" dirty="0"/>
              <a:t>地区見解）</a:t>
            </a:r>
            <a:endParaRPr lang="en-US" altLang="ja-JP" sz="2400" b="1" dirty="0"/>
          </a:p>
          <a:p>
            <a:r>
              <a:rPr lang="ja-JP" altLang="en-US" sz="2400" b="1" dirty="0">
                <a:solidFill>
                  <a:prstClr val="black"/>
                </a:solidFill>
              </a:rPr>
              <a:t>　　</a:t>
            </a:r>
            <a:r>
              <a:rPr lang="ja-JP" altLang="en-US" sz="2400" dirty="0">
                <a:solidFill>
                  <a:prstClr val="black"/>
                </a:solidFill>
              </a:rPr>
              <a:t>　例）クラブで使用する名刺、週報、封筒、会員名簿等</a:t>
            </a:r>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r>
              <a:rPr lang="ja-JP" altLang="en-US" sz="2400" dirty="0">
                <a:solidFill>
                  <a:prstClr val="black"/>
                </a:solidFill>
              </a:rPr>
              <a:t>６「商品」であっても、</a:t>
            </a:r>
            <a:r>
              <a:rPr lang="ja-JP" altLang="en-US" sz="2400" dirty="0">
                <a:solidFill>
                  <a:srgbClr val="0070C0"/>
                </a:solidFill>
              </a:rPr>
              <a:t>クラブ自ら製作することは構わない</a:t>
            </a:r>
            <a:r>
              <a:rPr lang="ja-JP" altLang="en-US" sz="2400" dirty="0">
                <a:solidFill>
                  <a:prstClr val="black"/>
                </a:solidFill>
              </a:rPr>
              <a:t>。</a:t>
            </a:r>
            <a:endParaRPr lang="en-US" altLang="ja-JP" sz="2400" dirty="0">
              <a:solidFill>
                <a:prstClr val="black"/>
              </a:solidFill>
            </a:endParaRPr>
          </a:p>
          <a:p>
            <a:r>
              <a:rPr lang="ja-JP" altLang="en-US" sz="2400" dirty="0">
                <a:solidFill>
                  <a:prstClr val="black"/>
                </a:solidFill>
              </a:rPr>
              <a:t>　　例）無地のポロシャツにクラブ自らで、クラブ名入ロータリーロゴをアイロ</a:t>
            </a:r>
            <a:endParaRPr lang="en-US" altLang="ja-JP" sz="2400" dirty="0">
              <a:solidFill>
                <a:prstClr val="black"/>
              </a:solidFill>
            </a:endParaRPr>
          </a:p>
          <a:p>
            <a:r>
              <a:rPr lang="ja-JP" altLang="en-US" sz="2400" dirty="0">
                <a:solidFill>
                  <a:prstClr val="black"/>
                </a:solidFill>
              </a:rPr>
              <a:t>　　　ンプリントする等</a:t>
            </a:r>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p:txBody>
      </p:sp>
      <p:pic>
        <p:nvPicPr>
          <p:cNvPr id="10" name="図 9">
            <a:extLst>
              <a:ext uri="{FF2B5EF4-FFF2-40B4-BE49-F238E27FC236}">
                <a16:creationId xmlns:a16="http://schemas.microsoft.com/office/drawing/2014/main" id="{D96F543E-E759-934C-3E60-5971474022A6}"/>
              </a:ext>
            </a:extLst>
          </p:cNvPr>
          <p:cNvPicPr>
            <a:picLocks noChangeAspect="1"/>
          </p:cNvPicPr>
          <p:nvPr/>
        </p:nvPicPr>
        <p:blipFill>
          <a:blip r:embed="rId3"/>
          <a:stretch>
            <a:fillRect/>
          </a:stretch>
        </p:blipFill>
        <p:spPr>
          <a:xfrm>
            <a:off x="132044" y="160732"/>
            <a:ext cx="2456901" cy="999831"/>
          </a:xfrm>
          <a:prstGeom prst="rect">
            <a:avLst/>
          </a:prstGeom>
        </p:spPr>
      </p:pic>
    </p:spTree>
    <p:extLst>
      <p:ext uri="{BB962C8B-B14F-4D97-AF65-F5344CB8AC3E}">
        <p14:creationId xmlns:p14="http://schemas.microsoft.com/office/powerpoint/2010/main" val="1479465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91AEBB38-0FD1-4536-A762-A1F22A5B5E1D}"/>
              </a:ext>
            </a:extLst>
          </p:cNvPr>
          <p:cNvSpPr txBox="1"/>
          <p:nvPr/>
        </p:nvSpPr>
        <p:spPr>
          <a:xfrm>
            <a:off x="699703" y="4480560"/>
            <a:ext cx="10775092" cy="2102219"/>
          </a:xfrm>
          <a:prstGeom prst="rect">
            <a:avLst/>
          </a:prstGeom>
          <a:noFill/>
        </p:spPr>
        <p:txBody>
          <a:bodyPr wrap="square" rtlCol="0">
            <a:noAutofit/>
          </a:bodyPr>
          <a:lstStyle/>
          <a:p>
            <a:pPr algn="ctr"/>
            <a:endParaRPr lang="en-US" altLang="ja-JP" sz="2800" dirty="0">
              <a:latin typeface="+mn-ea"/>
            </a:endParaRPr>
          </a:p>
          <a:p>
            <a:pPr algn="ctr"/>
            <a:r>
              <a:rPr lang="en-US" altLang="ja-JP" sz="2800" dirty="0">
                <a:latin typeface="+mn-ea"/>
              </a:rPr>
              <a:t>22-23</a:t>
            </a:r>
            <a:r>
              <a:rPr lang="ja-JP" altLang="en-US" sz="2800" dirty="0">
                <a:latin typeface="+mn-ea"/>
              </a:rPr>
              <a:t>年度</a:t>
            </a:r>
            <a:r>
              <a:rPr lang="ja-JP" altLang="en-US" sz="2800" dirty="0"/>
              <a:t>公共イメージ向上委員会 </a:t>
            </a:r>
            <a:endParaRPr lang="en-US" altLang="ja-JP" sz="2800" dirty="0"/>
          </a:p>
          <a:p>
            <a:pPr algn="ctr"/>
            <a:r>
              <a:rPr lang="ja-JP" altLang="en-US" sz="2800" dirty="0"/>
              <a:t>副委員長　伊藤芳晃</a:t>
            </a:r>
            <a:endParaRPr lang="en-US" altLang="ja-JP" sz="2800" dirty="0"/>
          </a:p>
        </p:txBody>
      </p:sp>
      <p:sp>
        <p:nvSpPr>
          <p:cNvPr id="7" name="テキスト ボックス 6">
            <a:extLst>
              <a:ext uri="{FF2B5EF4-FFF2-40B4-BE49-F238E27FC236}">
                <a16:creationId xmlns:a16="http://schemas.microsoft.com/office/drawing/2014/main" id="{03F85663-F986-4EFB-9CF6-72CB7BA3152A}"/>
              </a:ext>
            </a:extLst>
          </p:cNvPr>
          <p:cNvSpPr txBox="1"/>
          <p:nvPr/>
        </p:nvSpPr>
        <p:spPr>
          <a:xfrm>
            <a:off x="0" y="2296160"/>
            <a:ext cx="11647055" cy="2184400"/>
          </a:xfrm>
          <a:prstGeom prst="rect">
            <a:avLst/>
          </a:prstGeom>
          <a:noFill/>
        </p:spPr>
        <p:txBody>
          <a:bodyPr wrap="square" rtlCol="0">
            <a:noAutofit/>
          </a:bodyPr>
          <a:lstStyle/>
          <a:p>
            <a:pPr algn="ctr"/>
            <a:endParaRPr lang="en-US" altLang="ja-JP" sz="3200" dirty="0">
              <a:solidFill>
                <a:schemeClr val="accent1"/>
              </a:solidFill>
            </a:endParaRPr>
          </a:p>
          <a:p>
            <a:pPr algn="ctr"/>
            <a:r>
              <a:rPr lang="ja-JP" altLang="en-US" sz="3200" dirty="0">
                <a:solidFill>
                  <a:schemeClr val="accent1"/>
                </a:solidFill>
              </a:rPr>
              <a:t>ご静聴ありがとうございました</a:t>
            </a:r>
            <a:endParaRPr lang="en-US" altLang="ja-JP" sz="3200" dirty="0">
              <a:solidFill>
                <a:schemeClr val="accent1"/>
              </a:solidFill>
            </a:endParaRPr>
          </a:p>
          <a:p>
            <a:pPr algn="ctr"/>
            <a:endParaRPr lang="en-US" altLang="ja-JP" sz="2800" b="1" dirty="0"/>
          </a:p>
        </p:txBody>
      </p:sp>
      <p:pic>
        <p:nvPicPr>
          <p:cNvPr id="3" name="図 2"/>
          <p:cNvPicPr>
            <a:picLocks noChangeAspect="1"/>
          </p:cNvPicPr>
          <p:nvPr/>
        </p:nvPicPr>
        <p:blipFill>
          <a:blip r:embed="rId3"/>
          <a:stretch>
            <a:fillRect/>
          </a:stretch>
        </p:blipFill>
        <p:spPr>
          <a:xfrm>
            <a:off x="3372722" y="202501"/>
            <a:ext cx="4901609" cy="1371719"/>
          </a:xfrm>
          <a:prstGeom prst="rect">
            <a:avLst/>
          </a:prstGeom>
        </p:spPr>
      </p:pic>
    </p:spTree>
    <p:extLst>
      <p:ext uri="{BB962C8B-B14F-4D97-AF65-F5344CB8AC3E}">
        <p14:creationId xmlns:p14="http://schemas.microsoft.com/office/powerpoint/2010/main" val="106579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613596" y="762000"/>
            <a:ext cx="10775092" cy="660401"/>
          </a:xfrm>
          <a:prstGeom prst="rect">
            <a:avLst/>
          </a:prstGeom>
          <a:noFill/>
        </p:spPr>
        <p:txBody>
          <a:bodyPr wrap="square" rtlCol="0">
            <a:noAutofit/>
          </a:bodyPr>
          <a:lstStyle/>
          <a:p>
            <a:pPr algn="ctr"/>
            <a:r>
              <a:rPr lang="ja-JP" altLang="en-US" sz="2800" u="sng" dirty="0"/>
              <a:t>正しいロゴの使用はなぜ重要か</a:t>
            </a:r>
            <a:endParaRPr lang="ja-JP" altLang="ja-JP" sz="2800" u="sng" dirty="0"/>
          </a:p>
        </p:txBody>
      </p:sp>
      <p:sp>
        <p:nvSpPr>
          <p:cNvPr id="10" name="テキスト ボックス 9">
            <a:extLst>
              <a:ext uri="{FF2B5EF4-FFF2-40B4-BE49-F238E27FC236}">
                <a16:creationId xmlns:a16="http://schemas.microsoft.com/office/drawing/2014/main" id="{EE24120D-6602-4FD8-A6FA-8BD8838CE239}"/>
              </a:ext>
            </a:extLst>
          </p:cNvPr>
          <p:cNvSpPr txBox="1"/>
          <p:nvPr/>
        </p:nvSpPr>
        <p:spPr>
          <a:xfrm>
            <a:off x="419100" y="1244600"/>
            <a:ext cx="11557000" cy="5168901"/>
          </a:xfrm>
          <a:prstGeom prst="rect">
            <a:avLst/>
          </a:prstGeom>
          <a:noFill/>
        </p:spPr>
        <p:txBody>
          <a:bodyPr wrap="square" rtlCol="0">
            <a:noAutofit/>
          </a:bodyPr>
          <a:lstStyle/>
          <a:p>
            <a:r>
              <a:rPr lang="ja-JP" altLang="en-US" sz="2400" b="1" dirty="0">
                <a:latin typeface="+mj-ea"/>
                <a:ea typeface="+mj-ea"/>
              </a:rPr>
              <a:t>３　ブランド力の強化</a:t>
            </a:r>
            <a:endParaRPr lang="en-US" altLang="ja-JP" sz="2400" b="1" dirty="0">
              <a:latin typeface="+mj-ea"/>
              <a:ea typeface="+mj-ea"/>
            </a:endParaRPr>
          </a:p>
          <a:p>
            <a:endParaRPr lang="en-US" altLang="ja-JP" sz="2200" b="1" dirty="0">
              <a:latin typeface="+mj-ea"/>
              <a:ea typeface="+mj-ea"/>
            </a:endParaRPr>
          </a:p>
          <a:p>
            <a:r>
              <a:rPr lang="ja-JP" altLang="en-US" sz="2200" b="1" dirty="0">
                <a:latin typeface="+mj-ea"/>
                <a:ea typeface="+mj-ea"/>
              </a:rPr>
              <a:t>　　強いブランドの共通点</a:t>
            </a:r>
            <a:endParaRPr lang="en-US" altLang="ja-JP" sz="2200" b="1" dirty="0">
              <a:latin typeface="+mj-ea"/>
              <a:ea typeface="+mj-ea"/>
            </a:endParaRPr>
          </a:p>
          <a:p>
            <a:r>
              <a:rPr lang="ja-JP" altLang="en-US" sz="2200" dirty="0"/>
              <a:t>　　</a:t>
            </a:r>
            <a:r>
              <a:rPr lang="en-US" altLang="ja-JP" sz="2200" dirty="0"/>
              <a:t>ⅰ</a:t>
            </a:r>
            <a:r>
              <a:rPr lang="ja-JP" altLang="en-US" sz="2200" dirty="0"/>
              <a:t>一貫したヴィジュアルアイデンティティ（組織の理念を表すシンボルや視覚要素）　　　</a:t>
            </a:r>
            <a:endParaRPr lang="en-US" altLang="ja-JP" sz="2200" dirty="0"/>
          </a:p>
          <a:p>
            <a:r>
              <a:rPr lang="ja-JP" altLang="en-US" sz="2200" dirty="0"/>
              <a:t>　　　とボイス（何を伝えるか）</a:t>
            </a:r>
            <a:endParaRPr lang="en-US" altLang="ja-JP" sz="2200" dirty="0"/>
          </a:p>
          <a:p>
            <a:r>
              <a:rPr lang="ja-JP" altLang="en-US" sz="2200" dirty="0"/>
              <a:t>　　</a:t>
            </a:r>
            <a:r>
              <a:rPr lang="en-US" altLang="ja-JP" sz="2200" dirty="0"/>
              <a:t>ⅱ</a:t>
            </a:r>
            <a:r>
              <a:rPr lang="ja-JP" altLang="en-US" sz="2200" dirty="0"/>
              <a:t>ブランドの強い推進者がいる。</a:t>
            </a:r>
            <a:endParaRPr lang="en-US" altLang="ja-JP" sz="2200" dirty="0"/>
          </a:p>
          <a:p>
            <a:endParaRPr lang="en-US" altLang="ja-JP" sz="2200" b="1" dirty="0">
              <a:latin typeface="+mj-ea"/>
              <a:ea typeface="+mj-ea"/>
            </a:endParaRPr>
          </a:p>
          <a:p>
            <a:r>
              <a:rPr lang="ja-JP" altLang="en-US" sz="2200" b="1" dirty="0">
                <a:latin typeface="+mj-ea"/>
                <a:ea typeface="+mj-ea"/>
              </a:rPr>
              <a:t>　⇒　一貫したビジュアルアイデンティティとボイスのため</a:t>
            </a:r>
            <a:r>
              <a:rPr lang="ja-JP" altLang="en-US" sz="2200" b="1" dirty="0">
                <a:solidFill>
                  <a:srgbClr val="0070C0"/>
                </a:solidFill>
                <a:latin typeface="+mj-ea"/>
                <a:ea typeface="+mj-ea"/>
              </a:rPr>
              <a:t>ロゴの統一化を徹底する必要</a:t>
            </a:r>
            <a:endParaRPr lang="en-US" altLang="ja-JP" sz="2200" b="1" dirty="0">
              <a:latin typeface="+mj-ea"/>
              <a:ea typeface="+mj-ea"/>
            </a:endParaRPr>
          </a:p>
          <a:p>
            <a:r>
              <a:rPr lang="ja-JP" altLang="en-US" sz="2200" b="1" dirty="0">
                <a:latin typeface="+mj-ea"/>
                <a:ea typeface="+mj-ea"/>
              </a:rPr>
              <a:t>　　　</a:t>
            </a:r>
            <a:endParaRPr lang="en-US" altLang="ja-JP" sz="2200" b="1" dirty="0">
              <a:latin typeface="+mj-ea"/>
              <a:ea typeface="+mj-ea"/>
            </a:endParaRPr>
          </a:p>
          <a:p>
            <a:r>
              <a:rPr lang="ja-JP" altLang="en-US" sz="2400" b="1" dirty="0">
                <a:latin typeface="+mj-ea"/>
                <a:ea typeface="+mj-ea"/>
              </a:rPr>
              <a:t>４　ロータリーブランドの推進者になる</a:t>
            </a:r>
            <a:endParaRPr lang="en-US" altLang="ja-JP" sz="2400" b="1" dirty="0">
              <a:latin typeface="+mj-ea"/>
              <a:ea typeface="+mj-ea"/>
            </a:endParaRPr>
          </a:p>
          <a:p>
            <a:r>
              <a:rPr lang="ja-JP" altLang="en-US" sz="2400" dirty="0">
                <a:latin typeface="+mj-ea"/>
                <a:ea typeface="+mj-ea"/>
              </a:rPr>
              <a:t>　　会員自らが、魅力的で一貫したブランドコミュニケーションとしての「ロゴ」</a:t>
            </a:r>
            <a:endParaRPr lang="en-US" altLang="ja-JP" sz="2400" dirty="0">
              <a:latin typeface="+mj-ea"/>
              <a:ea typeface="+mj-ea"/>
            </a:endParaRPr>
          </a:p>
          <a:p>
            <a:r>
              <a:rPr lang="ja-JP" altLang="en-US" sz="2400" dirty="0">
                <a:latin typeface="+mj-ea"/>
                <a:ea typeface="+mj-ea"/>
              </a:rPr>
              <a:t>　を駆使することで、ロータリーブランドの推進者になっていただきたい。</a:t>
            </a:r>
            <a:endParaRPr lang="en-US" altLang="ja-JP" sz="2400" dirty="0">
              <a:latin typeface="+mj-ea"/>
              <a:ea typeface="+mj-ea"/>
            </a:endParaRPr>
          </a:p>
          <a:p>
            <a:endParaRPr lang="en-US" altLang="ja-JP" sz="2800" b="1" kern="100" dirty="0">
              <a:solidFill>
                <a:srgbClr val="313537"/>
              </a:solidFill>
              <a:latin typeface="+mj-ea"/>
              <a:ea typeface="+mj-ea"/>
              <a:cs typeface="Open Sans" panose="020B0606030504020204" pitchFamily="34" charset="0"/>
            </a:endParaRPr>
          </a:p>
          <a:p>
            <a:r>
              <a:rPr lang="ja-JP" altLang="en-US" sz="2400" b="1" kern="100" dirty="0">
                <a:solidFill>
                  <a:srgbClr val="313537"/>
                </a:solidFill>
                <a:latin typeface="+mj-ea"/>
                <a:ea typeface="+mj-ea"/>
                <a:cs typeface="Open Sans" panose="020B0606030504020204" pitchFamily="34" charset="0"/>
              </a:rPr>
              <a:t>５　ロータリーの評判と法的権利を守る</a:t>
            </a:r>
            <a:r>
              <a:rPr lang="ja-JP" altLang="en-US" sz="2400" b="1" dirty="0">
                <a:latin typeface="+mj-ea"/>
                <a:ea typeface="+mj-ea"/>
              </a:rPr>
              <a:t>　</a:t>
            </a:r>
            <a:endParaRPr lang="en-US" altLang="ja-JP" sz="2400" b="1" dirty="0">
              <a:latin typeface="+mj-ea"/>
              <a:ea typeface="+mj-ea"/>
            </a:endParaRPr>
          </a:p>
          <a:p>
            <a:endParaRPr lang="en-US" altLang="ja-JP" sz="2800" dirty="0">
              <a:solidFill>
                <a:prstClr val="black"/>
              </a:solidFill>
            </a:endParaRPr>
          </a:p>
        </p:txBody>
      </p:sp>
      <p:pic>
        <p:nvPicPr>
          <p:cNvPr id="3" name="図 2">
            <a:extLst>
              <a:ext uri="{FF2B5EF4-FFF2-40B4-BE49-F238E27FC236}">
                <a16:creationId xmlns:a16="http://schemas.microsoft.com/office/drawing/2014/main" id="{A15CB396-D184-E1DA-BF29-095E5E04281C}"/>
              </a:ext>
            </a:extLst>
          </p:cNvPr>
          <p:cNvPicPr>
            <a:picLocks noChangeAspect="1"/>
          </p:cNvPicPr>
          <p:nvPr/>
        </p:nvPicPr>
        <p:blipFill>
          <a:blip r:embed="rId3"/>
          <a:stretch>
            <a:fillRect/>
          </a:stretch>
        </p:blipFill>
        <p:spPr>
          <a:xfrm>
            <a:off x="150726" y="155184"/>
            <a:ext cx="2457004" cy="994787"/>
          </a:xfrm>
          <a:prstGeom prst="rect">
            <a:avLst/>
          </a:prstGeom>
        </p:spPr>
      </p:pic>
    </p:spTree>
    <p:extLst>
      <p:ext uri="{BB962C8B-B14F-4D97-AF65-F5344CB8AC3E}">
        <p14:creationId xmlns:p14="http://schemas.microsoft.com/office/powerpoint/2010/main" val="230307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2468112" y="389413"/>
            <a:ext cx="8199888" cy="635453"/>
          </a:xfrm>
        </p:spPr>
        <p:txBody>
          <a:bodyPr>
            <a:noAutofit/>
          </a:bodyPr>
          <a:lstStyle/>
          <a:p>
            <a:r>
              <a:rPr lang="ja-JP" altLang="en-US" sz="2800" u="sng" dirty="0"/>
              <a:t>ロータリーのロゴ</a:t>
            </a:r>
            <a:endParaRPr lang="en-US" sz="2800" u="sng"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584200" y="1057707"/>
            <a:ext cx="11242040" cy="5219301"/>
          </a:xfrm>
          <a:prstGeom prst="rect">
            <a:avLst/>
          </a:prstGeom>
          <a:noFill/>
        </p:spPr>
        <p:txBody>
          <a:bodyPr wrap="square" rtlCol="0">
            <a:noAutofit/>
          </a:bodyPr>
          <a:lstStyle/>
          <a:p>
            <a:endParaRPr lang="en-US" altLang="ja-JP" sz="2800" dirty="0">
              <a:solidFill>
                <a:prstClr val="black"/>
              </a:solidFill>
            </a:endParaRPr>
          </a:p>
          <a:p>
            <a:r>
              <a:rPr lang="ja-JP" altLang="en-US" sz="2800" dirty="0">
                <a:solidFill>
                  <a:prstClr val="black"/>
                </a:solidFill>
              </a:rPr>
              <a:t>　公式ロゴ　　　　　　　　　　　　簡易公式ロゴ</a:t>
            </a:r>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400" dirty="0">
              <a:solidFill>
                <a:prstClr val="black"/>
              </a:solidFill>
            </a:endParaRPr>
          </a:p>
          <a:p>
            <a:r>
              <a:rPr lang="ja-JP" altLang="en-US" sz="2400" dirty="0">
                <a:solidFill>
                  <a:prstClr val="black"/>
                </a:solidFill>
              </a:rPr>
              <a:t>・ロータリーロゴには「公式ロゴ」「簡易公式ロゴ」</a:t>
            </a:r>
            <a:endParaRPr lang="en-US" altLang="ja-JP" sz="2400" dirty="0">
              <a:solidFill>
                <a:prstClr val="black"/>
              </a:solidFill>
            </a:endParaRPr>
          </a:p>
          <a:p>
            <a:r>
              <a:rPr lang="ja-JP" altLang="en-US" sz="2400" dirty="0">
                <a:solidFill>
                  <a:prstClr val="black"/>
                </a:solidFill>
              </a:rPr>
              <a:t>・公式ロゴと簡易公式ロゴとでは、歯車の形式、商標登録マークの有無が異なる。</a:t>
            </a:r>
            <a:endParaRPr lang="en-US" altLang="ja-JP" sz="2400" dirty="0">
              <a:solidFill>
                <a:prstClr val="black"/>
              </a:solidFill>
            </a:endParaRPr>
          </a:p>
          <a:p>
            <a:r>
              <a:rPr lang="ja-JP" altLang="en-US" sz="2400" dirty="0">
                <a:solidFill>
                  <a:prstClr val="black"/>
                </a:solidFill>
              </a:rPr>
              <a:t>・小さいサイズ、刺繍の場合、簡易公式ロゴが推奨</a:t>
            </a:r>
            <a:endParaRPr lang="en-US" altLang="ja-JP" sz="2400" dirty="0">
              <a:solidFill>
                <a:prstClr val="black"/>
              </a:solidFill>
            </a:endParaRPr>
          </a:p>
        </p:txBody>
      </p:sp>
      <p:pic>
        <p:nvPicPr>
          <p:cNvPr id="5" name="図 4">
            <a:extLst>
              <a:ext uri="{FF2B5EF4-FFF2-40B4-BE49-F238E27FC236}">
                <a16:creationId xmlns:a16="http://schemas.microsoft.com/office/drawing/2014/main" id="{61012BF5-B1D3-1375-933D-3CDA464828B6}"/>
              </a:ext>
            </a:extLst>
          </p:cNvPr>
          <p:cNvPicPr>
            <a:picLocks noChangeAspect="1"/>
          </p:cNvPicPr>
          <p:nvPr/>
        </p:nvPicPr>
        <p:blipFill>
          <a:blip r:embed="rId3"/>
          <a:stretch>
            <a:fillRect/>
          </a:stretch>
        </p:blipFill>
        <p:spPr>
          <a:xfrm>
            <a:off x="11211" y="81076"/>
            <a:ext cx="2456901" cy="999831"/>
          </a:xfrm>
          <a:prstGeom prst="rect">
            <a:avLst/>
          </a:prstGeom>
        </p:spPr>
      </p:pic>
      <p:pic>
        <p:nvPicPr>
          <p:cNvPr id="6" name="図 5" descr="文字が書かれている&#10;&#10;低い精度で自動的に生成された説明">
            <a:extLst>
              <a:ext uri="{FF2B5EF4-FFF2-40B4-BE49-F238E27FC236}">
                <a16:creationId xmlns:a16="http://schemas.microsoft.com/office/drawing/2014/main" id="{5840D4E7-FF2F-2128-8E25-B1026AD0D9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076" y="2057538"/>
            <a:ext cx="4892040" cy="1981200"/>
          </a:xfrm>
          <a:prstGeom prst="rect">
            <a:avLst/>
          </a:prstGeom>
        </p:spPr>
      </p:pic>
      <p:pic>
        <p:nvPicPr>
          <p:cNvPr id="11" name="図 10" descr="文字が書かれている&#10;&#10;低い精度で自動的に生成された説明">
            <a:extLst>
              <a:ext uri="{FF2B5EF4-FFF2-40B4-BE49-F238E27FC236}">
                <a16:creationId xmlns:a16="http://schemas.microsoft.com/office/drawing/2014/main" id="{044BDF4A-D4C0-94C3-6959-D1FDF47E31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2886" y="2118498"/>
            <a:ext cx="4922520" cy="1920240"/>
          </a:xfrm>
          <a:prstGeom prst="rect">
            <a:avLst/>
          </a:prstGeom>
        </p:spPr>
      </p:pic>
    </p:spTree>
    <p:extLst>
      <p:ext uri="{BB962C8B-B14F-4D97-AF65-F5344CB8AC3E}">
        <p14:creationId xmlns:p14="http://schemas.microsoft.com/office/powerpoint/2010/main" val="2549485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613596" y="851246"/>
            <a:ext cx="10775092" cy="750979"/>
          </a:xfrm>
          <a:prstGeom prst="rect">
            <a:avLst/>
          </a:prstGeom>
          <a:noFill/>
        </p:spPr>
        <p:txBody>
          <a:bodyPr wrap="square" rtlCol="0">
            <a:noAutofit/>
          </a:bodyPr>
          <a:lstStyle/>
          <a:p>
            <a:pPr algn="ctr"/>
            <a:r>
              <a:rPr lang="ja-JP" altLang="en-US" sz="2800" u="sng" dirty="0"/>
              <a:t>ロータリーのロゴの変遷</a:t>
            </a:r>
            <a:endParaRPr lang="en-US" altLang="ja-JP" sz="2800" u="sng" dirty="0"/>
          </a:p>
        </p:txBody>
      </p:sp>
      <p:sp>
        <p:nvSpPr>
          <p:cNvPr id="10" name="テキスト ボックス 9">
            <a:extLst>
              <a:ext uri="{FF2B5EF4-FFF2-40B4-BE49-F238E27FC236}">
                <a16:creationId xmlns:a16="http://schemas.microsoft.com/office/drawing/2014/main" id="{EE24120D-6602-4FD8-A6FA-8BD8838CE239}"/>
              </a:ext>
            </a:extLst>
          </p:cNvPr>
          <p:cNvSpPr txBox="1"/>
          <p:nvPr/>
        </p:nvSpPr>
        <p:spPr>
          <a:xfrm>
            <a:off x="517076" y="1584723"/>
            <a:ext cx="11442357" cy="3688553"/>
          </a:xfrm>
          <a:prstGeom prst="rect">
            <a:avLst/>
          </a:prstGeom>
          <a:noFill/>
        </p:spPr>
        <p:txBody>
          <a:bodyPr wrap="square" rtlCol="0">
            <a:noAutofit/>
          </a:bodyPr>
          <a:lstStyle/>
          <a:p>
            <a:endParaRPr lang="en-US" altLang="ja-JP" sz="2800" dirty="0">
              <a:solidFill>
                <a:prstClr val="black"/>
              </a:solidFill>
            </a:endParaRPr>
          </a:p>
          <a:p>
            <a:endParaRPr lang="en-US" altLang="ja-JP" sz="2800" b="1" dirty="0"/>
          </a:p>
          <a:p>
            <a:endParaRPr lang="en-US" altLang="ja-JP" sz="2800" b="1" dirty="0"/>
          </a:p>
          <a:p>
            <a:endParaRPr lang="en-US" altLang="ja-JP" sz="2800" b="1" dirty="0"/>
          </a:p>
          <a:p>
            <a:endParaRPr lang="en-US" altLang="ja-JP" sz="2800" b="1" dirty="0"/>
          </a:p>
          <a:p>
            <a:endParaRPr lang="en-US" altLang="ja-JP" sz="2800" b="1" dirty="0"/>
          </a:p>
          <a:p>
            <a:endParaRPr lang="en-US" altLang="ja-JP" sz="2800" b="1" dirty="0"/>
          </a:p>
          <a:p>
            <a:r>
              <a:rPr lang="ja-JP" altLang="en-US" sz="2800" b="1" dirty="0"/>
              <a:t>　</a:t>
            </a:r>
            <a:r>
              <a:rPr lang="ja-JP" altLang="en-US" sz="2800" dirty="0"/>
              <a:t>２０１３年に視覚的なアイデンティティ刷新のため、一番右のものに変更された。</a:t>
            </a:r>
            <a:endParaRPr lang="en-US" altLang="ja-JP" sz="2800" dirty="0"/>
          </a:p>
          <a:p>
            <a:endParaRPr lang="en-US" altLang="ja-JP" sz="2800" b="1" dirty="0"/>
          </a:p>
          <a:p>
            <a:endParaRPr lang="en-US" altLang="ja-JP" sz="2800" b="1" dirty="0"/>
          </a:p>
          <a:p>
            <a:endParaRPr lang="en-US" altLang="ja-JP" sz="2800" dirty="0">
              <a:solidFill>
                <a:prstClr val="black"/>
              </a:solidFill>
            </a:endParaRPr>
          </a:p>
        </p:txBody>
      </p:sp>
      <p:pic>
        <p:nvPicPr>
          <p:cNvPr id="3" name="図 2">
            <a:extLst>
              <a:ext uri="{FF2B5EF4-FFF2-40B4-BE49-F238E27FC236}">
                <a16:creationId xmlns:a16="http://schemas.microsoft.com/office/drawing/2014/main" id="{A15CB396-D184-E1DA-BF29-095E5E04281C}"/>
              </a:ext>
            </a:extLst>
          </p:cNvPr>
          <p:cNvPicPr>
            <a:picLocks noChangeAspect="1"/>
          </p:cNvPicPr>
          <p:nvPr/>
        </p:nvPicPr>
        <p:blipFill>
          <a:blip r:embed="rId3"/>
          <a:stretch>
            <a:fillRect/>
          </a:stretch>
        </p:blipFill>
        <p:spPr>
          <a:xfrm>
            <a:off x="150726" y="155184"/>
            <a:ext cx="2457004" cy="994787"/>
          </a:xfrm>
          <a:prstGeom prst="rect">
            <a:avLst/>
          </a:prstGeom>
        </p:spPr>
      </p:pic>
      <p:pic>
        <p:nvPicPr>
          <p:cNvPr id="5" name="図 4" descr="ロゴ&#10;&#10;自動的に生成された説明">
            <a:extLst>
              <a:ext uri="{FF2B5EF4-FFF2-40B4-BE49-F238E27FC236}">
                <a16:creationId xmlns:a16="http://schemas.microsoft.com/office/drawing/2014/main" id="{F24B1716-624B-9E8D-1191-963CF65346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225" y="2451100"/>
            <a:ext cx="10500599" cy="1861927"/>
          </a:xfrm>
          <a:prstGeom prst="rect">
            <a:avLst/>
          </a:prstGeom>
        </p:spPr>
      </p:pic>
    </p:spTree>
    <p:extLst>
      <p:ext uri="{BB962C8B-B14F-4D97-AF65-F5344CB8AC3E}">
        <p14:creationId xmlns:p14="http://schemas.microsoft.com/office/powerpoint/2010/main" val="1279963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2128358" y="580992"/>
            <a:ext cx="7257535" cy="635453"/>
          </a:xfrm>
        </p:spPr>
        <p:txBody>
          <a:bodyPr>
            <a:normAutofit/>
          </a:bodyPr>
          <a:lstStyle/>
          <a:p>
            <a:r>
              <a:rPr lang="ja-JP" altLang="en-US" sz="2800" u="sng" dirty="0"/>
              <a:t>ロータリーのロゴのシステム・ルール</a:t>
            </a:r>
            <a:endParaRPr lang="en-US" sz="2800" u="sng"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419100" y="1216445"/>
            <a:ext cx="10828269" cy="4744920"/>
          </a:xfrm>
          <a:prstGeom prst="rect">
            <a:avLst/>
          </a:prstGeom>
          <a:noFill/>
        </p:spPr>
        <p:txBody>
          <a:bodyPr wrap="square" rtlCol="0">
            <a:noAutofit/>
          </a:bodyPr>
          <a:lstStyle/>
          <a:p>
            <a:r>
              <a:rPr lang="ja-JP" altLang="en-US" sz="2400" dirty="0">
                <a:solidFill>
                  <a:prstClr val="black"/>
                </a:solidFill>
              </a:rPr>
              <a:t>　　　公式ロゴ　　　　　　　　　　簡易公式ロゴ</a:t>
            </a:r>
            <a:endParaRPr lang="en-US" altLang="ja-JP" sz="24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r>
              <a:rPr lang="ja-JP" altLang="en-US" sz="2800" dirty="0">
                <a:solidFill>
                  <a:prstClr val="black"/>
                </a:solidFill>
              </a:rPr>
              <a:t>１　クラブ、地区、ゾーンの活動・コミュニケーションで使用す　</a:t>
            </a:r>
            <a:endParaRPr lang="en-US" altLang="ja-JP" sz="2800" dirty="0">
              <a:solidFill>
                <a:prstClr val="black"/>
              </a:solidFill>
            </a:endParaRPr>
          </a:p>
          <a:p>
            <a:r>
              <a:rPr lang="ja-JP" altLang="en-US" sz="2800" dirty="0">
                <a:solidFill>
                  <a:prstClr val="black"/>
                </a:solidFill>
              </a:rPr>
              <a:t>　るロゴには、ロータリー公式ロゴ（もしくは簡易公式ロゴ）に</a:t>
            </a:r>
            <a:endParaRPr lang="en-US" altLang="ja-JP" sz="2800" dirty="0">
              <a:solidFill>
                <a:prstClr val="black"/>
              </a:solidFill>
            </a:endParaRPr>
          </a:p>
          <a:p>
            <a:r>
              <a:rPr lang="ja-JP" altLang="en-US" sz="2800" b="1" dirty="0">
                <a:solidFill>
                  <a:prstClr val="black"/>
                </a:solidFill>
              </a:rPr>
              <a:t>　</a:t>
            </a:r>
            <a:r>
              <a:rPr lang="ja-JP" altLang="en-US" sz="2800" b="1" dirty="0">
                <a:solidFill>
                  <a:srgbClr val="0070C0"/>
                </a:solidFill>
              </a:rPr>
              <a:t>クラブ名、地区番号、ゾーン番号を入れる</a:t>
            </a:r>
            <a:r>
              <a:rPr lang="ja-JP" altLang="en-US" sz="2800" dirty="0"/>
              <a:t>（ロータリー章典</a:t>
            </a:r>
            <a:endParaRPr lang="en-US" altLang="ja-JP" sz="2800" dirty="0"/>
          </a:p>
          <a:p>
            <a:r>
              <a:rPr lang="ja-JP" altLang="en-US" sz="2800" dirty="0"/>
              <a:t>　</a:t>
            </a:r>
            <a:r>
              <a:rPr lang="en-US" altLang="ja-JP" sz="2800" dirty="0"/>
              <a:t>34.030.6.</a:t>
            </a:r>
            <a:r>
              <a:rPr lang="ja-JP" altLang="en-US" sz="2800" dirty="0"/>
              <a:t>・</a:t>
            </a:r>
            <a:r>
              <a:rPr lang="en-US" altLang="ja-JP" sz="2800" dirty="0"/>
              <a:t>34.040.11.</a:t>
            </a:r>
            <a:r>
              <a:rPr lang="ja-JP" altLang="en-US" sz="2800" dirty="0"/>
              <a:t>参照）</a:t>
            </a:r>
            <a:r>
              <a:rPr lang="ja-JP" altLang="en-US" sz="2800" b="1" dirty="0">
                <a:solidFill>
                  <a:srgbClr val="0070C0"/>
                </a:solidFill>
              </a:rPr>
              <a:t>。</a:t>
            </a:r>
            <a:endParaRPr lang="en-US" altLang="ja-JP" sz="2800" dirty="0">
              <a:solidFill>
                <a:srgbClr val="00B0F0"/>
              </a:solidFill>
            </a:endParaRPr>
          </a:p>
          <a:p>
            <a:endParaRPr lang="en-US" altLang="ja-JP" sz="2800" dirty="0">
              <a:solidFill>
                <a:prstClr val="black"/>
              </a:solidFill>
            </a:endParaRPr>
          </a:p>
          <a:p>
            <a:endParaRPr lang="en-US" altLang="ja-JP" sz="2400" dirty="0">
              <a:solidFill>
                <a:prstClr val="black"/>
              </a:solidFill>
            </a:endParaRPr>
          </a:p>
          <a:p>
            <a:pPr lvl="0"/>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p:txBody>
      </p:sp>
      <p:pic>
        <p:nvPicPr>
          <p:cNvPr id="5" name="図 4">
            <a:extLst>
              <a:ext uri="{FF2B5EF4-FFF2-40B4-BE49-F238E27FC236}">
                <a16:creationId xmlns:a16="http://schemas.microsoft.com/office/drawing/2014/main" id="{5E3A8999-28B0-DD47-E89D-DAEC076B78A1}"/>
              </a:ext>
            </a:extLst>
          </p:cNvPr>
          <p:cNvPicPr>
            <a:picLocks noChangeAspect="1"/>
          </p:cNvPicPr>
          <p:nvPr/>
        </p:nvPicPr>
        <p:blipFill>
          <a:blip r:embed="rId3"/>
          <a:stretch>
            <a:fillRect/>
          </a:stretch>
        </p:blipFill>
        <p:spPr>
          <a:xfrm>
            <a:off x="107092" y="81076"/>
            <a:ext cx="2456901" cy="999831"/>
          </a:xfrm>
          <a:prstGeom prst="rect">
            <a:avLst/>
          </a:prstGeom>
        </p:spPr>
      </p:pic>
      <p:pic>
        <p:nvPicPr>
          <p:cNvPr id="9" name="図 8" descr="図形 が含まれている画像&#10;&#10;自動的に生成された説明">
            <a:extLst>
              <a:ext uri="{FF2B5EF4-FFF2-40B4-BE49-F238E27FC236}">
                <a16:creationId xmlns:a16="http://schemas.microsoft.com/office/drawing/2014/main" id="{B01BE3A9-9198-C39A-B337-A50E0A78A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5637" y="1580823"/>
            <a:ext cx="7219950" cy="2447925"/>
          </a:xfrm>
          <a:prstGeom prst="rect">
            <a:avLst/>
          </a:prstGeom>
        </p:spPr>
      </p:pic>
    </p:spTree>
    <p:extLst>
      <p:ext uri="{BB962C8B-B14F-4D97-AF65-F5344CB8AC3E}">
        <p14:creationId xmlns:p14="http://schemas.microsoft.com/office/powerpoint/2010/main" val="4043942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2128358" y="580992"/>
            <a:ext cx="7257535" cy="635453"/>
          </a:xfrm>
        </p:spPr>
        <p:txBody>
          <a:bodyPr>
            <a:normAutofit/>
          </a:bodyPr>
          <a:lstStyle/>
          <a:p>
            <a:r>
              <a:rPr lang="ja-JP" altLang="en-US" sz="2800" u="sng" dirty="0"/>
              <a:t>ロータリーロゴのシステム・ルール</a:t>
            </a:r>
            <a:endParaRPr lang="en-US" sz="2800" u="sng"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1003300" y="1216445"/>
            <a:ext cx="10604500" cy="4744920"/>
          </a:xfrm>
          <a:prstGeom prst="rect">
            <a:avLst/>
          </a:prstGeom>
          <a:noFill/>
        </p:spPr>
        <p:txBody>
          <a:bodyPr wrap="square" rtlCol="0">
            <a:noAutofit/>
          </a:bodyPr>
          <a:lstStyle/>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r>
              <a:rPr lang="ja-JP" altLang="en-US" sz="2800" dirty="0">
                <a:solidFill>
                  <a:prstClr val="black"/>
                </a:solidFill>
              </a:rPr>
              <a:t>２「クラブ、地区、ゾーン番号」以外の言葉を入れてはいけない。</a:t>
            </a:r>
            <a:endParaRPr lang="en-US" altLang="ja-JP" sz="2400" dirty="0">
              <a:solidFill>
                <a:prstClr val="black"/>
              </a:solidFill>
            </a:endParaRPr>
          </a:p>
          <a:p>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p:txBody>
      </p:sp>
      <p:pic>
        <p:nvPicPr>
          <p:cNvPr id="5" name="図 4">
            <a:extLst>
              <a:ext uri="{FF2B5EF4-FFF2-40B4-BE49-F238E27FC236}">
                <a16:creationId xmlns:a16="http://schemas.microsoft.com/office/drawing/2014/main" id="{5E3A8999-28B0-DD47-E89D-DAEC076B78A1}"/>
              </a:ext>
            </a:extLst>
          </p:cNvPr>
          <p:cNvPicPr>
            <a:picLocks noChangeAspect="1"/>
          </p:cNvPicPr>
          <p:nvPr/>
        </p:nvPicPr>
        <p:blipFill>
          <a:blip r:embed="rId3"/>
          <a:stretch>
            <a:fillRect/>
          </a:stretch>
        </p:blipFill>
        <p:spPr>
          <a:xfrm>
            <a:off x="107092" y="81076"/>
            <a:ext cx="2456901" cy="999831"/>
          </a:xfrm>
          <a:prstGeom prst="rect">
            <a:avLst/>
          </a:prstGeom>
        </p:spPr>
      </p:pic>
      <p:pic>
        <p:nvPicPr>
          <p:cNvPr id="7" name="図 6" descr="ダイアグラム&#10;&#10;自動的に生成された説明">
            <a:extLst>
              <a:ext uri="{FF2B5EF4-FFF2-40B4-BE49-F238E27FC236}">
                <a16:creationId xmlns:a16="http://schemas.microsoft.com/office/drawing/2014/main" id="{16B4C268-7015-8FF6-1937-15EC210B81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2012" y="2056776"/>
            <a:ext cx="7008058" cy="1816723"/>
          </a:xfrm>
          <a:prstGeom prst="rect">
            <a:avLst/>
          </a:prstGeom>
        </p:spPr>
      </p:pic>
    </p:spTree>
    <p:extLst>
      <p:ext uri="{BB962C8B-B14F-4D97-AF65-F5344CB8AC3E}">
        <p14:creationId xmlns:p14="http://schemas.microsoft.com/office/powerpoint/2010/main" val="2534504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2128358" y="580992"/>
            <a:ext cx="7257535" cy="635453"/>
          </a:xfrm>
        </p:spPr>
        <p:txBody>
          <a:bodyPr>
            <a:normAutofit/>
          </a:bodyPr>
          <a:lstStyle/>
          <a:p>
            <a:r>
              <a:rPr lang="ja-JP" altLang="en-US" sz="2800" u="sng" dirty="0"/>
              <a:t>ロータリーのロゴのシステム・ルール</a:t>
            </a:r>
            <a:endParaRPr lang="en-US" sz="2800" u="sng"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863600" y="1216445"/>
            <a:ext cx="10807700" cy="4744920"/>
          </a:xfrm>
          <a:prstGeom prst="rect">
            <a:avLst/>
          </a:prstGeom>
          <a:noFill/>
        </p:spPr>
        <p:txBody>
          <a:bodyPr wrap="square" rtlCol="0">
            <a:noAutofit/>
          </a:bodyPr>
          <a:lstStyle/>
          <a:p>
            <a:r>
              <a:rPr lang="ja-JP" altLang="en-US" sz="2400" dirty="0">
                <a:solidFill>
                  <a:prstClr val="black"/>
                </a:solidFill>
              </a:rPr>
              <a:t>　　公式ロゴ　　　　　　　　　簡易公式ロゴ</a:t>
            </a:r>
            <a:endParaRPr lang="en-US" altLang="ja-JP" sz="24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r>
              <a:rPr lang="ja-JP" altLang="en-US" sz="2800" dirty="0">
                <a:solidFill>
                  <a:prstClr val="black"/>
                </a:solidFill>
              </a:rPr>
              <a:t>３　</a:t>
            </a:r>
            <a:r>
              <a:rPr lang="en-US" altLang="ja-JP" sz="2800" dirty="0">
                <a:solidFill>
                  <a:prstClr val="black"/>
                </a:solidFill>
              </a:rPr>
              <a:t>Rotary</a:t>
            </a:r>
            <a:r>
              <a:rPr lang="ja-JP" altLang="en-US" sz="2800" dirty="0">
                <a:solidFill>
                  <a:prstClr val="black"/>
                </a:solidFill>
              </a:rPr>
              <a:t>の文字と歯車につき、</a:t>
            </a:r>
            <a:r>
              <a:rPr lang="ja-JP" altLang="en-US" sz="2800" dirty="0">
                <a:solidFill>
                  <a:srgbClr val="0070C0"/>
                </a:solidFill>
              </a:rPr>
              <a:t>所定の位置と比率</a:t>
            </a:r>
            <a:endParaRPr lang="en-US" altLang="ja-JP" sz="2800" dirty="0">
              <a:solidFill>
                <a:srgbClr val="0070C0"/>
              </a:solidFill>
            </a:endParaRPr>
          </a:p>
          <a:p>
            <a:pPr marL="514350" indent="-514350">
              <a:buAutoNum type="arabicDbPlain" startAt="2"/>
            </a:pPr>
            <a:endParaRPr lang="en-US" altLang="ja-JP" sz="2800" dirty="0">
              <a:solidFill>
                <a:srgbClr val="00B0F0"/>
              </a:solidFill>
            </a:endParaRPr>
          </a:p>
          <a:p>
            <a:r>
              <a:rPr lang="ja-JP" altLang="en-US" sz="2800" dirty="0"/>
              <a:t>４</a:t>
            </a:r>
            <a:r>
              <a:rPr lang="ja-JP" altLang="en-US" sz="2800" dirty="0">
                <a:solidFill>
                  <a:srgbClr val="0070C0"/>
                </a:solidFill>
              </a:rPr>
              <a:t>　クラブ名等の表示位置</a:t>
            </a:r>
            <a:r>
              <a:rPr lang="ja-JP" altLang="en-US" sz="2800" dirty="0">
                <a:solidFill>
                  <a:prstClr val="black"/>
                </a:solidFill>
              </a:rPr>
              <a:t>は、正しい位置に</a:t>
            </a:r>
            <a:endParaRPr lang="en-US" altLang="ja-JP" sz="2800" dirty="0">
              <a:solidFill>
                <a:prstClr val="black"/>
              </a:solidFill>
            </a:endParaRPr>
          </a:p>
          <a:p>
            <a:endParaRPr lang="en-US" altLang="ja-JP" sz="2800" dirty="0">
              <a:solidFill>
                <a:prstClr val="black"/>
              </a:solidFill>
            </a:endParaRPr>
          </a:p>
          <a:p>
            <a:endParaRPr lang="en-US" altLang="ja-JP" sz="2400" dirty="0">
              <a:solidFill>
                <a:prstClr val="black"/>
              </a:solidFill>
            </a:endParaRPr>
          </a:p>
          <a:p>
            <a:pPr lvl="0"/>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p:txBody>
      </p:sp>
      <p:pic>
        <p:nvPicPr>
          <p:cNvPr id="5" name="図 4">
            <a:extLst>
              <a:ext uri="{FF2B5EF4-FFF2-40B4-BE49-F238E27FC236}">
                <a16:creationId xmlns:a16="http://schemas.microsoft.com/office/drawing/2014/main" id="{5E3A8999-28B0-DD47-E89D-DAEC076B78A1}"/>
              </a:ext>
            </a:extLst>
          </p:cNvPr>
          <p:cNvPicPr>
            <a:picLocks noChangeAspect="1"/>
          </p:cNvPicPr>
          <p:nvPr/>
        </p:nvPicPr>
        <p:blipFill>
          <a:blip r:embed="rId3"/>
          <a:stretch>
            <a:fillRect/>
          </a:stretch>
        </p:blipFill>
        <p:spPr>
          <a:xfrm>
            <a:off x="107092" y="81076"/>
            <a:ext cx="2456901" cy="999831"/>
          </a:xfrm>
          <a:prstGeom prst="rect">
            <a:avLst/>
          </a:prstGeom>
        </p:spPr>
      </p:pic>
      <p:pic>
        <p:nvPicPr>
          <p:cNvPr id="3" name="図 2" descr="図形 が含まれている画像&#10;&#10;自動的に生成された説明">
            <a:extLst>
              <a:ext uri="{FF2B5EF4-FFF2-40B4-BE49-F238E27FC236}">
                <a16:creationId xmlns:a16="http://schemas.microsoft.com/office/drawing/2014/main" id="{260AD39B-90EA-6073-C83C-2EDBB31AEC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5637" y="1580823"/>
            <a:ext cx="7219950" cy="2447925"/>
          </a:xfrm>
          <a:prstGeom prst="rect">
            <a:avLst/>
          </a:prstGeom>
        </p:spPr>
      </p:pic>
    </p:spTree>
    <p:extLst>
      <p:ext uri="{BB962C8B-B14F-4D97-AF65-F5344CB8AC3E}">
        <p14:creationId xmlns:p14="http://schemas.microsoft.com/office/powerpoint/2010/main" val="755604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2128358" y="508000"/>
            <a:ext cx="7257535" cy="620845"/>
          </a:xfrm>
        </p:spPr>
        <p:txBody>
          <a:bodyPr>
            <a:normAutofit/>
          </a:bodyPr>
          <a:lstStyle/>
          <a:p>
            <a:r>
              <a:rPr lang="ja-JP" altLang="en-US" sz="2800" u="sng" dirty="0"/>
              <a:t>クラブ名等の表示位置</a:t>
            </a:r>
            <a:endParaRPr lang="en-US" sz="2800" u="sng"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914400" y="1507831"/>
            <a:ext cx="10972800" cy="4737498"/>
          </a:xfrm>
          <a:prstGeom prst="rect">
            <a:avLst/>
          </a:prstGeom>
          <a:noFill/>
        </p:spPr>
        <p:txBody>
          <a:bodyPr wrap="square" rtlCol="0">
            <a:noAutofit/>
          </a:bodyPr>
          <a:lstStyle/>
          <a:p>
            <a:r>
              <a:rPr lang="ja-JP" altLang="en-US" sz="2800" dirty="0">
                <a:solidFill>
                  <a:prstClr val="black"/>
                </a:solidFill>
              </a:rPr>
              <a:t>①　　　　　　　　　　　　　　④</a:t>
            </a:r>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r>
              <a:rPr lang="ja-JP" altLang="en-US" sz="2800" dirty="0">
                <a:solidFill>
                  <a:prstClr val="black"/>
                </a:solidFill>
              </a:rPr>
              <a:t>②　　　　　　　　　　　　　　⑤</a:t>
            </a:r>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r>
              <a:rPr lang="ja-JP" altLang="en-US" sz="2800" dirty="0">
                <a:solidFill>
                  <a:prstClr val="black"/>
                </a:solidFill>
              </a:rPr>
              <a:t>③　　　　　　　　　　　　　　⑥</a:t>
            </a:r>
            <a:endParaRPr lang="en-US" altLang="ja-JP" sz="2800" dirty="0">
              <a:solidFill>
                <a:prstClr val="black"/>
              </a:solidFill>
            </a:endParaRPr>
          </a:p>
          <a:p>
            <a:endParaRPr lang="en-US" altLang="ja-JP" sz="2800" dirty="0">
              <a:solidFill>
                <a:prstClr val="black"/>
              </a:solidFill>
            </a:endParaRPr>
          </a:p>
          <a:p>
            <a:endParaRPr lang="en-US" altLang="ja-JP" sz="2400" dirty="0">
              <a:solidFill>
                <a:prstClr val="black"/>
              </a:solidFill>
            </a:endParaRPr>
          </a:p>
          <a:p>
            <a:r>
              <a:rPr lang="ja-JP" altLang="en-US" sz="2400" dirty="0">
                <a:solidFill>
                  <a:prstClr val="black"/>
                </a:solidFill>
              </a:rPr>
              <a:t>・英語の場合、クラブ名の表示にあたり「</a:t>
            </a:r>
            <a:r>
              <a:rPr lang="en-US" altLang="ja-JP" sz="2400" dirty="0">
                <a:solidFill>
                  <a:prstClr val="black"/>
                </a:solidFill>
              </a:rPr>
              <a:t>Club</a:t>
            </a:r>
            <a:r>
              <a:rPr lang="ja-JP" altLang="en-US" sz="2400" dirty="0">
                <a:solidFill>
                  <a:prstClr val="black"/>
                </a:solidFill>
              </a:rPr>
              <a:t>」で足りる。</a:t>
            </a:r>
            <a:endParaRPr lang="en-US" altLang="ja-JP" sz="2400" dirty="0">
              <a:solidFill>
                <a:prstClr val="black"/>
              </a:solidFill>
            </a:endParaRPr>
          </a:p>
          <a:p>
            <a:r>
              <a:rPr lang="ja-JP" altLang="en-US" sz="2400" dirty="0">
                <a:solidFill>
                  <a:prstClr val="black"/>
                </a:solidFill>
              </a:rPr>
              <a:t>・クラブ名等は、</a:t>
            </a:r>
            <a:r>
              <a:rPr lang="en-US" altLang="ja-JP" sz="2800" b="1" dirty="0">
                <a:solidFill>
                  <a:srgbClr val="0070C0"/>
                </a:solidFill>
              </a:rPr>
              <a:t>Rotary</a:t>
            </a:r>
            <a:r>
              <a:rPr lang="ja-JP" altLang="en-US" sz="2400" dirty="0">
                <a:solidFill>
                  <a:prstClr val="black"/>
                </a:solidFill>
              </a:rPr>
              <a:t>の「</a:t>
            </a:r>
            <a:r>
              <a:rPr lang="en-US" altLang="ja-JP" sz="2400" b="1" dirty="0">
                <a:solidFill>
                  <a:srgbClr val="0070C0"/>
                </a:solidFill>
              </a:rPr>
              <a:t>y</a:t>
            </a:r>
            <a:r>
              <a:rPr lang="ja-JP" altLang="en-US" sz="2400" dirty="0">
                <a:solidFill>
                  <a:prstClr val="black"/>
                </a:solidFill>
              </a:rPr>
              <a:t>」と並ぶように右端詰めで表示</a:t>
            </a:r>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p:txBody>
      </p:sp>
      <p:pic>
        <p:nvPicPr>
          <p:cNvPr id="5" name="図 4">
            <a:extLst>
              <a:ext uri="{FF2B5EF4-FFF2-40B4-BE49-F238E27FC236}">
                <a16:creationId xmlns:a16="http://schemas.microsoft.com/office/drawing/2014/main" id="{5E3A8999-28B0-DD47-E89D-DAEC076B78A1}"/>
              </a:ext>
            </a:extLst>
          </p:cNvPr>
          <p:cNvPicPr>
            <a:picLocks noChangeAspect="1"/>
          </p:cNvPicPr>
          <p:nvPr/>
        </p:nvPicPr>
        <p:blipFill>
          <a:blip r:embed="rId3"/>
          <a:stretch>
            <a:fillRect/>
          </a:stretch>
        </p:blipFill>
        <p:spPr>
          <a:xfrm>
            <a:off x="107092" y="81076"/>
            <a:ext cx="2456901" cy="999831"/>
          </a:xfrm>
          <a:prstGeom prst="rect">
            <a:avLst/>
          </a:prstGeom>
        </p:spPr>
      </p:pic>
      <p:pic>
        <p:nvPicPr>
          <p:cNvPr id="7" name="図 6" descr="ロゴ が含まれている画像&#10;&#10;自動的に生成された説明">
            <a:extLst>
              <a:ext uri="{FF2B5EF4-FFF2-40B4-BE49-F238E27FC236}">
                <a16:creationId xmlns:a16="http://schemas.microsoft.com/office/drawing/2014/main" id="{6365A375-092E-97D1-1607-1C98949B98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5300" y="1312884"/>
            <a:ext cx="3847851" cy="1149719"/>
          </a:xfrm>
          <a:prstGeom prst="rect">
            <a:avLst/>
          </a:prstGeom>
        </p:spPr>
      </p:pic>
      <p:pic>
        <p:nvPicPr>
          <p:cNvPr id="9" name="図 8" descr="ロゴ&#10;&#10;低い精度で自動的に生成された説明">
            <a:extLst>
              <a:ext uri="{FF2B5EF4-FFF2-40B4-BE49-F238E27FC236}">
                <a16:creationId xmlns:a16="http://schemas.microsoft.com/office/drawing/2014/main" id="{225DBF05-39D0-53D9-A7D0-7E7B89BC54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6027" y="1365323"/>
            <a:ext cx="3474720" cy="1097280"/>
          </a:xfrm>
          <a:prstGeom prst="rect">
            <a:avLst/>
          </a:prstGeom>
        </p:spPr>
      </p:pic>
      <p:pic>
        <p:nvPicPr>
          <p:cNvPr id="11" name="図 10" descr="ロゴ, 会社名&#10;&#10;自動的に生成された説明">
            <a:extLst>
              <a:ext uri="{FF2B5EF4-FFF2-40B4-BE49-F238E27FC236}">
                <a16:creationId xmlns:a16="http://schemas.microsoft.com/office/drawing/2014/main" id="{96B51F8F-25D0-B58F-64C8-1FE9C08B38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3579" y="2509141"/>
            <a:ext cx="2487168" cy="1298448"/>
          </a:xfrm>
          <a:prstGeom prst="rect">
            <a:avLst/>
          </a:prstGeom>
        </p:spPr>
      </p:pic>
      <p:pic>
        <p:nvPicPr>
          <p:cNvPr id="15" name="図 14" descr="テキスト が含まれている画像&#10;&#10;自動的に生成された説明">
            <a:extLst>
              <a:ext uri="{FF2B5EF4-FFF2-40B4-BE49-F238E27FC236}">
                <a16:creationId xmlns:a16="http://schemas.microsoft.com/office/drawing/2014/main" id="{A1F9AC25-DF4C-34A8-2021-BE9EBD8CB6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09195" y="4021051"/>
            <a:ext cx="2511552" cy="1170432"/>
          </a:xfrm>
          <a:prstGeom prst="rect">
            <a:avLst/>
          </a:prstGeom>
        </p:spPr>
      </p:pic>
      <p:pic>
        <p:nvPicPr>
          <p:cNvPr id="17" name="図 16" descr="テキスト&#10;&#10;自動的に生成された説明">
            <a:extLst>
              <a:ext uri="{FF2B5EF4-FFF2-40B4-BE49-F238E27FC236}">
                <a16:creationId xmlns:a16="http://schemas.microsoft.com/office/drawing/2014/main" id="{3D06A2F1-D1EB-C5AC-84FC-3197232EFE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8377" y="3921914"/>
            <a:ext cx="2990088" cy="1271016"/>
          </a:xfrm>
          <a:prstGeom prst="rect">
            <a:avLst/>
          </a:prstGeom>
        </p:spPr>
      </p:pic>
      <p:pic>
        <p:nvPicPr>
          <p:cNvPr id="19" name="図 18" descr="ロゴ&#10;&#10;中程度の精度で自動的に生成された説明">
            <a:extLst>
              <a:ext uri="{FF2B5EF4-FFF2-40B4-BE49-F238E27FC236}">
                <a16:creationId xmlns:a16="http://schemas.microsoft.com/office/drawing/2014/main" id="{65102CA1-B96F-BDBA-6EC3-6723AA061E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63993" y="2510105"/>
            <a:ext cx="3014472" cy="1450848"/>
          </a:xfrm>
          <a:prstGeom prst="rect">
            <a:avLst/>
          </a:prstGeom>
        </p:spPr>
      </p:pic>
    </p:spTree>
    <p:extLst>
      <p:ext uri="{BB962C8B-B14F-4D97-AF65-F5344CB8AC3E}">
        <p14:creationId xmlns:p14="http://schemas.microsoft.com/office/powerpoint/2010/main" val="3056143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4128</Words>
  <Application>Microsoft Office PowerPoint</Application>
  <PresentationFormat>ワイド画面</PresentationFormat>
  <Paragraphs>513</Paragraphs>
  <Slides>26</Slides>
  <Notes>26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26</vt:i4>
      </vt:variant>
    </vt:vector>
  </HeadingPairs>
  <TitlesOfParts>
    <vt:vector size="36" baseType="lpstr">
      <vt:lpstr>Noto Sans JP</vt:lpstr>
      <vt:lpstr>メイリオ</vt:lpstr>
      <vt:lpstr>游ゴシック</vt:lpstr>
      <vt:lpstr>游ゴシック Light</vt:lpstr>
      <vt:lpstr>游明朝</vt:lpstr>
      <vt:lpstr>Arial</vt:lpstr>
      <vt:lpstr>Calibri</vt:lpstr>
      <vt:lpstr>Merriweather</vt:lpstr>
      <vt:lpstr>Open Sans</vt:lpstr>
      <vt:lpstr>Office テーマ</vt:lpstr>
      <vt:lpstr>PowerPoint プレゼンテーション</vt:lpstr>
      <vt:lpstr>PowerPoint プレゼンテーション</vt:lpstr>
      <vt:lpstr>PowerPoint プレゼンテーション</vt:lpstr>
      <vt:lpstr>ロータリーのロゴ</vt:lpstr>
      <vt:lpstr>PowerPoint プレゼンテーション</vt:lpstr>
      <vt:lpstr>ロータリーのロゴのシステム・ルール</vt:lpstr>
      <vt:lpstr>ロータリーロゴのシステム・ルール</vt:lpstr>
      <vt:lpstr>ロータリーのロゴのシステム・ルール</vt:lpstr>
      <vt:lpstr>クラブ名等の表示位置</vt:lpstr>
      <vt:lpstr>ローターアクトクラブのロゴ</vt:lpstr>
      <vt:lpstr>インターアクトクラブのロゴ</vt:lpstr>
      <vt:lpstr>適切でないロゴの使用例</vt:lpstr>
      <vt:lpstr>適切でないロゴの使用例</vt:lpstr>
      <vt:lpstr>適切でないロゴの使用例</vt:lpstr>
      <vt:lpstr>組み合わせロゴ</vt:lpstr>
      <vt:lpstr>プロジェクト・イベント</vt:lpstr>
      <vt:lpstr>PowerPoint プレゼンテーション</vt:lpstr>
      <vt:lpstr>誇りのシンボル</vt:lpstr>
      <vt:lpstr>会員ピン</vt:lpstr>
      <vt:lpstr>PowerPoint プレゼンテーション</vt:lpstr>
      <vt:lpstr>PowerPoint プレゼンテーション</vt:lpstr>
      <vt:lpstr>適切でないロゴに対する国際ロータリーの考え方</vt:lpstr>
      <vt:lpstr>歴史的重要性を持ち得る場合</vt:lpstr>
      <vt:lpstr>ロータリーロゴ入り商品に関する注意</vt:lpstr>
      <vt:lpstr>ロータリーロゴ入り商品に関する注意</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2022-10-03T00:27:09Z</dcterms:created>
  <dcterms:modified xsi:type="dcterms:W3CDTF">2022-10-10T08:23:38Z</dcterms:modified>
</cp:coreProperties>
</file>