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1pPr>
    <a:lvl2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2pPr>
    <a:lvl3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3pPr>
    <a:lvl4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4pPr>
    <a:lvl5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5pPr>
    <a:lvl6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6pPr>
    <a:lvl7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7pPr>
    <a:lvl8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8pPr>
    <a:lvl9pPr marL="0" marR="0" indent="0" algn="ctr" defTabSz="41076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公共イメージ向上委員会の荒川でございます。</a:t>
            </a:r>
          </a:p>
          <a:p>
            <a:r>
              <a:t>続きまして、公共イメージ向上委員会でのテーマでもあります、SNSの活用を活用して、</a:t>
            </a:r>
          </a:p>
          <a:p>
            <a:r>
              <a:t>ロータリーの活動や魅力をどう発信していくのか？</a:t>
            </a:r>
          </a:p>
          <a:p>
            <a:r>
              <a:t>「SNSで伝えるロータリー」ということで、お話をさせていただきたいと思います。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ここで3大SNS、Twitter、Facebook、Instagramの比較をしてみました。</a:t>
            </a:r>
          </a:p>
          <a:p>
            <a:r>
              <a:t>この中で、ロータリー向きだと思うのは、TwitterとFacebookだと思います。</a:t>
            </a:r>
          </a:p>
          <a:p>
            <a:r>
              <a:t>Twitterは、55.9％という利用率、情報拡散力、そしてコンテンツのメインがテキストであるということ</a:t>
            </a:r>
          </a:p>
          <a:p>
            <a:r>
              <a:t>Facebookは利用率は24.6％と減少傾向にあるものの実名登録ということで、情報に信頼性があること</a:t>
            </a:r>
          </a:p>
          <a:p>
            <a:r>
              <a:t>フォローしている人に確実に届けられること、またコンテンツのメインがテキストと写真である</a:t>
            </a:r>
          </a:p>
          <a:p>
            <a:r>
              <a:t>ということです。やはりロータリーでの活動内容を伝えるには、写真だけではなく、テキスト（文字情報）は重要だと考えます。</a:t>
            </a:r>
          </a:p>
          <a:p>
            <a:endParaRPr/>
          </a:p>
          <a:p>
            <a:r>
              <a:t>ただクラブによっては、動画を活用し、YouTubeやTikTokの配信に挑戦する、でも</a:t>
            </a:r>
          </a:p>
          <a:p>
            <a:r>
              <a:t>全然オッケーだと思います。</a:t>
            </a:r>
          </a:p>
          <a:p>
            <a:r>
              <a:t>誰にどのように情報を届けるか、をしっかり考えて選択することがポイントです。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では、実際にSNSで情報を発信していく時、どのように進めればいいのか？</a:t>
            </a:r>
          </a:p>
          <a:p>
            <a:r>
              <a:t>運用についてお話ししたいと思います。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バラバラで登校するのではなく、チームを作ってルールを決めて行うことがポイント。</a:t>
            </a:r>
          </a:p>
          <a:p>
            <a:endParaRPr/>
          </a:p>
          <a:p>
            <a:r>
              <a:t>まずは例会を毎週載せる、卓話を載せる、など定期的に配信できることを決めておく方が</a:t>
            </a:r>
          </a:p>
          <a:p>
            <a:r>
              <a:t>運営しやすいと思います。そのうちに奉仕活動など情報を広げていくようにする方がいいと</a:t>
            </a:r>
          </a:p>
          <a:p>
            <a:r>
              <a:t>思います。</a:t>
            </a:r>
          </a:p>
          <a:p>
            <a:endParaRPr/>
          </a:p>
          <a:p>
            <a:r>
              <a:t>前年度、当委員会で策定させていただきましたソーシャルメディアガイドライン、</a:t>
            </a:r>
          </a:p>
          <a:p>
            <a:r>
              <a:t>こちらは2660地区のホームページにも掲載しておりますし、今年度も各事務局に再度お送りさせて</a:t>
            </a:r>
          </a:p>
          <a:p>
            <a:r>
              <a:t>いただいております。このガイドラインに沿った運営をお願いいたします。</a:t>
            </a:r>
          </a:p>
          <a:p>
            <a:r>
              <a:t>中でも、個人情報〜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既存のロータリー関係のアカウントについて紹介します。</a:t>
            </a:r>
          </a:p>
          <a:p>
            <a:r>
              <a:t>まずは、Facebookです。</a:t>
            </a:r>
          </a:p>
          <a:p>
            <a:r>
              <a:t>国際ロータリー、2660地区、大阪南と取り上げさせていただきました。</a:t>
            </a:r>
          </a:p>
          <a:p>
            <a:r>
              <a:t>国際ロータリーでは、Twitterとほとんど同じ内容です。</a:t>
            </a:r>
          </a:p>
          <a:p>
            <a:r>
              <a:t>・RI会長の情報、様ざまな情報がアップされています。</a:t>
            </a:r>
          </a:p>
          <a:p>
            <a:r>
              <a:t>2660地区では宮里がバナーの公式訪問の様子やガバナー月信の案内、</a:t>
            </a:r>
          </a:p>
          <a:p>
            <a:r>
              <a:t>そのほか様々な情報や、他ロータリー関連の情報のシェアを</a:t>
            </a:r>
          </a:p>
          <a:p>
            <a:r>
              <a:t>大阪南RCは例会の情報を中心にアップしていますが、こちらを取り上げさせていただきましたのは</a:t>
            </a:r>
          </a:p>
          <a:p>
            <a:r>
              <a:t>フォロー数が513人と2660地区のファロー数を上回ってます。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Twitterも国際ロータリー、2660地区、こちらはちょっと面白い投稿をされているので</a:t>
            </a:r>
          </a:p>
          <a:p>
            <a:r>
              <a:t>紹介しました、東京東村山ロータリークラブです。</a:t>
            </a:r>
          </a:p>
          <a:p>
            <a:r>
              <a:t>国際ロータリーも、2660地区も基本はFacebookと同じ投稿がメインです。</a:t>
            </a:r>
          </a:p>
          <a:p>
            <a:r>
              <a:t>東村山RCは、毎朝、「おはようございます」というだけのメッセージをツイートしています。</a:t>
            </a:r>
          </a:p>
          <a:p>
            <a:endParaRPr/>
          </a:p>
          <a:p>
            <a:r>
              <a:t>これ以外にも、様々なロータリークラブが、情報発信しています。</a:t>
            </a:r>
          </a:p>
          <a:p>
            <a:r>
              <a:t>いろんなクラブの運営を参考にしながら、投稿のヒントにしていただければと思います。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改めて、投稿内容について</a:t>
            </a:r>
          </a:p>
          <a:p>
            <a:r>
              <a:t>・クラブでの活動</a:t>
            </a:r>
          </a:p>
          <a:p>
            <a:r>
              <a:t>　先ほどお話ししましたように、定期的に配信できる内容として、毎週の例会の模様、</a:t>
            </a:r>
          </a:p>
          <a:p>
            <a:r>
              <a:t>　卓話、慣れてくれば奉仕活動などをアップしていくのがいいと思います。</a:t>
            </a:r>
          </a:p>
          <a:p>
            <a:r>
              <a:t>・関係ある投稿、他ロータリークラブや関連団体などのリツィートやシェアを行う。</a:t>
            </a:r>
          </a:p>
          <a:p>
            <a:r>
              <a:t>・あとは東村山ロータリークラブさんのように、日常の些細なこと、</a:t>
            </a:r>
          </a:p>
          <a:p>
            <a:r>
              <a:t>　「おはようございます」みたいなことでも、とにかく、毎日のように登校することが</a:t>
            </a:r>
          </a:p>
          <a:p>
            <a:r>
              <a:t>まずは大切かと思います。</a:t>
            </a:r>
          </a:p>
          <a:p>
            <a:endParaRPr/>
          </a:p>
          <a:p>
            <a:r>
              <a:t>そんな中から、例えば、奉仕活動や取り組みが突然、全国に広がるかも知れません。</a:t>
            </a:r>
          </a:p>
          <a:p>
            <a:r>
              <a:t>それがSNSのすごいところであり、パワーだと思います。</a:t>
            </a:r>
          </a:p>
          <a:p>
            <a:endParaRPr/>
          </a:p>
          <a:p>
            <a:r>
              <a:t>まずは、それぞれのクラブがどんどん発信し、みんなでリツィート、シェアし合うことで、</a:t>
            </a:r>
          </a:p>
          <a:p>
            <a:r>
              <a:t>どんどん拡散し、もっともっとロータリーの活動や魅力を知ってもらえるように、</a:t>
            </a:r>
          </a:p>
          <a:p>
            <a:r>
              <a:t>皆さんで盛り上げていきましょう。</a:t>
            </a:r>
          </a:p>
          <a:p>
            <a:r>
              <a:t>それでは、皆様の投稿をお待ちしております。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では、何故今、SNSを活用する必要があるのか？</a:t>
            </a:r>
          </a:p>
          <a:p>
            <a:r>
              <a:t>まずはSNSを使い、情報発信に成功した企業の事例を3つ、ご紹介したいと思います。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まずは皆さんもご存知の、北欧家具のIKEAの事例です。こちらの事例は、メインの家具ではなく、サメのぬいぐるみが世界的なヒットとなった事例です。</a:t>
            </a:r>
          </a:p>
          <a:p>
            <a:r>
              <a:t>たまたま、店舗スタッフが、サメのぬいぐるみを擬人化し、食卓に座らせたり、服を着せたりしてSNSでアップしたところ、自分もやってみたいという人がどんどん増え、世界中で大ヒットとなり30万個売れました。</a:t>
            </a:r>
          </a:p>
          <a:p>
            <a:r>
              <a:t>意図せず、何気なしにアップしたものが大ヒットに繋がる、これがSNSの拡散力のすごいところです。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二つ目の事例は、大京警備保障という、小さな会社の事例です。</a:t>
            </a:r>
          </a:p>
          <a:p>
            <a:r>
              <a:t>警備保障の会社は有効求人倍率も高く、なかなか人が集まらない。</a:t>
            </a:r>
          </a:p>
          <a:p>
            <a:r>
              <a:t>まして若い人は皆無だったそうです。そこでこちらの社長は悩んだ結果、思い切って</a:t>
            </a:r>
          </a:p>
          <a:p>
            <a:r>
              <a:t>SNSにアップしたところ、ある投稿をきっかけに2万人フォロワーが増え、今では270万フォロワーに</a:t>
            </a:r>
          </a:p>
          <a:p>
            <a:r>
              <a:t>までなりました。社長や管理職の人たちが積極的に出演し、見た人から、かわいいおじさん</a:t>
            </a:r>
          </a:p>
          <a:p>
            <a:r>
              <a:t>「かわおじ」と評判になったそうです。</a:t>
            </a:r>
          </a:p>
          <a:p>
            <a:r>
              <a:t>今ではここで働きたいという人も増え、若い人も来るようになったそうです。</a:t>
            </a:r>
          </a:p>
          <a:p>
            <a:r>
              <a:t>そして本の出版、SNSセミナーで講演するなど、経営難から一転、人気企業になった事例です。</a:t>
            </a:r>
          </a:p>
          <a:p>
            <a:endParaRPr/>
          </a:p>
          <a:p>
            <a:r>
              <a:t>ちなみみ、こちらの部長さんがランチを食べていると、知らない人から、一緒に写真撮ってもいいですか？と声をかけられるようになったそうです。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そして三つ目の事例は、大企業、ANA（全日空）です。</a:t>
            </a:r>
          </a:p>
          <a:p>
            <a:r>
              <a:t>大企業の堅いイメージを払拭するような、人間味のある面白い情報を発信しています。</a:t>
            </a:r>
          </a:p>
          <a:p>
            <a:r>
              <a:t>CAさんが踊ったり、あらゆる職場の人が登場したり、いろんな制服があるとPRしたり、</a:t>
            </a:r>
          </a:p>
          <a:p>
            <a:r>
              <a:t>もちろん社長さんも登場します。</a:t>
            </a:r>
          </a:p>
          <a:p>
            <a:r>
              <a:t>親しみやすさ、親近感が生まれ、企業イメージのアップにつながっています。</a:t>
            </a:r>
          </a:p>
          <a:p>
            <a:endParaRPr/>
          </a:p>
          <a:p>
            <a:r>
              <a:t>ここでポイントとなるのが、先ほどの大京警備保障さんが270万フォロワー、</a:t>
            </a:r>
          </a:p>
          <a:p>
            <a:r>
              <a:t>全日空（ANA）が220万フォロワーと、</a:t>
            </a:r>
          </a:p>
          <a:p>
            <a:r>
              <a:t>SNSでは、企業の大小は関係なく、同じ土俵で勝負ができるということです。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それでは日本全体で、どのくらいの人が利用しているのか？</a:t>
            </a:r>
          </a:p>
          <a:p>
            <a:r>
              <a:t>普及率や利用の仕方について見ていきたいと思います。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日本でのSNS利用者は8270万人と言われています。</a:t>
            </a:r>
          </a:p>
          <a:p>
            <a:r>
              <a:t>約8割以上の人が利用しているということです。</a:t>
            </a:r>
          </a:p>
          <a:p>
            <a:r>
              <a:t>もはやSNSを使わないという選択肢はないと言えます。</a:t>
            </a:r>
          </a:p>
          <a:p>
            <a:endParaRPr/>
          </a:p>
          <a:p>
            <a:r>
              <a:t>そして1日、SNSを80分以上費やしている</a:t>
            </a:r>
          </a:p>
          <a:p>
            <a:r>
              <a:t>また以前は何かを調べるときは、GoogleやYahooで検索をしていたのが、今はSNSで検索する</a:t>
            </a:r>
          </a:p>
          <a:p>
            <a:r>
              <a:t>これは、お店や企業からの情報より、自分と同じような趣味、思考、価値観を持った人の</a:t>
            </a:r>
          </a:p>
          <a:p>
            <a:r>
              <a:t>情報の方を信頼するということです。</a:t>
            </a:r>
          </a:p>
          <a:p>
            <a:endParaRPr/>
          </a:p>
          <a:p>
            <a:r>
              <a:t>そしてもう一つ、SNSの利用目的ですが、「仕事や趣味の情報収集」が44%、「知人同士の近況報告」</a:t>
            </a:r>
          </a:p>
          <a:p>
            <a:r>
              <a:t>が37.1％と元々SNSは自分の近況などをアップすることから始まったのですが、今は「仕事や趣味の情報収集」が44%と上回っています。</a:t>
            </a:r>
          </a:p>
          <a:p>
            <a:endParaRPr/>
          </a:p>
          <a:p>
            <a:r>
              <a:t>次にSNSの種類と利用動向を見ましょう。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グラフにあるように、左1番多いのが、ラインで約8割、続いてYouTube、Twitter、Instagramと</a:t>
            </a:r>
          </a:p>
          <a:p>
            <a:r>
              <a:t>続き、どれも5割を超えています。そしてFacebook、TikTokと続きます。</a:t>
            </a:r>
          </a:p>
          <a:p>
            <a:endParaRPr/>
          </a:p>
          <a:p>
            <a:r>
              <a:t>ではロータリーでSNSを活用するとき、どのSNSを使えばいいのか？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単純に1番利用が多いからと言って、LINEを使う、というのではなく</a:t>
            </a:r>
          </a:p>
          <a:p>
            <a:r>
              <a:t>発信する目的、誰に対して、どのような情報を届けたいのかを考えてSNSを選ぶ</a:t>
            </a:r>
          </a:p>
          <a:p>
            <a:r>
              <a:t>必要があります。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45085"/>
            <a:ext cx="7358066" cy="79474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4473773"/>
            <a:ext cx="7358066" cy="32147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/>
            </a:lvl1pPr>
            <a:lvl2pPr marL="666749" indent="-222249" algn="ctr">
              <a:spcBef>
                <a:spcPts val="0"/>
              </a:spcBef>
              <a:defRPr sz="1600"/>
            </a:lvl2pPr>
            <a:lvl3pPr marL="1111249" indent="-222249" algn="ctr">
              <a:spcBef>
                <a:spcPts val="0"/>
              </a:spcBef>
              <a:defRPr sz="1600"/>
            </a:lvl3pPr>
            <a:lvl4pPr marL="1555749" indent="-222249" algn="ctr">
              <a:spcBef>
                <a:spcPts val="0"/>
              </a:spcBef>
              <a:defRPr sz="1600"/>
            </a:lvl4pPr>
            <a:lvl5pPr marL="2000249" indent="-222249" algn="ctr">
              <a:spcBef>
                <a:spcPts val="0"/>
              </a:spcBef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21"/>
          </p:nvPr>
        </p:nvSpPr>
        <p:spPr>
          <a:xfrm>
            <a:off x="2416967" y="2998786"/>
            <a:ext cx="7358066" cy="4318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草が生えた砂丘から見たビーチと海"/>
          <p:cNvSpPr>
            <a:spLocks noGrp="1"/>
          </p:cNvSpPr>
          <p:nvPr>
            <p:ph type="pic" idx="21"/>
          </p:nvPr>
        </p:nvSpPr>
        <p:spPr>
          <a:xfrm>
            <a:off x="604241" y="-35720"/>
            <a:ext cx="10394159" cy="69294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xfrm>
            <a:off x="2209799" y="2455068"/>
            <a:ext cx="7772403" cy="1102521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>
              <a:defRPr sz="42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895599" y="3771900"/>
            <a:ext cx="6400802" cy="1314451"/>
          </a:xfrm>
          <a:prstGeom prst="rect">
            <a:avLst/>
          </a:prstGeom>
        </p:spPr>
        <p:txBody>
          <a:bodyPr lIns="34289" tIns="34289" rIns="34289" bIns="34289" anchor="t"/>
          <a:lstStyle>
            <a:lvl1pPr marL="0" indent="0" algn="ctr" defTabSz="914400">
              <a:spcBef>
                <a:spcPts val="700"/>
              </a:spcBef>
              <a:buSzTx/>
              <a:buNone/>
              <a:defRPr sz="30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0" indent="0" algn="ctr" defTabSz="914400">
              <a:spcBef>
                <a:spcPts val="700"/>
              </a:spcBef>
              <a:buSzTx/>
              <a:buNone/>
              <a:defRPr sz="30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2pPr>
            <a:lvl3pPr marL="0" indent="0" algn="ctr" defTabSz="914400">
              <a:spcBef>
                <a:spcPts val="700"/>
              </a:spcBef>
              <a:buSzTx/>
              <a:buNone/>
              <a:defRPr sz="30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3pPr>
            <a:lvl4pPr marL="0" indent="0" algn="ctr" defTabSz="914400">
              <a:spcBef>
                <a:spcPts val="700"/>
              </a:spcBef>
              <a:buSzTx/>
              <a:buNone/>
              <a:defRPr sz="30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4pPr>
            <a:lvl5pPr marL="0" indent="0" algn="ctr" defTabSz="914400">
              <a:spcBef>
                <a:spcPts val="700"/>
              </a:spcBef>
              <a:buSzTx/>
              <a:buNone/>
              <a:defRPr sz="30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430909" y="886857"/>
            <a:ext cx="241375" cy="214629"/>
          </a:xfrm>
          <a:prstGeom prst="rect">
            <a:avLst/>
          </a:prstGeom>
        </p:spPr>
        <p:txBody>
          <a:bodyPr lIns="34289" tIns="34289" rIns="34289" bIns="34289" anchor="ctr"/>
          <a:lstStyle>
            <a:lvl1pPr algn="r" defTabSz="914400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4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2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2pPr>
            <a:lvl3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3pPr>
            <a:lvl4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4pPr>
            <a:lvl5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18923" y="60643"/>
            <a:ext cx="278790" cy="2438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4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2pPr>
            <a:lvl3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3pPr>
            <a:lvl4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4pPr>
            <a:lvl5pPr marL="0" indent="0" algn="ctr" defTabSz="914400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18923" y="60643"/>
            <a:ext cx="278790" cy="2438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草が生えた砂丘から見たビーチと海"/>
          <p:cNvSpPr>
            <a:spLocks noGrp="1"/>
          </p:cNvSpPr>
          <p:nvPr>
            <p:ph type="pic" sz="half" idx="21"/>
          </p:nvPr>
        </p:nvSpPr>
        <p:spPr>
          <a:xfrm>
            <a:off x="2667000" y="263425"/>
            <a:ext cx="6858000" cy="4572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2416967" y="4723803"/>
            <a:ext cx="7358066" cy="1000127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5732858"/>
            <a:ext cx="7358066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2416967" y="2268140"/>
            <a:ext cx="7358066" cy="232172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前景に短いフェンスがあるビーチの上を低空飛行しているサギ"/>
          <p:cNvSpPr>
            <a:spLocks noGrp="1"/>
          </p:cNvSpPr>
          <p:nvPr>
            <p:ph type="pic" sz="half" idx="21"/>
          </p:nvPr>
        </p:nvSpPr>
        <p:spPr>
          <a:xfrm>
            <a:off x="6006703" y="446483"/>
            <a:ext cx="5777508" cy="57775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2193725" y="446483"/>
            <a:ext cx="3750471" cy="2803925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193725" y="3321842"/>
            <a:ext cx="3750471" cy="28932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xfrm>
            <a:off x="2193725" y="1821656"/>
            <a:ext cx="7804549" cy="4420197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2つの丘に挟まれた、海に続く砂の小道"/>
          <p:cNvSpPr>
            <a:spLocks noGrp="1"/>
          </p:cNvSpPr>
          <p:nvPr>
            <p:ph type="pic" sz="half" idx="21"/>
          </p:nvPr>
        </p:nvSpPr>
        <p:spPr>
          <a:xfrm>
            <a:off x="4202905" y="1821656"/>
            <a:ext cx="6630295" cy="44201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193725" y="1821656"/>
            <a:ext cx="3750471" cy="4420197"/>
          </a:xfrm>
          <a:prstGeom prst="rect">
            <a:avLst/>
          </a:prstGeom>
        </p:spPr>
        <p:txBody>
          <a:bodyPr/>
          <a:lstStyle>
            <a:lvl1pPr marL="220434" indent="-220434">
              <a:spcBef>
                <a:spcPts val="2200"/>
              </a:spcBef>
              <a:defRPr sz="1800"/>
            </a:lvl1pPr>
            <a:lvl2pPr marL="563334" indent="-220434">
              <a:spcBef>
                <a:spcPts val="2200"/>
              </a:spcBef>
              <a:defRPr sz="1800"/>
            </a:lvl2pPr>
            <a:lvl3pPr marL="906234" indent="-220434">
              <a:spcBef>
                <a:spcPts val="2200"/>
              </a:spcBef>
              <a:defRPr sz="1800"/>
            </a:lvl3pPr>
            <a:lvl4pPr marL="1249134" indent="-220434">
              <a:spcBef>
                <a:spcPts val="2200"/>
              </a:spcBef>
              <a:defRPr sz="1800"/>
            </a:lvl4pPr>
            <a:lvl5pPr marL="1592034" indent="-220434">
              <a:spcBef>
                <a:spcPts val="2200"/>
              </a:spcBef>
              <a:defRPr sz="1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973856" y="6536531"/>
            <a:ext cx="239526" cy="23653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2193725" y="892967"/>
            <a:ext cx="7804549" cy="507206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つの丘に挟まれた、海に続く砂の小道"/>
          <p:cNvSpPr>
            <a:spLocks noGrp="1"/>
          </p:cNvSpPr>
          <p:nvPr>
            <p:ph type="pic" sz="quarter" idx="21"/>
          </p:nvPr>
        </p:nvSpPr>
        <p:spPr>
          <a:xfrm>
            <a:off x="6133951" y="3580803"/>
            <a:ext cx="3978177" cy="26521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前景に短いフェンスがあるビーチの上を低空飛行しているサギ"/>
          <p:cNvSpPr>
            <a:spLocks noGrp="1"/>
          </p:cNvSpPr>
          <p:nvPr>
            <p:ph type="pic" sz="quarter" idx="22"/>
          </p:nvPr>
        </p:nvSpPr>
        <p:spPr>
          <a:xfrm>
            <a:off x="6247803" y="526850"/>
            <a:ext cx="3750471" cy="375047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草が生えた砂丘から見たビーチと海"/>
          <p:cNvSpPr>
            <a:spLocks noGrp="1"/>
          </p:cNvSpPr>
          <p:nvPr>
            <p:ph type="pic" idx="23"/>
          </p:nvPr>
        </p:nvSpPr>
        <p:spPr>
          <a:xfrm>
            <a:off x="-467321" y="625077"/>
            <a:ext cx="8411768" cy="56078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6805083" y="1981200"/>
            <a:ext cx="4775201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971502" y="6536531"/>
            <a:ext cx="244233" cy="217487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titleStyle>
    <p:bodyStyle>
      <a:lvl1pPr marL="3055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750093" marR="0" indent="-305593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11945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16390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20835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25280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29725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34170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3861592" marR="0" indent="-305592" algn="l" defTabSz="410764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bodyStyle>
    <p:otherStyle>
      <a:lvl1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1pPr>
      <a:lvl2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2pPr>
      <a:lvl3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3pPr>
      <a:lvl4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4pPr>
      <a:lvl5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5pPr>
      <a:lvl6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6pPr>
      <a:lvl7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7pPr>
      <a:lvl8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8pPr>
      <a:lvl9pPr marL="0" marR="0" indent="0" algn="ctr" defTabSz="4107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体 ボールド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tif"/><Relationship Id="rId7" Type="http://schemas.openxmlformats.org/officeDocument/2006/relationships/image" Target="../media/image2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t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スライド番号プレースホルダー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06248" y="60643"/>
            <a:ext cx="191465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7" name="テキスト ボックス 3"/>
          <p:cNvSpPr txBox="1"/>
          <p:nvPr/>
        </p:nvSpPr>
        <p:spPr>
          <a:xfrm>
            <a:off x="754173" y="2197324"/>
            <a:ext cx="10683654" cy="8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2022/10/8　国際ロータリー２６６０地区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  <a:p>
            <a:pPr defTabSz="914400">
              <a:defRPr sz="2400" u="sng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公共イメージ向上セミナ</a:t>
            </a:r>
            <a:r>
              <a:rPr b="1" dirty="0"/>
              <a:t>ー　セッション２　</a:t>
            </a:r>
          </a:p>
        </p:txBody>
      </p:sp>
      <p:sp>
        <p:nvSpPr>
          <p:cNvPr id="148" name="テキスト ボックス 7"/>
          <p:cNvSpPr txBox="1"/>
          <p:nvPr/>
        </p:nvSpPr>
        <p:spPr>
          <a:xfrm>
            <a:off x="614794" y="5310266"/>
            <a:ext cx="10683654" cy="85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dirty="0"/>
              <a:t>22-23年度公共イメージ向上委員会 </a:t>
            </a:r>
          </a:p>
          <a:p>
            <a:pPr defTabSz="914400"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dirty="0" err="1"/>
              <a:t>副委員長</a:t>
            </a:r>
            <a:r>
              <a:rPr dirty="0"/>
              <a:t>　</a:t>
            </a:r>
            <a:r>
              <a:rPr dirty="0" err="1"/>
              <a:t>荒川</a:t>
            </a:r>
            <a:r>
              <a:rPr dirty="0"/>
              <a:t> </a:t>
            </a:r>
            <a:r>
              <a:rPr dirty="0" err="1"/>
              <a:t>弘也</a:t>
            </a:r>
            <a:endParaRPr dirty="0"/>
          </a:p>
        </p:txBody>
      </p:sp>
      <p:sp>
        <p:nvSpPr>
          <p:cNvPr id="149" name="テキスト ボックス 6"/>
          <p:cNvSpPr txBox="1"/>
          <p:nvPr/>
        </p:nvSpPr>
        <p:spPr>
          <a:xfrm>
            <a:off x="45720" y="3732289"/>
            <a:ext cx="12100560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4500">
                <a:solidFill>
                  <a:srgbClr val="4F81BD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/>
              <a:t>『</a:t>
            </a:r>
            <a:r>
              <a:rPr b="1" dirty="0" err="1"/>
              <a:t>SNSで伝えるロータリ</a:t>
            </a:r>
            <a:r>
              <a:rPr b="1" dirty="0"/>
              <a:t>ー』</a:t>
            </a:r>
          </a:p>
        </p:txBody>
      </p:sp>
      <p:pic>
        <p:nvPicPr>
          <p:cNvPr id="150" name="図 2" descr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94" y="202499"/>
            <a:ext cx="4901612" cy="137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３大SNSの比較"/>
          <p:cNvSpPr txBox="1"/>
          <p:nvPr/>
        </p:nvSpPr>
        <p:spPr>
          <a:xfrm>
            <a:off x="1309842" y="692697"/>
            <a:ext cx="2199317" cy="58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 defTabSz="321467">
              <a:lnSpc>
                <a:spcPct val="150000"/>
              </a:lnSpc>
              <a:defRPr sz="25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/>
              <a:t>３大SNSの比較</a:t>
            </a:r>
          </a:p>
        </p:txBody>
      </p:sp>
      <p:graphicFrame>
        <p:nvGraphicFramePr>
          <p:cNvPr id="245" name="表"/>
          <p:cNvGraphicFramePr/>
          <p:nvPr>
            <p:extLst>
              <p:ext uri="{D42A27DB-BD31-4B8C-83A1-F6EECF244321}">
                <p14:modId xmlns:p14="http://schemas.microsoft.com/office/powerpoint/2010/main" val="1605669384"/>
              </p:ext>
            </p:extLst>
          </p:nvPr>
        </p:nvGraphicFramePr>
        <p:xfrm>
          <a:off x="1386876" y="1337626"/>
          <a:ext cx="9247344" cy="446705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1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243">
                <a:tc>
                  <a:txBody>
                    <a:bodyPr/>
                    <a:lstStyle/>
                    <a:p>
                      <a:pPr defTabSz="914400">
                        <a:defRPr sz="1500">
                          <a:latin typeface="游ゴシック体 ボールド"/>
                          <a:ea typeface="游ゴシック体 ボールド"/>
                          <a:cs typeface="游ゴシック体 ボールド"/>
                        </a:defRPr>
                      </a:pPr>
                      <a:endParaRPr b="1"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Twitter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Facebook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Instagram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 dirty="0" err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利用率</a:t>
                      </a:r>
                      <a:endParaRPr sz="1500" b="1" dirty="0">
                        <a:latin typeface="游ゴシック体 ボールド"/>
                        <a:ea typeface="游ゴシック体 ボールド"/>
                        <a:cs typeface="游ゴシック体 ボールド"/>
                      </a:endParaRP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rgbClr val="EE230C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55.9%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24.6%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52.9%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ユーザー層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10代〜40代が中心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20代〜50代が多く 10代が少ない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10代〜30代の女性が中心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コンテンツのメイン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rgbClr val="FF4015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テキスト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chemeClr val="accent5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テキストと写真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写真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情報の拡散力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rgbClr val="EE230C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◎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rgbClr val="EE230C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◯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△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ハッシュタグ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1〜3個が多い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他と違い根付いていない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500">
                          <a:latin typeface="游ゴシック体 ボールド"/>
                          <a:ea typeface="游ゴシック体 ボールド"/>
                          <a:cs typeface="游ゴシック体 ボールド"/>
                        </a:defRPr>
                      </a:pPr>
                      <a:r>
                        <a:rPr b="1"/>
                        <a:t>複数付けが基本</a:t>
                      </a:r>
                    </a:p>
                    <a:p>
                      <a:pPr defTabSz="914400">
                        <a:defRPr sz="1500">
                          <a:latin typeface="游ゴシック体 ボールド"/>
                          <a:ea typeface="游ゴシック体 ボールド"/>
                          <a:cs typeface="游ゴシック体 ボールド"/>
                        </a:defRPr>
                      </a:pPr>
                      <a:r>
                        <a:rPr b="1"/>
                        <a:t>（最大30個）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登録名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自由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solidFill>
                            <a:srgbClr val="E22400"/>
                          </a:solidFill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実名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自由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24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ユーザー同士のつながり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C4D1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面識のない人も多数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実際の友人や知人が中心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 b="1" dirty="0" err="1">
                          <a:latin typeface="游ゴシック体 ボールド"/>
                          <a:ea typeface="游ゴシック体 ボールド"/>
                          <a:cs typeface="游ゴシック体 ボールド"/>
                        </a:rPr>
                        <a:t>面識がない人も多数</a:t>
                      </a:r>
                      <a:endParaRPr sz="1500" b="1" dirty="0">
                        <a:latin typeface="游ゴシック体 ボールド"/>
                        <a:ea typeface="游ゴシック体 ボールド"/>
                        <a:cs typeface="游ゴシック体 ボールド"/>
                      </a:endParaRP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6" name="▲"/>
          <p:cNvSpPr txBox="1"/>
          <p:nvPr/>
        </p:nvSpPr>
        <p:spPr>
          <a:xfrm>
            <a:off x="4735393" y="5829775"/>
            <a:ext cx="312737" cy="30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solidFill>
                  <a:srgbClr val="EE230C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▲</a:t>
            </a:r>
          </a:p>
        </p:txBody>
      </p:sp>
      <p:sp>
        <p:nvSpPr>
          <p:cNvPr id="247" name="▲"/>
          <p:cNvSpPr txBox="1"/>
          <p:nvPr/>
        </p:nvSpPr>
        <p:spPr>
          <a:xfrm>
            <a:off x="6996509" y="5829775"/>
            <a:ext cx="312737" cy="30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solidFill>
                  <a:srgbClr val="EE230C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▲</a:t>
            </a:r>
          </a:p>
        </p:txBody>
      </p:sp>
      <p:sp>
        <p:nvSpPr>
          <p:cNvPr id="248" name="ロータリークラブ向き"/>
          <p:cNvSpPr txBox="1"/>
          <p:nvPr/>
        </p:nvSpPr>
        <p:spPr>
          <a:xfrm>
            <a:off x="4812305" y="6105266"/>
            <a:ext cx="2396487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ロータリークラブ向き</a:t>
            </a:r>
            <a:endParaRPr b="1" dirty="0"/>
          </a:p>
        </p:txBody>
      </p:sp>
      <p:pic>
        <p:nvPicPr>
          <p:cNvPr id="249" name="図 3" descr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イメージ" descr="イメージ"/>
          <p:cNvPicPr>
            <a:picLocks noChangeAspect="1"/>
          </p:cNvPicPr>
          <p:nvPr/>
        </p:nvPicPr>
        <p:blipFill>
          <a:blip r:embed="rId3">
            <a:alphaModFix amt="28141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四角形"/>
          <p:cNvSpPr/>
          <p:nvPr/>
        </p:nvSpPr>
        <p:spPr>
          <a:xfrm>
            <a:off x="-1" y="2637433"/>
            <a:ext cx="12192003" cy="1583134"/>
          </a:xfrm>
          <a:prstGeom prst="rect">
            <a:avLst/>
          </a:prstGeom>
          <a:solidFill>
            <a:schemeClr val="accent1">
              <a:alpha val="22122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運用について"/>
          <p:cNvSpPr txBox="1"/>
          <p:nvPr/>
        </p:nvSpPr>
        <p:spPr>
          <a:xfrm>
            <a:off x="4323883" y="3046686"/>
            <a:ext cx="3544236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運用について</a:t>
            </a:r>
            <a:endParaRPr b="1" dirty="0"/>
          </a:p>
        </p:txBody>
      </p:sp>
      <p:pic>
        <p:nvPicPr>
          <p:cNvPr id="256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❶運用チームの編成 適切な人選を行い、運用チームを編成することが第一歩。…"/>
          <p:cNvSpPr txBox="1"/>
          <p:nvPr/>
        </p:nvSpPr>
        <p:spPr>
          <a:xfrm>
            <a:off x="1939132" y="729076"/>
            <a:ext cx="8439807" cy="53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321467">
              <a:lnSpc>
                <a:spcPts val="2800"/>
              </a:lnSpc>
              <a:defRPr sz="22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>
                <a:latin typeface="+mj-lt"/>
                <a:ea typeface="+mj-ea"/>
                <a:cs typeface="+mj-cs"/>
                <a:sym typeface="ヒラギノ角ゴ ProN W3"/>
              </a:rPr>
              <a:t>❶</a:t>
            </a:r>
            <a:r>
              <a:rPr b="1" dirty="0" err="1"/>
              <a:t>運用チームの編成</a:t>
            </a:r>
            <a:br>
              <a:rPr b="1" dirty="0"/>
            </a:br>
            <a:r>
              <a:rPr sz="1800" b="1" dirty="0" err="1">
                <a:solidFill>
                  <a:srgbClr val="2F2F2F"/>
                </a:solidFill>
              </a:rPr>
              <a:t>適切な人選を行い、運用チームを編成することが第一歩</a:t>
            </a:r>
            <a:r>
              <a:rPr sz="1800" b="1" dirty="0">
                <a:solidFill>
                  <a:srgbClr val="2F2F2F"/>
                </a:solidFill>
              </a:rPr>
              <a:t>。</a:t>
            </a:r>
            <a:endParaRPr b="1" dirty="0">
              <a:solidFill>
                <a:srgbClr val="2F2F2F"/>
              </a:solidFill>
            </a:endParaRPr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一人ではなく、チームで行う方が無理なく進めることができます</a:t>
            </a:r>
            <a:r>
              <a:rPr b="1" dirty="0"/>
              <a:t>。</a:t>
            </a:r>
            <a:endParaRPr sz="1000" b="1" dirty="0"/>
          </a:p>
          <a:p>
            <a:pPr algn="l" defTabSz="321467">
              <a:lnSpc>
                <a:spcPts val="2200"/>
              </a:lnSpc>
              <a:defRPr sz="10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br>
              <a:rPr b="1" dirty="0"/>
            </a:br>
            <a:r>
              <a:rPr sz="2200" b="1" dirty="0">
                <a:solidFill>
                  <a:srgbClr val="004D8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❷</a:t>
            </a:r>
            <a:r>
              <a:rPr sz="2200" b="1" dirty="0" err="1">
                <a:solidFill>
                  <a:srgbClr val="004D80"/>
                </a:solidFill>
              </a:rPr>
              <a:t>SNS媒体の選定</a:t>
            </a:r>
            <a:br>
              <a:rPr sz="2200" b="1" dirty="0">
                <a:solidFill>
                  <a:srgbClr val="004D80"/>
                </a:solidFill>
              </a:rPr>
            </a:br>
            <a:r>
              <a:rPr sz="1800" b="1" dirty="0" err="1"/>
              <a:t>どのような運用を行うのかを慎重に検討しながら、クラブにとって適切な</a:t>
            </a:r>
            <a:endParaRPr sz="1800" b="1" dirty="0"/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SNS媒体を選択します</a:t>
            </a:r>
            <a:r>
              <a:rPr b="1" dirty="0"/>
              <a:t>。 </a:t>
            </a:r>
          </a:p>
          <a:p>
            <a:pPr algn="l" defTabSz="321467"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endParaRPr b="1" dirty="0"/>
          </a:p>
          <a:p>
            <a:pPr algn="l" defTabSz="321467">
              <a:lnSpc>
                <a:spcPts val="2800"/>
              </a:lnSpc>
              <a:defRPr sz="22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>
                <a:latin typeface="+mj-lt"/>
                <a:ea typeface="+mj-ea"/>
                <a:cs typeface="+mj-cs"/>
                <a:sym typeface="ヒラギノ角ゴ ProN W3"/>
              </a:rPr>
              <a:t>❸</a:t>
            </a:r>
            <a:r>
              <a:rPr b="1" dirty="0" err="1"/>
              <a:t>定期的に配信する内容を決めておく</a:t>
            </a:r>
            <a:endParaRPr b="1" dirty="0"/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毎週の例会、卓話、奉仕活動など、あらかじめ何をどのように掲載するかを</a:t>
            </a:r>
            <a:endParaRPr b="1" dirty="0"/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決めておいた方が進めやすいです。まずは継続して配信することが大切です</a:t>
            </a:r>
            <a:r>
              <a:rPr b="1" dirty="0"/>
              <a:t>。</a:t>
            </a:r>
          </a:p>
          <a:p>
            <a:pPr algn="l" defTabSz="321467">
              <a:lnSpc>
                <a:spcPts val="2200"/>
              </a:lnSpc>
              <a:defRPr sz="22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endParaRPr b="1" dirty="0"/>
          </a:p>
          <a:p>
            <a:pPr algn="l" defTabSz="321467">
              <a:lnSpc>
                <a:spcPts val="2800"/>
              </a:lnSpc>
              <a:defRPr sz="22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❹</a:t>
            </a:r>
            <a:r>
              <a:rPr b="1" dirty="0"/>
              <a:t>第2660地区ソーシャルメディアガイドラインに沿った運営</a:t>
            </a:r>
            <a:endParaRPr b="1" dirty="0"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配信には、ガイドラインに基づいた運営を行なってください</a:t>
            </a:r>
            <a:r>
              <a:rPr b="1" dirty="0"/>
              <a:t>。</a:t>
            </a:r>
            <a:endParaRPr b="1" dirty="0"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中でも個人情報、第三者の権利等を侵害しないこと、また正確・誠実で品位ある</a:t>
            </a:r>
            <a:endParaRPr b="1" dirty="0"/>
          </a:p>
          <a:p>
            <a:pPr algn="l" defTabSz="321467">
              <a:lnSpc>
                <a:spcPts val="2800"/>
              </a:lnSpc>
              <a:defRPr sz="1800">
                <a:solidFill>
                  <a:srgbClr val="2F2F2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発信を心がけてください</a:t>
            </a:r>
            <a:r>
              <a:rPr b="1" dirty="0"/>
              <a:t>。</a:t>
            </a:r>
          </a:p>
        </p:txBody>
      </p:sp>
      <p:pic>
        <p:nvPicPr>
          <p:cNvPr id="261" name="図 3" descr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既存ロータリー関係アカウント（Facebook）"/>
          <p:cNvSpPr txBox="1"/>
          <p:nvPr/>
        </p:nvSpPr>
        <p:spPr>
          <a:xfrm>
            <a:off x="1014484" y="878327"/>
            <a:ext cx="7393784" cy="495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 anchor="ctr">
            <a:normAutofit/>
          </a:bodyPr>
          <a:lstStyle>
            <a:lvl1pPr algn="l" defTabSz="636507">
              <a:lnSpc>
                <a:spcPct val="90000"/>
              </a:lnSpc>
              <a:defRPr sz="27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既存ロータリー関係アカウント（Facebook</a:t>
            </a:r>
            <a:r>
              <a:rPr b="1" dirty="0"/>
              <a:t>）</a:t>
            </a:r>
          </a:p>
        </p:txBody>
      </p:sp>
      <p:pic>
        <p:nvPicPr>
          <p:cNvPr id="266" name="2660地区.png" descr="2660地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21" y="1451731"/>
            <a:ext cx="2623153" cy="3689208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67" name="国際ロータリー.png" descr="国際ロータリ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72" y="1451731"/>
            <a:ext cx="2623012" cy="3690298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68" name="国際ロータリー Facebook…"/>
          <p:cNvSpPr txBox="1"/>
          <p:nvPr/>
        </p:nvSpPr>
        <p:spPr>
          <a:xfrm>
            <a:off x="1050772" y="5352359"/>
            <a:ext cx="2218553" cy="107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国際ロータリ</a:t>
            </a:r>
            <a:r>
              <a:rPr b="1" dirty="0"/>
              <a:t>ー　Facebook</a:t>
            </a:r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Twitterとほとんど同じ投稿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　</a:t>
            </a:r>
            <a:r>
              <a:rPr b="1" dirty="0" err="1"/>
              <a:t>反応数はFacebookの方が多い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RI会長の情報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ロータリーの様々な情報</a:t>
            </a:r>
            <a:endParaRPr b="1" dirty="0"/>
          </a:p>
        </p:txBody>
      </p:sp>
      <p:sp>
        <p:nvSpPr>
          <p:cNvPr id="269" name="第2660地区 Facebook…"/>
          <p:cNvSpPr txBox="1"/>
          <p:nvPr/>
        </p:nvSpPr>
        <p:spPr>
          <a:xfrm>
            <a:off x="4729321" y="5343988"/>
            <a:ext cx="2765177" cy="872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第2660地区　Facebook</a:t>
            </a:r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宮里ガバナー公式訪問やガバナー月信の案内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さまざまな情報発信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RIや他ロータリー情報のシェア</a:t>
            </a:r>
            <a:endParaRPr b="1" dirty="0"/>
          </a:p>
        </p:txBody>
      </p:sp>
      <p:pic>
        <p:nvPicPr>
          <p:cNvPr id="270" name="図 3" descr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不明.png" descr="不明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265" y="1451731"/>
            <a:ext cx="2623098" cy="3632644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72" name="大阪南RC Facebook…"/>
          <p:cNvSpPr txBox="1"/>
          <p:nvPr/>
        </p:nvSpPr>
        <p:spPr>
          <a:xfrm>
            <a:off x="8408265" y="5269268"/>
            <a:ext cx="1739255" cy="66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大阪南RC</a:t>
            </a:r>
            <a:r>
              <a:rPr b="1" dirty="0"/>
              <a:t>　Facebook</a:t>
            </a:r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ja-JP" altLang="en-US" b="1" dirty="0"/>
              <a:t>・</a:t>
            </a:r>
            <a:r>
              <a:rPr b="1" dirty="0" err="1"/>
              <a:t>例会の模様を詳細にアップ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・513人がフォロー中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図 2" descr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39" y="1872194"/>
            <a:ext cx="3182268" cy="2616780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77" name="図 5" descr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377" y="1871886"/>
            <a:ext cx="3182145" cy="2573000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78" name="国際ロータリー 公式Twitter…"/>
          <p:cNvSpPr txBox="1"/>
          <p:nvPr/>
        </p:nvSpPr>
        <p:spPr>
          <a:xfrm>
            <a:off x="775238" y="4739716"/>
            <a:ext cx="2412516" cy="872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国際ロータリ</a:t>
            </a:r>
            <a:r>
              <a:rPr b="1" dirty="0"/>
              <a:t>ー　</a:t>
            </a:r>
            <a:r>
              <a:rPr b="1" dirty="0" err="1"/>
              <a:t>公式Twitter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RI会長の情報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ロータリーの様々な情報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FBとほとんど同じ情報</a:t>
            </a:r>
            <a:endParaRPr b="1" dirty="0"/>
          </a:p>
        </p:txBody>
      </p:sp>
      <p:sp>
        <p:nvSpPr>
          <p:cNvPr id="279" name="第2660地区 公式Twitter…"/>
          <p:cNvSpPr txBox="1"/>
          <p:nvPr/>
        </p:nvSpPr>
        <p:spPr>
          <a:xfrm>
            <a:off x="4546377" y="4739716"/>
            <a:ext cx="2229774" cy="107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第2660地区　</a:t>
            </a:r>
            <a:r>
              <a:rPr b="1" dirty="0" err="1"/>
              <a:t>公式Twitter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まだスタートしたばかり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ガバナー公式訪問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ガバナー月信の案内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RI他ロータリークラブのリツィート</a:t>
            </a:r>
            <a:endParaRPr b="1" dirty="0"/>
          </a:p>
        </p:txBody>
      </p:sp>
      <p:pic>
        <p:nvPicPr>
          <p:cNvPr id="280" name="図 3" descr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既存ロータリー関係アカウント（Twitter））"/>
          <p:cNvSpPr txBox="1"/>
          <p:nvPr/>
        </p:nvSpPr>
        <p:spPr>
          <a:xfrm>
            <a:off x="775239" y="1081645"/>
            <a:ext cx="7393783" cy="4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 anchor="ctr">
            <a:normAutofit/>
          </a:bodyPr>
          <a:lstStyle>
            <a:lvl1pPr algn="l" defTabSz="642937">
              <a:lnSpc>
                <a:spcPct val="90000"/>
              </a:lnSpc>
              <a:defRPr sz="28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既存ロータリー関係アカウント（Twitter</a:t>
            </a:r>
            <a:r>
              <a:rPr b="1" dirty="0"/>
              <a:t>））</a:t>
            </a:r>
          </a:p>
        </p:txBody>
      </p:sp>
      <p:pic>
        <p:nvPicPr>
          <p:cNvPr id="282" name="図 4" descr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457" y="1872194"/>
            <a:ext cx="3182145" cy="2533230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83" name="東村山ロータリークラブ 公式Twitter…"/>
          <p:cNvSpPr txBox="1"/>
          <p:nvPr/>
        </p:nvSpPr>
        <p:spPr>
          <a:xfrm>
            <a:off x="8234457" y="4739716"/>
            <a:ext cx="3130661" cy="872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 defTabSz="250031">
              <a:lnSpc>
                <a:spcPts val="1600"/>
              </a:lnSpc>
              <a:defRPr sz="1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東村山ロータリークラブ</a:t>
            </a:r>
            <a:r>
              <a:rPr b="1" dirty="0"/>
              <a:t>　</a:t>
            </a:r>
            <a:r>
              <a:rPr b="1" dirty="0" err="1"/>
              <a:t>公式Twitter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毎朝「おはようございます」のメッセージ</a:t>
            </a:r>
            <a:endParaRPr b="1" dirty="0"/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地元団体のリツィート（東村山市など</a:t>
            </a:r>
            <a:r>
              <a:rPr b="1" dirty="0"/>
              <a:t>）</a:t>
            </a:r>
          </a:p>
          <a:p>
            <a:pPr algn="l" defTabSz="250031">
              <a:lnSpc>
                <a:spcPts val="1600"/>
              </a:lnSpc>
              <a:defRPr sz="10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b="1" dirty="0"/>
              <a:t>・</a:t>
            </a:r>
            <a:r>
              <a:rPr b="1" dirty="0" err="1"/>
              <a:t>他ロータリークラブのリツィート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テキスト ボックス 8"/>
          <p:cNvSpPr txBox="1"/>
          <p:nvPr/>
        </p:nvSpPr>
        <p:spPr>
          <a:xfrm>
            <a:off x="2419578" y="1460174"/>
            <a:ext cx="5943765" cy="223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>
            <a:spAutoFit/>
          </a:bodyPr>
          <a:lstStyle/>
          <a:p>
            <a:pPr algn="l" defTabSz="642937">
              <a:lnSpc>
                <a:spcPct val="130000"/>
              </a:lnSpc>
              <a:defRPr sz="2500">
                <a:solidFill>
                  <a:srgbClr val="0076B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1. </a:t>
            </a:r>
            <a:r>
              <a:rPr b="1" dirty="0" err="1"/>
              <a:t>クラブでの活動</a:t>
            </a:r>
            <a:br>
              <a:rPr b="1" dirty="0"/>
            </a:br>
            <a:r>
              <a:rPr sz="1800" b="1" dirty="0">
                <a:solidFill>
                  <a:srgbClr val="000000"/>
                </a:solidFill>
              </a:rPr>
              <a:t>　</a:t>
            </a:r>
            <a:r>
              <a:rPr sz="1800" b="1" dirty="0" err="1">
                <a:solidFill>
                  <a:srgbClr val="000000"/>
                </a:solidFill>
              </a:rPr>
              <a:t>例会、卓話、奉仕活動報告、ETC</a:t>
            </a:r>
            <a:endParaRPr sz="1800" b="1" dirty="0"/>
          </a:p>
          <a:p>
            <a:pPr algn="l" defTabSz="642937">
              <a:lnSpc>
                <a:spcPct val="130000"/>
              </a:lnSpc>
              <a:defRPr sz="2500">
                <a:solidFill>
                  <a:srgbClr val="0076B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2. </a:t>
            </a:r>
            <a:r>
              <a:rPr b="1" dirty="0" err="1"/>
              <a:t>関係ある投稿のリツイート（シェア</a:t>
            </a:r>
            <a:r>
              <a:rPr b="1" dirty="0"/>
              <a:t>）</a:t>
            </a:r>
          </a:p>
          <a:p>
            <a:pPr algn="l" defTabSz="642937">
              <a:lnSpc>
                <a:spcPct val="130000"/>
              </a:lnSpc>
              <a:defRPr sz="18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　</a:t>
            </a:r>
            <a:r>
              <a:rPr b="1" dirty="0" err="1"/>
              <a:t>他ロータリークラブ、関連団体、企業など</a:t>
            </a:r>
            <a:endParaRPr b="1" dirty="0"/>
          </a:p>
          <a:p>
            <a:pPr algn="l" defTabSz="642937">
              <a:lnSpc>
                <a:spcPct val="130000"/>
              </a:lnSpc>
              <a:defRPr sz="2500">
                <a:solidFill>
                  <a:srgbClr val="0076B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/>
              <a:t>3. </a:t>
            </a:r>
            <a:r>
              <a:rPr b="1" dirty="0" err="1"/>
              <a:t>日常の些細なこと</a:t>
            </a:r>
            <a:endParaRPr b="1" dirty="0"/>
          </a:p>
        </p:txBody>
      </p:sp>
      <p:pic>
        <p:nvPicPr>
          <p:cNvPr id="288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78" y="3880938"/>
            <a:ext cx="7352845" cy="1488227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89" name="テキスト ボックス 1"/>
          <p:cNvSpPr txBox="1"/>
          <p:nvPr/>
        </p:nvSpPr>
        <p:spPr>
          <a:xfrm>
            <a:off x="1995921" y="5624780"/>
            <a:ext cx="8200158" cy="75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5" tIns="32145" rIns="32145" bIns="32145">
            <a:spAutoFit/>
          </a:bodyPr>
          <a:lstStyle/>
          <a:p>
            <a:pPr defTabSz="642937">
              <a:lnSpc>
                <a:spcPts val="2800"/>
              </a:lnSpc>
              <a:defRPr sz="1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sz="1800" b="1" dirty="0" err="1"/>
              <a:t>東京村山ロータリークラブでは</a:t>
            </a:r>
            <a:r>
              <a:rPr sz="1800" b="1" dirty="0"/>
              <a:t>、「</a:t>
            </a:r>
            <a:r>
              <a:rPr sz="1800" b="1" dirty="0" err="1"/>
              <a:t>おはようございます</a:t>
            </a:r>
            <a:r>
              <a:rPr sz="1800" b="1" dirty="0"/>
              <a:t>。」</a:t>
            </a:r>
            <a:r>
              <a:rPr sz="1800" b="1" dirty="0" err="1"/>
              <a:t>とだけコメント</a:t>
            </a:r>
            <a:r>
              <a:rPr sz="1800" b="1" dirty="0"/>
              <a:t>。</a:t>
            </a:r>
          </a:p>
          <a:p>
            <a:pPr defTabSz="642937">
              <a:lnSpc>
                <a:spcPts val="2800"/>
              </a:lnSpc>
              <a:defRPr sz="1800">
                <a:solidFill>
                  <a:srgbClr val="0076B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sz="2000" b="1" dirty="0" err="1"/>
              <a:t>なるべく毎日のように投稿することで存在感を出す</a:t>
            </a:r>
            <a:r>
              <a:rPr sz="2000" b="1" dirty="0"/>
              <a:t>。</a:t>
            </a:r>
          </a:p>
        </p:txBody>
      </p:sp>
      <p:pic>
        <p:nvPicPr>
          <p:cNvPr id="290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投稿内容について（具体例）"/>
          <p:cNvSpPr txBox="1"/>
          <p:nvPr/>
        </p:nvSpPr>
        <p:spPr>
          <a:xfrm>
            <a:off x="1478314" y="839265"/>
            <a:ext cx="5927902" cy="55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642937">
              <a:lnSpc>
                <a:spcPct val="90000"/>
              </a:lnSpc>
              <a:defRPr sz="35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投稿内容について（具体例</a:t>
            </a:r>
            <a:r>
              <a:rPr b="1" dirty="0"/>
              <a:t>）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四角形"/>
          <p:cNvSpPr/>
          <p:nvPr/>
        </p:nvSpPr>
        <p:spPr>
          <a:xfrm>
            <a:off x="-1" y="2637433"/>
            <a:ext cx="12192003" cy="1583134"/>
          </a:xfrm>
          <a:prstGeom prst="rect">
            <a:avLst/>
          </a:prstGeom>
          <a:solidFill>
            <a:schemeClr val="accent1">
              <a:alpha val="22122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ご清聴ありがとうございました。"/>
          <p:cNvSpPr txBox="1"/>
          <p:nvPr/>
        </p:nvSpPr>
        <p:spPr>
          <a:xfrm>
            <a:off x="1719804" y="3046686"/>
            <a:ext cx="8752393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ご清聴ありがとうございました</a:t>
            </a:r>
            <a:r>
              <a:rPr b="1" dirty="0"/>
              <a:t>。</a:t>
            </a:r>
          </a:p>
        </p:txBody>
      </p:sp>
      <p:pic>
        <p:nvPicPr>
          <p:cNvPr id="297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テキスト ボックス 7"/>
          <p:cNvSpPr txBox="1"/>
          <p:nvPr/>
        </p:nvSpPr>
        <p:spPr>
          <a:xfrm>
            <a:off x="754173" y="5310266"/>
            <a:ext cx="10683654" cy="85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dirty="0"/>
              <a:t>22-23年度公共イメージ向上委員会 </a:t>
            </a:r>
          </a:p>
          <a:p>
            <a:pPr defTabSz="914400"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dirty="0" err="1"/>
              <a:t>副委員長</a:t>
            </a:r>
            <a:r>
              <a:rPr dirty="0"/>
              <a:t>　</a:t>
            </a:r>
            <a:r>
              <a:rPr dirty="0" err="1"/>
              <a:t>荒川</a:t>
            </a:r>
            <a:r>
              <a:rPr dirty="0"/>
              <a:t> </a:t>
            </a:r>
            <a:r>
              <a:rPr dirty="0" err="1"/>
              <a:t>弘也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イメージ" descr="イメージ"/>
          <p:cNvPicPr>
            <a:picLocks noChangeAspect="1"/>
          </p:cNvPicPr>
          <p:nvPr/>
        </p:nvPicPr>
        <p:blipFill>
          <a:blip r:embed="rId3">
            <a:alphaModFix amt="28141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四角形"/>
          <p:cNvSpPr/>
          <p:nvPr/>
        </p:nvSpPr>
        <p:spPr>
          <a:xfrm>
            <a:off x="-1" y="2400523"/>
            <a:ext cx="12192003" cy="2056953"/>
          </a:xfrm>
          <a:prstGeom prst="rect">
            <a:avLst/>
          </a:prstGeom>
          <a:solidFill>
            <a:schemeClr val="accent1">
              <a:alpha val="22122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なぜ今、SNSなのか？…"/>
          <p:cNvSpPr txBox="1"/>
          <p:nvPr/>
        </p:nvSpPr>
        <p:spPr>
          <a:xfrm>
            <a:off x="1453641" y="2672556"/>
            <a:ext cx="9284715" cy="151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なぜ今、SNSなのか</a:t>
            </a:r>
            <a:r>
              <a:rPr b="1" dirty="0"/>
              <a:t>？</a:t>
            </a:r>
          </a:p>
          <a:p>
            <a: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b="1" dirty="0" err="1"/>
              <a:t>スマホの普及で高まるSNSの存在感</a:t>
            </a:r>
            <a:endParaRPr b="1" dirty="0"/>
          </a:p>
        </p:txBody>
      </p:sp>
      <p:pic>
        <p:nvPicPr>
          <p:cNvPr id="157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四角形"/>
          <p:cNvSpPr/>
          <p:nvPr/>
        </p:nvSpPr>
        <p:spPr>
          <a:xfrm>
            <a:off x="1032872" y="806816"/>
            <a:ext cx="1673506" cy="589133"/>
          </a:xfrm>
          <a:prstGeom prst="rect">
            <a:avLst/>
          </a:prstGeom>
          <a:solidFill>
            <a:srgbClr val="1E4B7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d65734-91-9ccfbaf66afb4328f641-0.png" descr="d65734-91-9ccfbaf66afb4328f641-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95" y="1732408"/>
            <a:ext cx="3435888" cy="193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blahaj-soft-toy-shark__0710175_pe727378_s5.jpg.jpeg" descr="blahaj-soft-toy-shark__0710175_pe727378_s5.jp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02" y="1513249"/>
            <a:ext cx="3844934" cy="244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th.jpeg" descr="t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301" y="3881299"/>
            <a:ext cx="2556078" cy="2448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20211002231708.jpg" descr="202110022317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49" y="3881299"/>
            <a:ext cx="2272939" cy="2448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ub-buzz-1935-1569808393-1.jpg" descr="sub-buzz-1935-1569808393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619" y="3881299"/>
            <a:ext cx="3263317" cy="244879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KEAのサメ（ぬいぐるみ）が世界的な大ヒット！"/>
          <p:cNvSpPr txBox="1"/>
          <p:nvPr/>
        </p:nvSpPr>
        <p:spPr>
          <a:xfrm>
            <a:off x="2649739" y="793057"/>
            <a:ext cx="8763594" cy="45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sz="30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dirty="0" err="1"/>
              <a:t>IKEAのサ</a:t>
            </a:r>
            <a:r>
              <a:rPr spc="-1200" dirty="0" err="1"/>
              <a:t>メ</a:t>
            </a:r>
            <a:r>
              <a:rPr dirty="0" err="1"/>
              <a:t>（ぬいぐるみ</a:t>
            </a:r>
            <a:r>
              <a:rPr spc="-1200" dirty="0" err="1"/>
              <a:t>）</a:t>
            </a:r>
            <a:r>
              <a:rPr dirty="0" err="1"/>
              <a:t>が世界的な大ヒット</a:t>
            </a:r>
            <a:r>
              <a:rPr dirty="0"/>
              <a:t>！</a:t>
            </a:r>
          </a:p>
        </p:txBody>
      </p:sp>
      <p:sp>
        <p:nvSpPr>
          <p:cNvPr id="168" name="サメを擬人化してSNSで投稿、30万個（2021年時点）を売り上げる大ヒット"/>
          <p:cNvSpPr txBox="1"/>
          <p:nvPr/>
        </p:nvSpPr>
        <p:spPr>
          <a:xfrm>
            <a:off x="2823138" y="1294348"/>
            <a:ext cx="8168174" cy="37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>
              <a:defRPr sz="2000"/>
            </a:pPr>
            <a:r>
              <a:rPr dirty="0"/>
              <a:t>サメを擬人化してSNSで投稿</a:t>
            </a:r>
            <a:r>
              <a:rPr spc="-800" dirty="0"/>
              <a:t>、</a:t>
            </a:r>
            <a:r>
              <a:rPr dirty="0"/>
              <a:t>30万個</a:t>
            </a:r>
            <a:r>
              <a:rPr sz="1500" dirty="0"/>
              <a:t>（2021年時点</a:t>
            </a:r>
            <a:r>
              <a:rPr sz="1500" spc="-600" dirty="0"/>
              <a:t>）</a:t>
            </a:r>
            <a:r>
              <a:rPr dirty="0"/>
              <a:t>を売り上げる大ヒット</a:t>
            </a:r>
          </a:p>
        </p:txBody>
      </p:sp>
      <p:sp>
        <p:nvSpPr>
          <p:cNvPr id="169" name="IKEAのサメ（ブローハイ）"/>
          <p:cNvSpPr txBox="1"/>
          <p:nvPr/>
        </p:nvSpPr>
        <p:spPr>
          <a:xfrm>
            <a:off x="4231448" y="3301676"/>
            <a:ext cx="1937139" cy="24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200"/>
            </a:lvl1pPr>
          </a:lstStyle>
          <a:p>
            <a:r>
              <a:t>IKEAのサメ（ブローハイ）</a:t>
            </a:r>
          </a:p>
        </p:txBody>
      </p:sp>
      <p:sp>
        <p:nvSpPr>
          <p:cNvPr id="170" name="Instagram"/>
          <p:cNvSpPr txBox="1"/>
          <p:nvPr/>
        </p:nvSpPr>
        <p:spPr>
          <a:xfrm>
            <a:off x="1192555" y="1469766"/>
            <a:ext cx="1100558" cy="35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>
              <a:defRPr sz="1800"/>
            </a:lvl1pPr>
          </a:lstStyle>
          <a:p>
            <a:r>
              <a:t>Instagram</a:t>
            </a:r>
          </a:p>
        </p:txBody>
      </p:sp>
      <p:pic>
        <p:nvPicPr>
          <p:cNvPr id="171" name="図 3" descr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事例紹介"/>
          <p:cNvSpPr txBox="1"/>
          <p:nvPr/>
        </p:nvSpPr>
        <p:spPr>
          <a:xfrm>
            <a:off x="1192555" y="903739"/>
            <a:ext cx="1354137" cy="3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642937">
              <a:lnSpc>
                <a:spcPct val="90000"/>
              </a:lnSpc>
              <a:defRPr sz="25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事例紹介</a:t>
            </a:r>
          </a:p>
        </p:txBody>
      </p:sp>
      <p:pic>
        <p:nvPicPr>
          <p:cNvPr id="173" name="85cf8bea506ad281db4248c29bf57cb4476e0c9f.jpg" descr="85cf8bea506ad281db4248c29bf57cb4476e0c9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62" y="3881299"/>
            <a:ext cx="2448850" cy="2448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大京警備保障の公式TikTokは270万フォロワー"/>
          <p:cNvSpPr txBox="1"/>
          <p:nvPr/>
        </p:nvSpPr>
        <p:spPr>
          <a:xfrm>
            <a:off x="2808664" y="767648"/>
            <a:ext cx="876359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30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/>
              <a:t>大京警備保障の公式TikTokは270万フォロワー</a:t>
            </a:r>
          </a:p>
        </p:txBody>
      </p:sp>
      <p:sp>
        <p:nvSpPr>
          <p:cNvPr id="178" name="SNSの活用で人手不足の解消、ある投稿をきっかけにたった一晩で2万人フォロワー。"/>
          <p:cNvSpPr txBox="1"/>
          <p:nvPr/>
        </p:nvSpPr>
        <p:spPr>
          <a:xfrm>
            <a:off x="2823138" y="1294348"/>
            <a:ext cx="8420534" cy="3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>
              <a:defRPr sz="1700"/>
            </a:lvl1pPr>
          </a:lstStyle>
          <a:p>
            <a:r>
              <a:t>SNSの活用で人手不足の解消、ある投稿をきっかけにたった一晩で2万人フォロワー。</a:t>
            </a:r>
          </a:p>
        </p:txBody>
      </p:sp>
      <p:pic>
        <p:nvPicPr>
          <p:cNvPr id="179" name="イメージ" descr="イメー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0" y="1843622"/>
            <a:ext cx="5030946" cy="2679363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80" name="スクリーンショット 2022-09-02 13.02.15.png" descr="スクリーンショット 2022-09-02 13.02.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47" y="4702302"/>
            <a:ext cx="1575858" cy="186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スクリーンショット 2022-09-02 13.01.13.png" descr="スクリーンショット 2022-09-02 13.01.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635" y="4697279"/>
            <a:ext cx="1451738" cy="1874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スクリーンショット 2022-09-02 12.57.01.png" descr="スクリーンショット 2022-09-02 12.57.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154" y="1805518"/>
            <a:ext cx="1819729" cy="2679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スクリーンショット 2022-09-02 12.56.13.png" descr="スクリーンショット 2022-09-02 12.56.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341" y="1805518"/>
            <a:ext cx="1521671" cy="267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スクリーンショット 2022-09-02 13.01.55.png" descr="スクリーンショット 2022-09-02 13.01.5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50" y="4670226"/>
            <a:ext cx="1404546" cy="1860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図 3" descr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四角形"/>
          <p:cNvSpPr/>
          <p:nvPr/>
        </p:nvSpPr>
        <p:spPr>
          <a:xfrm>
            <a:off x="1032872" y="806816"/>
            <a:ext cx="1673506" cy="589133"/>
          </a:xfrm>
          <a:prstGeom prst="rect">
            <a:avLst/>
          </a:prstGeom>
          <a:solidFill>
            <a:srgbClr val="1E4B7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TikTok"/>
          <p:cNvSpPr txBox="1"/>
          <p:nvPr/>
        </p:nvSpPr>
        <p:spPr>
          <a:xfrm>
            <a:off x="1459395" y="1441191"/>
            <a:ext cx="736227" cy="35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>
              <a:defRPr sz="1800"/>
            </a:lvl1pPr>
          </a:lstStyle>
          <a:p>
            <a:r>
              <a:t>TikTok</a:t>
            </a:r>
          </a:p>
        </p:txBody>
      </p:sp>
      <p:sp>
        <p:nvSpPr>
          <p:cNvPr id="188" name="事例紹介"/>
          <p:cNvSpPr txBox="1"/>
          <p:nvPr/>
        </p:nvSpPr>
        <p:spPr>
          <a:xfrm>
            <a:off x="1192555" y="903739"/>
            <a:ext cx="1354137" cy="3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642937">
              <a:lnSpc>
                <a:spcPct val="90000"/>
              </a:lnSpc>
              <a:defRPr sz="25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事例紹介</a:t>
            </a:r>
          </a:p>
        </p:txBody>
      </p:sp>
      <p:pic>
        <p:nvPicPr>
          <p:cNvPr id="189" name="d73822-6-ba203e2c4388e79ed8d2-0.jpg" descr="d73822-6-ba203e2c4388e79ed8d2-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5475" y="1790089"/>
            <a:ext cx="1819674" cy="267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75227b38ab24c5c6390e1ba9542a26a295248.jpg" descr="img_75227b38ab24c5c6390e1ba9542a26a29524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1535" y="4702302"/>
            <a:ext cx="3323169" cy="186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←いじられる…"/>
          <p:cNvSpPr txBox="1"/>
          <p:nvPr/>
        </p:nvSpPr>
        <p:spPr>
          <a:xfrm>
            <a:off x="5768252" y="6074697"/>
            <a:ext cx="1074737" cy="496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←いじられる</a:t>
            </a:r>
          </a:p>
          <a:p>
            <a: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　社長さん</a:t>
            </a:r>
          </a:p>
        </p:txBody>
      </p:sp>
      <p:sp>
        <p:nvSpPr>
          <p:cNvPr id="192" name="↑本まで出版"/>
          <p:cNvSpPr txBox="1"/>
          <p:nvPr/>
        </p:nvSpPr>
        <p:spPr>
          <a:xfrm>
            <a:off x="10410411" y="4522928"/>
            <a:ext cx="1074737" cy="24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↑本まで出版</a:t>
            </a:r>
          </a:p>
        </p:txBody>
      </p:sp>
      <p:sp>
        <p:nvSpPr>
          <p:cNvPr id="193" name="←おじかわと…"/>
          <p:cNvSpPr txBox="1"/>
          <p:nvPr/>
        </p:nvSpPr>
        <p:spPr>
          <a:xfrm>
            <a:off x="10499851" y="6034286"/>
            <a:ext cx="1074737" cy="49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←おじかわと</a:t>
            </a:r>
          </a:p>
          <a:p>
            <a: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　人気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四角形"/>
          <p:cNvSpPr/>
          <p:nvPr/>
        </p:nvSpPr>
        <p:spPr>
          <a:xfrm>
            <a:off x="685477" y="5600700"/>
            <a:ext cx="3257157" cy="79645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大手企業で有名な全日空は220万人のフォロワー"/>
          <p:cNvSpPr txBox="1"/>
          <p:nvPr/>
        </p:nvSpPr>
        <p:spPr>
          <a:xfrm>
            <a:off x="2649739" y="752377"/>
            <a:ext cx="8763594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30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/>
              <a:t>大手企業で有名な全日空は220万人のフォロワー</a:t>
            </a:r>
          </a:p>
        </p:txBody>
      </p:sp>
      <p:sp>
        <p:nvSpPr>
          <p:cNvPr id="199" name="様々な職場の人たちが登場し、踊ったり仕事の紹介したり、もちろん社長も登場します。"/>
          <p:cNvSpPr txBox="1"/>
          <p:nvPr/>
        </p:nvSpPr>
        <p:spPr>
          <a:xfrm>
            <a:off x="2823138" y="1294348"/>
            <a:ext cx="8694229" cy="29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>
              <a:defRPr sz="1700"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t>様々な職場の人たちが登場し、踊ったり仕事の紹介したり、もちろん社長も登場します。</a:t>
            </a:r>
          </a:p>
        </p:txBody>
      </p:sp>
      <p:sp>
        <p:nvSpPr>
          <p:cNvPr id="200" name="四角形"/>
          <p:cNvSpPr/>
          <p:nvPr/>
        </p:nvSpPr>
        <p:spPr>
          <a:xfrm>
            <a:off x="1032872" y="806816"/>
            <a:ext cx="1673506" cy="589133"/>
          </a:xfrm>
          <a:prstGeom prst="rect">
            <a:avLst/>
          </a:prstGeom>
          <a:solidFill>
            <a:srgbClr val="1E4B7C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TikTok"/>
          <p:cNvSpPr txBox="1"/>
          <p:nvPr/>
        </p:nvSpPr>
        <p:spPr>
          <a:xfrm>
            <a:off x="1459395" y="1441191"/>
            <a:ext cx="736227" cy="35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>
              <a:defRPr sz="1800"/>
            </a:lvl1pPr>
          </a:lstStyle>
          <a:p>
            <a:r>
              <a:t>TikTok</a:t>
            </a:r>
          </a:p>
        </p:txBody>
      </p:sp>
      <p:sp>
        <p:nvSpPr>
          <p:cNvPr id="202" name="事例紹介"/>
          <p:cNvSpPr txBox="1"/>
          <p:nvPr/>
        </p:nvSpPr>
        <p:spPr>
          <a:xfrm>
            <a:off x="1192555" y="903739"/>
            <a:ext cx="1354137" cy="395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642937">
              <a:lnSpc>
                <a:spcPct val="90000"/>
              </a:lnSpc>
              <a:defRPr sz="25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事例紹介</a:t>
            </a:r>
          </a:p>
        </p:txBody>
      </p:sp>
      <p:pic>
        <p:nvPicPr>
          <p:cNvPr id="203" name="イメージ" descr="イメー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8" y="1913519"/>
            <a:ext cx="4592774" cy="3180922"/>
          </a:xfrm>
          <a:prstGeom prst="rect">
            <a:avLst/>
          </a:prstGeom>
          <a:ln w="12700">
            <a:miter lim="400000"/>
          </a:ln>
          <a:effectLst>
            <a:outerShdw blurRad="177800" dist="889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04" name="スクリーンショット 2022-09-02 14.00.50.png" descr="スクリーンショット 2022-09-02 14.00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596" y="1913813"/>
            <a:ext cx="1781314" cy="2991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イメージ" descr="イメー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95" y="1913519"/>
            <a:ext cx="1887608" cy="2991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スクリーンショット 2022-09-20 19.39.33.png" descr="スクリーンショット 2022-09-20 19.39.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851" y="4564379"/>
            <a:ext cx="1484323" cy="1832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イメージ" descr="イメー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547" y="1913519"/>
            <a:ext cx="1496562" cy="2429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図 3" descr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←社長さんも登場"/>
          <p:cNvSpPr txBox="1"/>
          <p:nvPr/>
        </p:nvSpPr>
        <p:spPr>
          <a:xfrm>
            <a:off x="7172413" y="6154262"/>
            <a:ext cx="1404937" cy="24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←社長さんも登場</a:t>
            </a:r>
          </a:p>
        </p:txBody>
      </p:sp>
      <p:sp>
        <p:nvSpPr>
          <p:cNvPr id="210" name="↑踊るCAさん達"/>
          <p:cNvSpPr txBox="1"/>
          <p:nvPr/>
        </p:nvSpPr>
        <p:spPr>
          <a:xfrm>
            <a:off x="7387596" y="4973030"/>
            <a:ext cx="1306537" cy="24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13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t>↑踊るCAさん達</a:t>
            </a:r>
          </a:p>
        </p:txBody>
      </p:sp>
      <p:sp>
        <p:nvSpPr>
          <p:cNvPr id="211" name="SNSでは企業規模は関係なく、…"/>
          <p:cNvSpPr txBox="1"/>
          <p:nvPr/>
        </p:nvSpPr>
        <p:spPr>
          <a:xfrm>
            <a:off x="814519" y="5686980"/>
            <a:ext cx="3128111" cy="623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l">
              <a:defRPr sz="17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SNSでは企業規模は関係なく、</a:t>
            </a:r>
          </a:p>
          <a:p>
            <a:pPr algn="l">
              <a:defRPr sz="17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同じ土俵で勝負できる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イメージ" descr="イメージ"/>
          <p:cNvPicPr>
            <a:picLocks noChangeAspect="1"/>
          </p:cNvPicPr>
          <p:nvPr/>
        </p:nvPicPr>
        <p:blipFill>
          <a:blip r:embed="rId3">
            <a:alphaModFix amt="28141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四角形"/>
          <p:cNvSpPr/>
          <p:nvPr/>
        </p:nvSpPr>
        <p:spPr>
          <a:xfrm>
            <a:off x="-1" y="2637433"/>
            <a:ext cx="12192003" cy="1583134"/>
          </a:xfrm>
          <a:prstGeom prst="rect">
            <a:avLst/>
          </a:prstGeom>
          <a:solidFill>
            <a:schemeClr val="accent1">
              <a:alpha val="22122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NSの普及率、種類"/>
          <p:cNvSpPr txBox="1"/>
          <p:nvPr/>
        </p:nvSpPr>
        <p:spPr>
          <a:xfrm>
            <a:off x="3572074" y="3046686"/>
            <a:ext cx="5047853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SNSの普及率、種類</a:t>
            </a:r>
            <a:endParaRPr b="1" dirty="0"/>
          </a:p>
        </p:txBody>
      </p:sp>
      <p:pic>
        <p:nvPicPr>
          <p:cNvPr id="218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f0cb6240c40e577785672fbcc4d99b07.png" descr="f0cb6240c40e577785672fbcc4d99b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724" y="2932800"/>
            <a:ext cx="6120204" cy="367418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日本のSNS利用者は8,270万人(普及率82％)"/>
          <p:cNvSpPr txBox="1"/>
          <p:nvPr/>
        </p:nvSpPr>
        <p:spPr>
          <a:xfrm>
            <a:off x="1478316" y="550251"/>
            <a:ext cx="8646595" cy="80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 defTabSz="321467">
              <a:lnSpc>
                <a:spcPct val="150000"/>
              </a:lnSpc>
              <a:defRPr sz="32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3600" b="1" dirty="0"/>
              <a:t>日本のSNS利用者は8,270万人(普及率82％)</a:t>
            </a:r>
          </a:p>
        </p:txBody>
      </p:sp>
      <p:sp>
        <p:nvSpPr>
          <p:cNvPr id="224" name="※ICT総研「2022年度SNS利用動向に関する調査」より"/>
          <p:cNvSpPr txBox="1"/>
          <p:nvPr/>
        </p:nvSpPr>
        <p:spPr>
          <a:xfrm>
            <a:off x="6516494" y="6440301"/>
            <a:ext cx="2288057" cy="1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321467">
              <a:spcBef>
                <a:spcPts val="2100"/>
              </a:spcBef>
              <a:defRPr sz="700">
                <a:solidFill>
                  <a:srgbClr val="333333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dirty="0"/>
              <a:t>※ICT総研「2022年度SNS利用動向に関する調査」より</a:t>
            </a:r>
          </a:p>
        </p:txBody>
      </p:sp>
      <p:pic>
        <p:nvPicPr>
          <p:cNvPr id="225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◎1日に1時間以上をSNSに費やしている（77.8分）…"/>
          <p:cNvSpPr txBox="1"/>
          <p:nvPr/>
        </p:nvSpPr>
        <p:spPr>
          <a:xfrm>
            <a:off x="1552797" y="1358548"/>
            <a:ext cx="9927394" cy="123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 defTabSz="321467">
              <a:lnSpc>
                <a:spcPct val="130000"/>
              </a:lnSpc>
              <a:defRPr sz="1800">
                <a:solidFill>
                  <a:srgbClr val="333333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sz="2000" b="1" dirty="0"/>
              <a:t>◎1日に1時間以上をSNSに費やしている（77.8分）</a:t>
            </a:r>
          </a:p>
          <a:p>
            <a:pPr algn="l" defTabSz="321467">
              <a:lnSpc>
                <a:spcPct val="130000"/>
              </a:lnSpc>
              <a:defRPr sz="1800">
                <a:solidFill>
                  <a:srgbClr val="333333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lang="ja-JP" altLang="en-US" sz="2000" b="1" dirty="0"/>
              <a:t>◎</a:t>
            </a:r>
            <a:r>
              <a:rPr lang="en-US" altLang="ja-JP" sz="2000" b="1" dirty="0"/>
              <a:t>SNS</a:t>
            </a:r>
            <a:r>
              <a:rPr lang="ja-JP" altLang="en-US" sz="2000" b="1" dirty="0"/>
              <a:t>でチェックした情報をもとにアクションを起こす</a:t>
            </a:r>
          </a:p>
          <a:p>
            <a:pPr algn="l" defTabSz="321467">
              <a:lnSpc>
                <a:spcPct val="130000"/>
              </a:lnSpc>
              <a:defRPr sz="1800">
                <a:solidFill>
                  <a:srgbClr val="333333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lang="ja-JP" altLang="en-US" sz="2000" b="1" dirty="0"/>
              <a:t>◎ </a:t>
            </a:r>
            <a:r>
              <a:rPr lang="en-US" altLang="ja-JP" sz="2000" b="1" dirty="0"/>
              <a:t>SNS</a:t>
            </a:r>
            <a:r>
              <a:rPr lang="ja-JP" altLang="en-US" sz="2000" b="1" dirty="0"/>
              <a:t>利用目的は「仕事や趣味の情報収集」</a:t>
            </a:r>
            <a:r>
              <a:rPr lang="en-US" altLang="ja-JP" sz="2000" b="1" dirty="0"/>
              <a:t>44.0</a:t>
            </a:r>
            <a:r>
              <a:rPr lang="ja-JP" altLang="en-US" sz="2000" b="1" dirty="0"/>
              <a:t>％、「知人同士の近況報告」が</a:t>
            </a:r>
            <a:r>
              <a:rPr lang="en-US" altLang="ja-JP" sz="2000" b="1" dirty="0"/>
              <a:t>37.1</a:t>
            </a:r>
            <a:r>
              <a:rPr lang="ja-JP" altLang="en-US" sz="2000" b="1" dirty="0"/>
              <a:t>％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NS種類と利用率について"/>
          <p:cNvSpPr txBox="1"/>
          <p:nvPr/>
        </p:nvSpPr>
        <p:spPr>
          <a:xfrm>
            <a:off x="1552797" y="589713"/>
            <a:ext cx="5410131" cy="80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>
            <a:spAutoFit/>
          </a:bodyPr>
          <a:lstStyle>
            <a:lvl1pPr algn="l" defTabSz="321467">
              <a:lnSpc>
                <a:spcPct val="150000"/>
              </a:lnSpc>
              <a:defRPr sz="3200">
                <a:solidFill>
                  <a:srgbClr val="004D8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3600" b="1" dirty="0" err="1"/>
              <a:t>SNS種類と利用率について</a:t>
            </a:r>
            <a:endParaRPr sz="3600" b="1" dirty="0"/>
          </a:p>
        </p:txBody>
      </p:sp>
      <p:sp>
        <p:nvSpPr>
          <p:cNvPr id="231" name="ネットユーザーに占めるLINE利用率は79.5％、YouTube 62.0％、…"/>
          <p:cNvSpPr txBox="1"/>
          <p:nvPr/>
        </p:nvSpPr>
        <p:spPr>
          <a:xfrm>
            <a:off x="1552797" y="1386627"/>
            <a:ext cx="8083940" cy="79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 defTabSz="321467">
              <a:lnSpc>
                <a:spcPct val="110000"/>
              </a:lnSpc>
              <a:defRPr sz="2100">
                <a:solidFill>
                  <a:srgbClr val="333333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sz="2200" b="1" dirty="0"/>
              <a:t>ネットユーザーに占めるLINE利用率は79.5％、YouTube 62.0％、</a:t>
            </a:r>
          </a:p>
          <a:p>
            <a:pPr algn="l" defTabSz="321467">
              <a:lnSpc>
                <a:spcPct val="110000"/>
              </a:lnSpc>
              <a:defRPr sz="2100">
                <a:solidFill>
                  <a:srgbClr val="333333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rPr sz="2200" b="1" dirty="0"/>
              <a:t>Twitter 55.9％、Instagram52.9%、Facebook24.6%、</a:t>
            </a:r>
            <a:r>
              <a:rPr sz="2200" b="1" dirty="0" err="1"/>
              <a:t>TikTokと続く</a:t>
            </a:r>
            <a:endParaRPr sz="2200" b="1" dirty="0"/>
          </a:p>
        </p:txBody>
      </p:sp>
      <p:pic>
        <p:nvPicPr>
          <p:cNvPr id="232" name="4de206f103f267bbcc7b2fe5b869495c.png" descr="4de206f103f267bbcc7b2fe5b869495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05" y="2392046"/>
            <a:ext cx="6908990" cy="4127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イメージ" descr="イメージ"/>
          <p:cNvPicPr>
            <a:picLocks noChangeAspect="1"/>
          </p:cNvPicPr>
          <p:nvPr/>
        </p:nvPicPr>
        <p:blipFill>
          <a:blip r:embed="rId3">
            <a:alphaModFix amt="28141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四角形"/>
          <p:cNvSpPr/>
          <p:nvPr/>
        </p:nvSpPr>
        <p:spPr>
          <a:xfrm>
            <a:off x="-1" y="2637433"/>
            <a:ext cx="12192003" cy="1583134"/>
          </a:xfrm>
          <a:prstGeom prst="rect">
            <a:avLst/>
          </a:prstGeom>
          <a:solidFill>
            <a:schemeClr val="accent1">
              <a:alpha val="22122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目的に合ったSNSを活用"/>
          <p:cNvSpPr txBox="1"/>
          <p:nvPr/>
        </p:nvSpPr>
        <p:spPr>
          <a:xfrm>
            <a:off x="2993389" y="3046686"/>
            <a:ext cx="6205221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5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b="1" dirty="0" err="1"/>
              <a:t>目的に合ったSNSを活用</a:t>
            </a:r>
            <a:endParaRPr b="1" dirty="0"/>
          </a:p>
        </p:txBody>
      </p:sp>
      <p:pic>
        <p:nvPicPr>
          <p:cNvPr id="240" name="図 3" descr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5" y="155185"/>
            <a:ext cx="1327591" cy="53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41076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41076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41076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41076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ワイド画面</PresentationFormat>
  <Paragraphs>231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ヒラギノ角ゴ ProN W3</vt:lpstr>
      <vt:lpstr>ヒラギノ角ゴ ProN W6</vt:lpstr>
      <vt:lpstr>游ゴシック体 ボールド</vt:lpstr>
      <vt:lpstr>游ゴシック体 ミディアム</vt:lpstr>
      <vt:lpstr>Cambria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ac036</dc:creator>
  <cp:lastModifiedBy>長谷川 涼子</cp:lastModifiedBy>
  <cp:revision>1</cp:revision>
  <dcterms:modified xsi:type="dcterms:W3CDTF">2022-10-05T06:51:23Z</dcterms:modified>
</cp:coreProperties>
</file>