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5"/>
  </p:notesMasterIdLst>
  <p:handoutMasterIdLst>
    <p:handoutMasterId r:id="rId26"/>
  </p:handoutMasterIdLst>
  <p:sldIdLst>
    <p:sldId id="263" r:id="rId2"/>
    <p:sldId id="312" r:id="rId3"/>
    <p:sldId id="268" r:id="rId4"/>
    <p:sldId id="313" r:id="rId5"/>
    <p:sldId id="324" r:id="rId6"/>
    <p:sldId id="336" r:id="rId7"/>
    <p:sldId id="325" r:id="rId8"/>
    <p:sldId id="326" r:id="rId9"/>
    <p:sldId id="327" r:id="rId10"/>
    <p:sldId id="328" r:id="rId11"/>
    <p:sldId id="337" r:id="rId12"/>
    <p:sldId id="329" r:id="rId13"/>
    <p:sldId id="330" r:id="rId14"/>
    <p:sldId id="331" r:id="rId15"/>
    <p:sldId id="338" r:id="rId16"/>
    <p:sldId id="335" r:id="rId17"/>
    <p:sldId id="332" r:id="rId18"/>
    <p:sldId id="342" r:id="rId19"/>
    <p:sldId id="333" r:id="rId20"/>
    <p:sldId id="343" r:id="rId21"/>
    <p:sldId id="334" r:id="rId22"/>
    <p:sldId id="341" r:id="rId23"/>
    <p:sldId id="340" r:id="rId24"/>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1485DBDB-056F-48B9-89C1-624D0018CA46}">
          <p14:sldIdLst>
            <p14:sldId id="263"/>
            <p14:sldId id="312"/>
            <p14:sldId id="268"/>
            <p14:sldId id="313"/>
            <p14:sldId id="324"/>
            <p14:sldId id="336"/>
            <p14:sldId id="325"/>
            <p14:sldId id="326"/>
            <p14:sldId id="327"/>
            <p14:sldId id="328"/>
            <p14:sldId id="337"/>
            <p14:sldId id="329"/>
            <p14:sldId id="330"/>
            <p14:sldId id="331"/>
            <p14:sldId id="338"/>
            <p14:sldId id="335"/>
            <p14:sldId id="332"/>
            <p14:sldId id="342"/>
            <p14:sldId id="333"/>
            <p14:sldId id="343"/>
            <p14:sldId id="334"/>
            <p14:sldId id="341"/>
            <p14:sldId id="34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樋口 信治" initials="樋口" lastIdx="1" clrIdx="0">
    <p:extLst>
      <p:ext uri="{19B8F6BF-5375-455C-9EA6-DF929625EA0E}">
        <p15:presenceInfo xmlns:p15="http://schemas.microsoft.com/office/powerpoint/2012/main" userId="8861ea770b7d8821" providerId="Windows Live"/>
      </p:ext>
    </p:extLst>
  </p:cmAuthor>
  <p:cmAuthor id="2" name="中谷 庄司朗" initials="中谷" lastIdx="2" clrIdx="1">
    <p:extLst>
      <p:ext uri="{19B8F6BF-5375-455C-9EA6-DF929625EA0E}">
        <p15:presenceInfo xmlns:p15="http://schemas.microsoft.com/office/powerpoint/2012/main" userId="18375487ffa77d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87" autoAdjust="0"/>
    <p:restoredTop sz="86431" autoAdjust="0"/>
  </p:normalViewPr>
  <p:slideViewPr>
    <p:cSldViewPr snapToGrid="0">
      <p:cViewPr varScale="1">
        <p:scale>
          <a:sx n="81" d="100"/>
          <a:sy n="81" d="100"/>
        </p:scale>
        <p:origin x="60" y="3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4" y="0"/>
            <a:ext cx="2945659" cy="498056"/>
          </a:xfrm>
          <a:prstGeom prst="rect">
            <a:avLst/>
          </a:prstGeom>
        </p:spPr>
        <p:txBody>
          <a:bodyPr vert="horz" lIns="91432" tIns="45716" rIns="91432" bIns="45716" rtlCol="0"/>
          <a:lstStyle>
            <a:lvl1pPr algn="r">
              <a:defRPr sz="1200"/>
            </a:lvl1pPr>
          </a:lstStyle>
          <a:p>
            <a:fld id="{88416864-EEE2-4289-A1E1-B81FAF8401D8}" type="datetimeFigureOut">
              <a:rPr kumimoji="1" lang="ja-JP" altLang="en-US" smtClean="0"/>
              <a:t>2021/8/30</a:t>
            </a:fld>
            <a:endParaRPr kumimoji="1" lang="ja-JP" altLang="en-US"/>
          </a:p>
        </p:txBody>
      </p:sp>
      <p:sp>
        <p:nvSpPr>
          <p:cNvPr id="4" name="フッター プレースホルダー 3"/>
          <p:cNvSpPr>
            <a:spLocks noGrp="1"/>
          </p:cNvSpPr>
          <p:nvPr>
            <p:ph type="ftr" sz="quarter" idx="2"/>
          </p:nvPr>
        </p:nvSpPr>
        <p:spPr>
          <a:xfrm>
            <a:off x="1" y="9428585"/>
            <a:ext cx="2945659" cy="498055"/>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4" y="9428585"/>
            <a:ext cx="2945659" cy="498055"/>
          </a:xfrm>
          <a:prstGeom prst="rect">
            <a:avLst/>
          </a:prstGeom>
        </p:spPr>
        <p:txBody>
          <a:bodyPr vert="horz" lIns="91432" tIns="45716" rIns="91432" bIns="45716" rtlCol="0" anchor="b"/>
          <a:lstStyle>
            <a:lvl1pPr algn="r">
              <a:defRPr sz="1200"/>
            </a:lvl1pPr>
          </a:lstStyle>
          <a:p>
            <a:fld id="{0F3C7949-838B-4A21-A454-9B8BC7BBA0F4}" type="slidenum">
              <a:rPr kumimoji="1" lang="ja-JP" altLang="en-US" smtClean="0"/>
              <a:t>‹#›</a:t>
            </a:fld>
            <a:endParaRPr kumimoji="1" lang="ja-JP" altLang="en-US"/>
          </a:p>
        </p:txBody>
      </p:sp>
    </p:spTree>
    <p:extLst>
      <p:ext uri="{BB962C8B-B14F-4D97-AF65-F5344CB8AC3E}">
        <p14:creationId xmlns:p14="http://schemas.microsoft.com/office/powerpoint/2010/main" val="1838057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056"/>
          </a:xfrm>
          <a:prstGeom prst="rect">
            <a:avLst/>
          </a:prstGeom>
        </p:spPr>
        <p:txBody>
          <a:bodyPr vert="horz" lIns="91432" tIns="45716" rIns="91432" bIns="45716" rtlCol="0"/>
          <a:lstStyle>
            <a:lvl1pPr algn="r">
              <a:defRPr sz="1200"/>
            </a:lvl1pPr>
          </a:lstStyle>
          <a:p>
            <a:fld id="{7804C83C-66C8-4FFB-8555-6D3809A33EAF}" type="datetimeFigureOut">
              <a:rPr kumimoji="1" lang="ja-JP" altLang="en-US" smtClean="0"/>
              <a:t>2021/8/30</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5"/>
            <a:ext cx="2945659" cy="498055"/>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5"/>
            <a:ext cx="2945659" cy="498055"/>
          </a:xfrm>
          <a:prstGeom prst="rect">
            <a:avLst/>
          </a:prstGeom>
        </p:spPr>
        <p:txBody>
          <a:bodyPr vert="horz" lIns="91432" tIns="45716" rIns="91432" bIns="45716" rtlCol="0" anchor="b"/>
          <a:lstStyle>
            <a:lvl1pPr algn="r">
              <a:defRPr sz="1200"/>
            </a:lvl1pPr>
          </a:lstStyle>
          <a:p>
            <a:fld id="{A5942BEE-113D-4949-A31D-F36B2935D45F}" type="slidenum">
              <a:rPr kumimoji="1" lang="ja-JP" altLang="en-US" smtClean="0"/>
              <a:t>‹#›</a:t>
            </a:fld>
            <a:endParaRPr kumimoji="1" lang="ja-JP" altLang="en-US"/>
          </a:p>
        </p:txBody>
      </p:sp>
    </p:spTree>
    <p:extLst>
      <p:ext uri="{BB962C8B-B14F-4D97-AF65-F5344CB8AC3E}">
        <p14:creationId xmlns:p14="http://schemas.microsoft.com/office/powerpoint/2010/main" val="27329796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公共イメージ向上委員会の竹下です。本日は、ロータリーの公共イメージ向上のために、なぜロータリー賞が必要なのか、またマイロータリーが世界のロータリアンを繋ぐ活用法について説明をさせていただきます。</a:t>
            </a: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a:t>
            </a:fld>
            <a:endParaRPr kumimoji="1" lang="ja-JP" altLang="en-US"/>
          </a:p>
        </p:txBody>
      </p:sp>
    </p:spTree>
    <p:extLst>
      <p:ext uri="{BB962C8B-B14F-4D97-AF65-F5344CB8AC3E}">
        <p14:creationId xmlns:p14="http://schemas.microsoft.com/office/powerpoint/2010/main" val="2542738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2213">
              <a:defRPr/>
            </a:pPr>
            <a:r>
              <a:rPr lang="ja-JP" altLang="en-US" sz="1500" dirty="0">
                <a:latin typeface="游ゴシック" panose="020B0400000000000000" pitchFamily="50" charset="-128"/>
                <a:ea typeface="游ゴシック" panose="020B0400000000000000" pitchFamily="50" charset="-128"/>
              </a:rPr>
              <a:t>目標設定について、お願いがあります。各クラブ、上半期中に、すなわち今年の１２月までに、目標設定を完了していただきたいと思います。</a:t>
            </a:r>
            <a:endParaRPr lang="en-US" altLang="ja-JP" sz="1500" dirty="0">
              <a:latin typeface="游ゴシック" panose="020B0400000000000000" pitchFamily="50" charset="-128"/>
              <a:ea typeface="游ゴシック" panose="020B0400000000000000" pitchFamily="50" charset="-128"/>
            </a:endParaRPr>
          </a:p>
          <a:p>
            <a:pPr marL="0" marR="0" lvl="0" indent="0" algn="l" defTabSz="882213" rtl="0" eaLnBrk="1" fontAlgn="auto" latinLnBrk="0" hangingPunct="1">
              <a:lnSpc>
                <a:spcPct val="100000"/>
              </a:lnSpc>
              <a:spcBef>
                <a:spcPts val="0"/>
              </a:spcBef>
              <a:spcAft>
                <a:spcPts val="0"/>
              </a:spcAft>
              <a:buClrTx/>
              <a:buSzTx/>
              <a:buFontTx/>
              <a:buNone/>
              <a:tabLst/>
              <a:defRPr/>
            </a:pPr>
            <a:r>
              <a:rPr lang="ja-JP" altLang="en-US" sz="1500" dirty="0">
                <a:latin typeface="游ゴシック" panose="020B0400000000000000" pitchFamily="50" charset="-128"/>
                <a:ea typeface="游ゴシック" panose="020B0400000000000000" pitchFamily="50" charset="-128"/>
              </a:rPr>
              <a:t>事前アンケートでは約</a:t>
            </a:r>
            <a:r>
              <a:rPr lang="en-US" altLang="ja-JP" sz="1500" dirty="0">
                <a:latin typeface="游ゴシック" panose="020B0400000000000000" pitchFamily="50" charset="-128"/>
                <a:ea typeface="游ゴシック" panose="020B0400000000000000" pitchFamily="50" charset="-128"/>
              </a:rPr>
              <a:t>43</a:t>
            </a:r>
            <a:r>
              <a:rPr lang="ja-JP" altLang="en-US" sz="1500" dirty="0">
                <a:latin typeface="游ゴシック" panose="020B0400000000000000" pitchFamily="50" charset="-128"/>
                <a:ea typeface="游ゴシック" panose="020B0400000000000000" pitchFamily="50" charset="-128"/>
              </a:rPr>
              <a:t>％のクラブが目標設定を終えています。</a:t>
            </a:r>
            <a:endParaRPr lang="en-US" altLang="ja-JP" sz="1500" dirty="0">
              <a:latin typeface="游ゴシック" panose="020B0400000000000000" pitchFamily="50" charset="-128"/>
              <a:ea typeface="游ゴシック" panose="020B0400000000000000" pitchFamily="50" charset="-128"/>
            </a:endParaRPr>
          </a:p>
          <a:p>
            <a:pPr defTabSz="882213">
              <a:defRPr/>
            </a:pPr>
            <a:r>
              <a:rPr lang="ja-JP" altLang="en-US" sz="1500" dirty="0">
                <a:latin typeface="游ゴシック" panose="020B0400000000000000" pitchFamily="50" charset="-128"/>
                <a:ea typeface="游ゴシック" panose="020B0400000000000000" pitchFamily="50" charset="-128"/>
              </a:rPr>
              <a:t>このセミナー終了後、全クラブに向け、地区公共イメージ向上委員会より、ロータリ賞のアンケートを発信します。</a:t>
            </a:r>
            <a:endParaRPr lang="en-US" altLang="ja-JP" sz="1500" dirty="0">
              <a:latin typeface="游ゴシック" panose="020B0400000000000000" pitchFamily="50" charset="-128"/>
              <a:ea typeface="游ゴシック" panose="020B0400000000000000" pitchFamily="50" charset="-128"/>
            </a:endParaRPr>
          </a:p>
          <a:p>
            <a:pPr defTabSz="882213">
              <a:defRPr/>
            </a:pPr>
            <a:r>
              <a:rPr lang="ja-JP" altLang="en-US" sz="1500" dirty="0">
                <a:latin typeface="游ゴシック" panose="020B0400000000000000" pitchFamily="50" charset="-128"/>
                <a:ea typeface="游ゴシック" panose="020B0400000000000000" pitchFamily="50" charset="-128"/>
              </a:rPr>
              <a:t>ロータリー賞の目標設定や</a:t>
            </a:r>
            <a:r>
              <a:rPr lang="ja-JP" altLang="en-US" sz="1500">
                <a:latin typeface="游ゴシック" panose="020B0400000000000000" pitchFamily="50" charset="-128"/>
                <a:ea typeface="游ゴシック" panose="020B0400000000000000" pitchFamily="50" charset="-128"/>
              </a:rPr>
              <a:t>入力方法や内容</a:t>
            </a:r>
            <a:r>
              <a:rPr lang="ja-JP" altLang="en-US" sz="1500" dirty="0">
                <a:latin typeface="游ゴシック" panose="020B0400000000000000" pitchFamily="50" charset="-128"/>
                <a:ea typeface="游ゴシック" panose="020B0400000000000000" pitchFamily="50" charset="-128"/>
              </a:rPr>
              <a:t>が不明なクラブは、そのむねを記入、返信いただければ、我々が積極的にサポートさせていただきます。</a:t>
            </a:r>
            <a:endParaRPr lang="en-US" altLang="ja-JP" sz="1500" dirty="0">
              <a:latin typeface="游ゴシック" panose="020B0400000000000000" pitchFamily="50" charset="-128"/>
              <a:ea typeface="游ゴシック" panose="020B0400000000000000" pitchFamily="50" charset="-128"/>
            </a:endParaRPr>
          </a:p>
          <a:p>
            <a:pPr defTabSz="882213">
              <a:defRPr/>
            </a:pPr>
            <a:r>
              <a:rPr lang="ja-JP" altLang="en-US" sz="1500" dirty="0">
                <a:latin typeface="游ゴシック" panose="020B0400000000000000" pitchFamily="50" charset="-128"/>
                <a:ea typeface="游ゴシック" panose="020B0400000000000000" pitchFamily="50" charset="-128"/>
              </a:rPr>
              <a:t>各</a:t>
            </a:r>
            <a:r>
              <a:rPr lang="en-US" altLang="ja-JP" sz="1500" dirty="0">
                <a:latin typeface="游ゴシック" panose="020B0400000000000000" pitchFamily="50" charset="-128"/>
                <a:ea typeface="游ゴシック" panose="020B0400000000000000" pitchFamily="50" charset="-128"/>
              </a:rPr>
              <a:t>IM</a:t>
            </a:r>
            <a:r>
              <a:rPr lang="ja-JP" altLang="en-US" sz="1500" dirty="0">
                <a:latin typeface="游ゴシック" panose="020B0400000000000000" pitchFamily="50" charset="-128"/>
                <a:ea typeface="游ゴシック" panose="020B0400000000000000" pitchFamily="50" charset="-128"/>
              </a:rPr>
              <a:t>組ごとの担当も決めていますので、よろしくお願いします。</a:t>
            </a:r>
            <a:endParaRPr lang="en-US" altLang="ja-JP" sz="1500" dirty="0">
              <a:latin typeface="游ゴシック" panose="020B0400000000000000" pitchFamily="50" charset="-128"/>
              <a:ea typeface="游ゴシック" panose="020B0400000000000000" pitchFamily="50" charset="-128"/>
            </a:endParaRPr>
          </a:p>
          <a:p>
            <a:endParaRPr lang="en-US" altLang="ja-JP"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10</a:t>
            </a:fld>
            <a:endParaRPr kumimoji="1" lang="ja-JP" altLang="en-US"/>
          </a:p>
        </p:txBody>
      </p:sp>
    </p:spTree>
    <p:extLst>
      <p:ext uri="{BB962C8B-B14F-4D97-AF65-F5344CB8AC3E}">
        <p14:creationId xmlns:p14="http://schemas.microsoft.com/office/powerpoint/2010/main" val="3370127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続きまして、マイロータリーの登録促進のお願いと活用についてお話させていただきます。</a:t>
            </a: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11</a:t>
            </a:fld>
            <a:endParaRPr kumimoji="1" lang="ja-JP" altLang="en-US"/>
          </a:p>
        </p:txBody>
      </p:sp>
    </p:spTree>
    <p:extLst>
      <p:ext uri="{BB962C8B-B14F-4D97-AF65-F5344CB8AC3E}">
        <p14:creationId xmlns:p14="http://schemas.microsoft.com/office/powerpoint/2010/main" val="3985605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2213">
              <a:defRPr/>
            </a:pPr>
            <a:r>
              <a:rPr lang="en-US" altLang="ja-JP" sz="1500" dirty="0">
                <a:latin typeface="游ゴシック" panose="020B0400000000000000" pitchFamily="50" charset="-128"/>
                <a:ea typeface="游ゴシック" panose="020B0400000000000000" pitchFamily="50" charset="-128"/>
              </a:rPr>
              <a:t>2660</a:t>
            </a:r>
            <a:r>
              <a:rPr lang="ja-JP" altLang="en-US" sz="1500" dirty="0">
                <a:latin typeface="游ゴシック" panose="020B0400000000000000" pitchFamily="50" charset="-128"/>
                <a:ea typeface="游ゴシック" panose="020B0400000000000000" pitchFamily="50" charset="-128"/>
              </a:rPr>
              <a:t>地区の地区ビジョンには、５ヵ年目標が掲げられており、</a:t>
            </a:r>
            <a:r>
              <a:rPr lang="en-US" altLang="ja-JP" sz="1500" dirty="0">
                <a:latin typeface="游ゴシック" panose="020B0400000000000000" pitchFamily="50" charset="-128"/>
                <a:ea typeface="游ゴシック" panose="020B0400000000000000" pitchFamily="50" charset="-128"/>
              </a:rPr>
              <a:t>2021-22</a:t>
            </a:r>
            <a:r>
              <a:rPr lang="ja-JP" altLang="en-US" sz="1500" dirty="0">
                <a:latin typeface="游ゴシック" panose="020B0400000000000000" pitchFamily="50" charset="-128"/>
                <a:ea typeface="游ゴシック" panose="020B0400000000000000" pitchFamily="50" charset="-128"/>
              </a:rPr>
              <a:t>年度、すなわち今年度までの目標となっています。</a:t>
            </a:r>
            <a:endParaRPr lang="en-US" altLang="ja-JP" sz="1500" dirty="0">
              <a:latin typeface="游ゴシック" panose="020B0400000000000000" pitchFamily="50" charset="-128"/>
              <a:ea typeface="游ゴシック" panose="020B0400000000000000" pitchFamily="50" charset="-128"/>
            </a:endParaRPr>
          </a:p>
          <a:p>
            <a:pPr defTabSz="882213">
              <a:defRPr/>
            </a:pPr>
            <a:r>
              <a:rPr lang="ja-JP" altLang="en-US" sz="1500" dirty="0">
                <a:latin typeface="游ゴシック" panose="020B0400000000000000" pitchFamily="50" charset="-128"/>
                <a:ea typeface="游ゴシック" panose="020B0400000000000000" pitchFamily="50" charset="-128"/>
              </a:rPr>
              <a:t>この５ヵ年目標に１，クラブのサポートと強化、２，人道的奉仕の重点化と増加、３番目に公共イメージと認知度向上があり、係数目標としてマイロータリー登録率</a:t>
            </a:r>
            <a:r>
              <a:rPr lang="en-US" altLang="ja-JP" sz="1500" dirty="0">
                <a:latin typeface="游ゴシック" panose="020B0400000000000000" pitchFamily="50" charset="-128"/>
                <a:ea typeface="游ゴシック" panose="020B0400000000000000" pitchFamily="50" charset="-128"/>
              </a:rPr>
              <a:t>80</a:t>
            </a:r>
            <a:r>
              <a:rPr lang="ja-JP" altLang="en-US" sz="1500" dirty="0">
                <a:latin typeface="游ゴシック" panose="020B0400000000000000" pitchFamily="50" charset="-128"/>
                <a:ea typeface="游ゴシック" panose="020B0400000000000000" pitchFamily="50" charset="-128"/>
              </a:rPr>
              <a:t>％、クラブセントラルの活用</a:t>
            </a:r>
            <a:r>
              <a:rPr lang="en-US" altLang="ja-JP" sz="1500" dirty="0">
                <a:latin typeface="游ゴシック" panose="020B0400000000000000" pitchFamily="50" charset="-128"/>
                <a:ea typeface="游ゴシック" panose="020B0400000000000000" pitchFamily="50" charset="-128"/>
              </a:rPr>
              <a:t>90</a:t>
            </a:r>
            <a:r>
              <a:rPr lang="ja-JP" altLang="en-US" sz="1500" dirty="0">
                <a:latin typeface="游ゴシック" panose="020B0400000000000000" pitchFamily="50" charset="-128"/>
                <a:ea typeface="游ゴシック" panose="020B0400000000000000" pitchFamily="50" charset="-128"/>
              </a:rPr>
              <a:t>％があります。</a:t>
            </a:r>
            <a:endParaRPr lang="en-US" altLang="ja-JP" sz="1500" dirty="0">
              <a:latin typeface="游ゴシック" panose="020B0400000000000000" pitchFamily="50" charset="-128"/>
              <a:ea typeface="游ゴシック" panose="020B0400000000000000" pitchFamily="50" charset="-128"/>
            </a:endParaRPr>
          </a:p>
          <a:p>
            <a:pPr defTabSz="882213">
              <a:defRPr/>
            </a:pPr>
            <a:endParaRPr lang="en-US" altLang="ja-JP" sz="1500" dirty="0">
              <a:latin typeface="游ゴシック" panose="020B0400000000000000" pitchFamily="50" charset="-128"/>
              <a:ea typeface="游ゴシック" panose="020B0400000000000000" pitchFamily="50" charset="-128"/>
            </a:endParaRPr>
          </a:p>
          <a:p>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12</a:t>
            </a:fld>
            <a:endParaRPr kumimoji="1" lang="ja-JP" altLang="en-US"/>
          </a:p>
        </p:txBody>
      </p:sp>
    </p:spTree>
    <p:extLst>
      <p:ext uri="{BB962C8B-B14F-4D97-AF65-F5344CB8AC3E}">
        <p14:creationId xmlns:p14="http://schemas.microsoft.com/office/powerpoint/2010/main" val="1709603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2213">
              <a:defRPr/>
            </a:pPr>
            <a:r>
              <a:rPr lang="ja-JP" altLang="en-US" sz="1500" dirty="0">
                <a:latin typeface="游ゴシック" panose="020B0400000000000000" pitchFamily="50" charset="-128"/>
                <a:ea typeface="游ゴシック" panose="020B0400000000000000" pitchFamily="50" charset="-128"/>
              </a:rPr>
              <a:t>これは、</a:t>
            </a:r>
            <a:r>
              <a:rPr lang="en-US" altLang="ja-JP" sz="1500" dirty="0">
                <a:latin typeface="游ゴシック" panose="020B0400000000000000" pitchFamily="50" charset="-128"/>
                <a:ea typeface="游ゴシック" panose="020B0400000000000000" pitchFamily="50" charset="-128"/>
              </a:rPr>
              <a:t>2660</a:t>
            </a:r>
            <a:r>
              <a:rPr lang="ja-JP" altLang="en-US" sz="1500" dirty="0">
                <a:latin typeface="游ゴシック" panose="020B0400000000000000" pitchFamily="50" charset="-128"/>
                <a:ea typeface="游ゴシック" panose="020B0400000000000000" pitchFamily="50" charset="-128"/>
              </a:rPr>
              <a:t>地区におけるマイロータリー登録率の推移です。</a:t>
            </a:r>
            <a:r>
              <a:rPr lang="en-US" altLang="ja-JP" sz="1500" dirty="0">
                <a:latin typeface="游ゴシック" panose="020B0400000000000000" pitchFamily="50" charset="-128"/>
                <a:ea typeface="游ゴシック" panose="020B0400000000000000" pitchFamily="50" charset="-128"/>
              </a:rPr>
              <a:t>2018</a:t>
            </a:r>
            <a:r>
              <a:rPr lang="ja-JP" altLang="en-US" sz="1500" dirty="0">
                <a:latin typeface="游ゴシック" panose="020B0400000000000000" pitchFamily="50" charset="-128"/>
                <a:ea typeface="游ゴシック" panose="020B0400000000000000" pitchFamily="50" charset="-128"/>
              </a:rPr>
              <a:t>年から毎年順調に上昇してきましたが、</a:t>
            </a:r>
            <a:endParaRPr lang="en-US" altLang="ja-JP" sz="1500" dirty="0">
              <a:latin typeface="游ゴシック" panose="020B0400000000000000" pitchFamily="50" charset="-128"/>
              <a:ea typeface="游ゴシック" panose="020B0400000000000000" pitchFamily="50" charset="-128"/>
            </a:endParaRPr>
          </a:p>
          <a:p>
            <a:pPr defTabSz="882213">
              <a:defRPr/>
            </a:pPr>
            <a:r>
              <a:rPr lang="en-US" altLang="ja-JP" sz="1500" dirty="0">
                <a:latin typeface="游ゴシック" panose="020B0400000000000000" pitchFamily="50" charset="-128"/>
                <a:ea typeface="游ゴシック" panose="020B0400000000000000" pitchFamily="50" charset="-128"/>
              </a:rPr>
              <a:t>2019</a:t>
            </a:r>
            <a:r>
              <a:rPr lang="ja-JP" altLang="en-US" sz="1500" dirty="0">
                <a:latin typeface="游ゴシック" panose="020B0400000000000000" pitchFamily="50" charset="-128"/>
                <a:ea typeface="游ゴシック" panose="020B0400000000000000" pitchFamily="50" charset="-128"/>
              </a:rPr>
              <a:t>年に</a:t>
            </a:r>
            <a:r>
              <a:rPr lang="en-US" altLang="ja-JP" sz="1500" dirty="0">
                <a:latin typeface="游ゴシック" panose="020B0400000000000000" pitchFamily="50" charset="-128"/>
                <a:ea typeface="游ゴシック" panose="020B0400000000000000" pitchFamily="50" charset="-128"/>
              </a:rPr>
              <a:t>60</a:t>
            </a:r>
            <a:r>
              <a:rPr lang="ja-JP" altLang="en-US" sz="1500" dirty="0">
                <a:latin typeface="游ゴシック" panose="020B0400000000000000" pitchFamily="50" charset="-128"/>
                <a:ea typeface="游ゴシック" panose="020B0400000000000000" pitchFamily="50" charset="-128"/>
              </a:rPr>
              <a:t>％を超えてから進捗状況が思うように伸びていません。</a:t>
            </a:r>
            <a:r>
              <a:rPr lang="en-US" altLang="ja-JP" sz="1500" dirty="0">
                <a:latin typeface="游ゴシック" panose="020B0400000000000000" pitchFamily="50" charset="-128"/>
                <a:ea typeface="游ゴシック" panose="020B0400000000000000" pitchFamily="50" charset="-128"/>
              </a:rPr>
              <a:t>IM</a:t>
            </a:r>
            <a:r>
              <a:rPr lang="ja-JP" altLang="en-US" sz="1500" dirty="0">
                <a:latin typeface="游ゴシック" panose="020B0400000000000000" pitchFamily="50" charset="-128"/>
                <a:ea typeface="游ゴシック" panose="020B0400000000000000" pitchFamily="50" charset="-128"/>
              </a:rPr>
              <a:t>ごと、またクラブごとにも</a:t>
            </a:r>
            <a:endParaRPr lang="en-US" altLang="ja-JP" sz="1500" dirty="0">
              <a:latin typeface="游ゴシック" panose="020B0400000000000000" pitchFamily="50" charset="-128"/>
              <a:ea typeface="游ゴシック" panose="020B0400000000000000" pitchFamily="50" charset="-128"/>
            </a:endParaRPr>
          </a:p>
          <a:p>
            <a:pPr defTabSz="882213">
              <a:defRPr/>
            </a:pPr>
            <a:r>
              <a:rPr lang="ja-JP" altLang="en-US" sz="1500" dirty="0">
                <a:latin typeface="游ゴシック" panose="020B0400000000000000" pitchFamily="50" charset="-128"/>
                <a:ea typeface="游ゴシック" panose="020B0400000000000000" pitchFamily="50" charset="-128"/>
              </a:rPr>
              <a:t>登録率のバラツキが有ります。直近の</a:t>
            </a:r>
            <a:r>
              <a:rPr lang="en-US" altLang="ja-JP" sz="1500" dirty="0">
                <a:latin typeface="游ゴシック" panose="020B0400000000000000" pitchFamily="50" charset="-128"/>
                <a:ea typeface="游ゴシック" panose="020B0400000000000000" pitchFamily="50" charset="-128"/>
              </a:rPr>
              <a:t>7</a:t>
            </a:r>
            <a:r>
              <a:rPr lang="ja-JP" altLang="en-US" sz="1500" dirty="0">
                <a:latin typeface="游ゴシック" panose="020B0400000000000000" pitchFamily="50" charset="-128"/>
                <a:ea typeface="游ゴシック" panose="020B0400000000000000" pitchFamily="50" charset="-128"/>
              </a:rPr>
              <a:t>月</a:t>
            </a:r>
            <a:r>
              <a:rPr lang="en-US" altLang="ja-JP" sz="1500" dirty="0">
                <a:latin typeface="游ゴシック" panose="020B0400000000000000" pitchFamily="50" charset="-128"/>
                <a:ea typeface="游ゴシック" panose="020B0400000000000000" pitchFamily="50" charset="-128"/>
              </a:rPr>
              <a:t>1</a:t>
            </a:r>
            <a:r>
              <a:rPr lang="ja-JP" altLang="en-US" sz="1500" dirty="0">
                <a:latin typeface="游ゴシック" panose="020B0400000000000000" pitchFamily="50" charset="-128"/>
                <a:ea typeface="游ゴシック" panose="020B0400000000000000" pitchFamily="50" charset="-128"/>
              </a:rPr>
              <a:t>日付データも</a:t>
            </a:r>
            <a:r>
              <a:rPr lang="en-US" altLang="ja-JP" sz="1500" dirty="0">
                <a:latin typeface="游ゴシック" panose="020B0400000000000000" pitchFamily="50" charset="-128"/>
                <a:ea typeface="游ゴシック" panose="020B0400000000000000" pitchFamily="50" charset="-128"/>
              </a:rPr>
              <a:t>6</a:t>
            </a:r>
            <a:r>
              <a:rPr lang="ja-JP" altLang="en-US" sz="1500" dirty="0">
                <a:latin typeface="游ゴシック" panose="020B0400000000000000" pitchFamily="50" charset="-128"/>
                <a:ea typeface="游ゴシック" panose="020B0400000000000000" pitchFamily="50" charset="-128"/>
              </a:rPr>
              <a:t>９</a:t>
            </a:r>
            <a:r>
              <a:rPr lang="en-US" altLang="ja-JP" sz="1500" dirty="0">
                <a:latin typeface="游ゴシック" panose="020B0400000000000000" pitchFamily="50" charset="-128"/>
                <a:ea typeface="游ゴシック" panose="020B0400000000000000" pitchFamily="50" charset="-128"/>
              </a:rPr>
              <a:t>.9</a:t>
            </a:r>
            <a:r>
              <a:rPr lang="ja-JP" altLang="en-US" sz="1500" dirty="0">
                <a:latin typeface="游ゴシック" panose="020B0400000000000000" pitchFamily="50" charset="-128"/>
                <a:ea typeface="游ゴシック" panose="020B0400000000000000" pitchFamily="50" charset="-128"/>
              </a:rPr>
              <a:t>％と、昨年より</a:t>
            </a:r>
            <a:r>
              <a:rPr lang="en-US" altLang="ja-JP" sz="1500" dirty="0">
                <a:latin typeface="游ゴシック" panose="020B0400000000000000" pitchFamily="50" charset="-128"/>
                <a:ea typeface="游ゴシック" panose="020B0400000000000000" pitchFamily="50" charset="-128"/>
              </a:rPr>
              <a:t>3</a:t>
            </a:r>
            <a:r>
              <a:rPr lang="ja-JP" altLang="en-US" sz="1500" dirty="0">
                <a:latin typeface="游ゴシック" panose="020B0400000000000000" pitchFamily="50" charset="-128"/>
                <a:ea typeface="游ゴシック" panose="020B0400000000000000" pitchFamily="50" charset="-128"/>
              </a:rPr>
              <a:t>％増えました。</a:t>
            </a:r>
            <a:endParaRPr lang="en-US" altLang="ja-JP" sz="1500" dirty="0">
              <a:latin typeface="游ゴシック" panose="020B0400000000000000" pitchFamily="50" charset="-128"/>
              <a:ea typeface="游ゴシック" panose="020B0400000000000000" pitchFamily="50" charset="-128"/>
            </a:endParaRPr>
          </a:p>
          <a:p>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13</a:t>
            </a:fld>
            <a:endParaRPr kumimoji="1" lang="ja-JP" altLang="en-US"/>
          </a:p>
        </p:txBody>
      </p:sp>
    </p:spTree>
    <p:extLst>
      <p:ext uri="{BB962C8B-B14F-4D97-AF65-F5344CB8AC3E}">
        <p14:creationId xmlns:p14="http://schemas.microsoft.com/office/powerpoint/2010/main" val="600712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2213">
              <a:defRPr/>
            </a:pPr>
            <a:r>
              <a:rPr lang="en-US" altLang="ja-JP" sz="1500" dirty="0">
                <a:latin typeface="游ゴシック" panose="020B0400000000000000" pitchFamily="50" charset="-128"/>
                <a:ea typeface="游ゴシック" panose="020B0400000000000000" pitchFamily="50" charset="-128"/>
              </a:rPr>
              <a:t>80</a:t>
            </a:r>
            <a:r>
              <a:rPr lang="ja-JP" altLang="en-US" sz="1500" dirty="0">
                <a:latin typeface="游ゴシック" panose="020B0400000000000000" pitchFamily="50" charset="-128"/>
                <a:ea typeface="游ゴシック" panose="020B0400000000000000" pitchFamily="50" charset="-128"/>
              </a:rPr>
              <a:t>％目標達成に向け、今年度は</a:t>
            </a:r>
            <a:r>
              <a:rPr lang="en-US" altLang="ja-JP" sz="1500" dirty="0">
                <a:latin typeface="游ゴシック" panose="020B0400000000000000" pitchFamily="50" charset="-128"/>
                <a:ea typeface="游ゴシック" panose="020B0400000000000000" pitchFamily="50" charset="-128"/>
              </a:rPr>
              <a:t>IM</a:t>
            </a:r>
            <a:r>
              <a:rPr lang="ja-JP" altLang="en-US" sz="1500" dirty="0">
                <a:latin typeface="游ゴシック" panose="020B0400000000000000" pitchFamily="50" charset="-128"/>
                <a:ea typeface="游ゴシック" panose="020B0400000000000000" pitchFamily="50" charset="-128"/>
              </a:rPr>
              <a:t>組ごとに、現状より</a:t>
            </a:r>
            <a:r>
              <a:rPr lang="en-US" altLang="ja-JP" sz="1500" dirty="0">
                <a:latin typeface="游ゴシック" panose="020B0400000000000000" pitchFamily="50" charset="-128"/>
                <a:ea typeface="游ゴシック" panose="020B0400000000000000" pitchFamily="50" charset="-128"/>
              </a:rPr>
              <a:t>10</a:t>
            </a:r>
            <a:r>
              <a:rPr lang="ja-JP" altLang="en-US" sz="1500" dirty="0">
                <a:latin typeface="游ゴシック" panose="020B0400000000000000" pitchFamily="50" charset="-128"/>
                <a:ea typeface="游ゴシック" panose="020B0400000000000000" pitchFamily="50" charset="-128"/>
              </a:rPr>
              <a:t>％アップを目標に設定をお願いします。</a:t>
            </a:r>
            <a:endParaRPr lang="en-US" altLang="ja-JP" sz="1500" dirty="0">
              <a:latin typeface="游ゴシック" panose="020B0400000000000000" pitchFamily="50" charset="-128"/>
              <a:ea typeface="游ゴシック" panose="020B0400000000000000" pitchFamily="50" charset="-128"/>
            </a:endParaRPr>
          </a:p>
          <a:p>
            <a:pPr defTabSz="882213">
              <a:defRPr/>
            </a:pPr>
            <a:r>
              <a:rPr lang="ja-JP" altLang="en-US" sz="1500" dirty="0">
                <a:latin typeface="游ゴシック" panose="020B0400000000000000" pitchFamily="50" charset="-128"/>
                <a:ea typeface="游ゴシック" panose="020B0400000000000000" pitchFamily="50" charset="-128"/>
              </a:rPr>
              <a:t>先ほど申し上げましたように、</a:t>
            </a:r>
            <a:r>
              <a:rPr lang="en-US" altLang="ja-JP" sz="1500" dirty="0">
                <a:latin typeface="游ゴシック" panose="020B0400000000000000" pitchFamily="50" charset="-128"/>
                <a:ea typeface="游ゴシック" panose="020B0400000000000000" pitchFamily="50" charset="-128"/>
              </a:rPr>
              <a:t>IM</a:t>
            </a:r>
            <a:r>
              <a:rPr lang="ja-JP" altLang="en-US" sz="1500" dirty="0">
                <a:latin typeface="游ゴシック" panose="020B0400000000000000" pitchFamily="50" charset="-128"/>
                <a:ea typeface="游ゴシック" panose="020B0400000000000000" pitchFamily="50" charset="-128"/>
              </a:rPr>
              <a:t>毎、クラブ毎に、バラツキがあり、それぞれのご事情もあろうかと思います。</a:t>
            </a:r>
            <a:endParaRPr lang="en-US" altLang="ja-JP" sz="1500" dirty="0">
              <a:latin typeface="游ゴシック" panose="020B0400000000000000" pitchFamily="50" charset="-128"/>
              <a:ea typeface="游ゴシック" panose="020B0400000000000000" pitchFamily="50" charset="-128"/>
            </a:endParaRPr>
          </a:p>
          <a:p>
            <a:pPr defTabSz="882213">
              <a:defRPr/>
            </a:pPr>
            <a:r>
              <a:rPr lang="en-US" altLang="ja-JP" sz="1500" dirty="0">
                <a:latin typeface="游ゴシック" panose="020B0400000000000000" pitchFamily="50" charset="-128"/>
                <a:ea typeface="游ゴシック" panose="020B0400000000000000" pitchFamily="50" charset="-128"/>
              </a:rPr>
              <a:t>80%</a:t>
            </a:r>
            <a:r>
              <a:rPr lang="ja-JP" altLang="en-US" sz="1500" dirty="0">
                <a:latin typeface="游ゴシック" panose="020B0400000000000000" pitchFamily="50" charset="-128"/>
                <a:ea typeface="游ゴシック" panose="020B0400000000000000" pitchFamily="50" charset="-128"/>
              </a:rPr>
              <a:t>を達成するにはプラス</a:t>
            </a:r>
            <a:r>
              <a:rPr lang="en-US" altLang="ja-JP" sz="1500" dirty="0">
                <a:latin typeface="游ゴシック" panose="020B0400000000000000" pitchFamily="50" charset="-128"/>
                <a:ea typeface="游ゴシック" panose="020B0400000000000000" pitchFamily="50" charset="-128"/>
              </a:rPr>
              <a:t>10%</a:t>
            </a:r>
            <a:r>
              <a:rPr lang="ja-JP" altLang="en-US" sz="1500" dirty="0">
                <a:latin typeface="游ゴシック" panose="020B0400000000000000" pitchFamily="50" charset="-128"/>
                <a:ea typeface="游ゴシック" panose="020B0400000000000000" pitchFamily="50" charset="-128"/>
              </a:rPr>
              <a:t>も必要のないクラブもありますし、既に</a:t>
            </a:r>
            <a:r>
              <a:rPr lang="en-US" altLang="ja-JP" sz="1500" dirty="0">
                <a:latin typeface="游ゴシック" panose="020B0400000000000000" pitchFamily="50" charset="-128"/>
                <a:ea typeface="游ゴシック" panose="020B0400000000000000" pitchFamily="50" charset="-128"/>
              </a:rPr>
              <a:t>100%</a:t>
            </a:r>
            <a:r>
              <a:rPr lang="ja-JP" altLang="en-US" sz="1500" dirty="0">
                <a:latin typeface="游ゴシック" panose="020B0400000000000000" pitchFamily="50" charset="-128"/>
                <a:ea typeface="游ゴシック" panose="020B0400000000000000" pitchFamily="50" charset="-128"/>
              </a:rPr>
              <a:t>を達成しているクラブもあります。</a:t>
            </a:r>
            <a:endParaRPr lang="en-US" altLang="ja-JP" sz="1500" dirty="0">
              <a:latin typeface="游ゴシック" panose="020B0400000000000000" pitchFamily="50" charset="-128"/>
              <a:ea typeface="游ゴシック" panose="020B0400000000000000" pitchFamily="50" charset="-128"/>
            </a:endParaRPr>
          </a:p>
          <a:p>
            <a:pPr defTabSz="882213">
              <a:defRPr/>
            </a:pPr>
            <a:r>
              <a:rPr lang="ja-JP" altLang="en-US" sz="1500" dirty="0">
                <a:latin typeface="游ゴシック" panose="020B0400000000000000" pitchFamily="50" charset="-128"/>
                <a:ea typeface="游ゴシック" panose="020B0400000000000000" pitchFamily="50" charset="-128"/>
              </a:rPr>
              <a:t>しかし、そのような状況をすべて考慮した上で、協力をお願いします。また、</a:t>
            </a:r>
            <a:r>
              <a:rPr lang="en-US" altLang="ja-JP" sz="1500" dirty="0">
                <a:latin typeface="游ゴシック" panose="020B0400000000000000" pitchFamily="50" charset="-128"/>
                <a:ea typeface="游ゴシック" panose="020B0400000000000000" pitchFamily="50" charset="-128"/>
              </a:rPr>
              <a:t>1</a:t>
            </a:r>
            <a:r>
              <a:rPr lang="ja-JP" altLang="en-US" sz="1500" dirty="0">
                <a:latin typeface="游ゴシック" panose="020B0400000000000000" pitchFamily="50" charset="-128"/>
                <a:ea typeface="游ゴシック" panose="020B0400000000000000" pitchFamily="50" charset="-128"/>
              </a:rPr>
              <a:t>０月を目標にトラブル事例集と対応策を作成予定です</a:t>
            </a:r>
            <a:endParaRPr lang="en-US" altLang="ja-JP" sz="1500" dirty="0">
              <a:latin typeface="游ゴシック" panose="020B0400000000000000" pitchFamily="50" charset="-128"/>
              <a:ea typeface="游ゴシック" panose="020B0400000000000000" pitchFamily="50" charset="-128"/>
            </a:endParaRPr>
          </a:p>
          <a:p>
            <a:pPr defTabSz="882213">
              <a:defRPr/>
            </a:pPr>
            <a:r>
              <a:rPr lang="ja-JP" altLang="en-US" sz="1500" dirty="0">
                <a:latin typeface="游ゴシック" panose="020B0400000000000000" pitchFamily="50" charset="-128"/>
                <a:ea typeface="游ゴシック" panose="020B0400000000000000" pitchFamily="50" charset="-128"/>
              </a:rPr>
              <a:t>ガバナー補佐を中心に各クラブでご検討下さい。対策の例示を書かせていただきましたが、</a:t>
            </a:r>
            <a:endParaRPr lang="en-US" altLang="ja-JP" sz="1500" dirty="0">
              <a:latin typeface="游ゴシック" panose="020B0400000000000000" pitchFamily="50" charset="-128"/>
              <a:ea typeface="游ゴシック" panose="020B0400000000000000" pitchFamily="50" charset="-128"/>
            </a:endParaRPr>
          </a:p>
          <a:p>
            <a:pPr defTabSz="882213">
              <a:defRPr/>
            </a:pPr>
            <a:r>
              <a:rPr lang="ja-JP" altLang="en-US" sz="1500" dirty="0">
                <a:latin typeface="游ゴシック" panose="020B0400000000000000" pitchFamily="50" charset="-128"/>
                <a:ea typeface="游ゴシック" panose="020B0400000000000000" pitchFamily="50" charset="-128"/>
              </a:rPr>
              <a:t>新入会員は</a:t>
            </a:r>
            <a:r>
              <a:rPr lang="en-US" altLang="ja-JP" sz="1500" dirty="0">
                <a:latin typeface="游ゴシック" panose="020B0400000000000000" pitchFamily="50" charset="-128"/>
                <a:ea typeface="游ゴシック" panose="020B0400000000000000" pitchFamily="50" charset="-128"/>
              </a:rPr>
              <a:t>100</a:t>
            </a:r>
            <a:r>
              <a:rPr lang="ja-JP" altLang="en-US" sz="1500" dirty="0">
                <a:latin typeface="游ゴシック" panose="020B0400000000000000" pitchFamily="50" charset="-128"/>
                <a:ea typeface="游ゴシック" panose="020B0400000000000000" pitchFamily="50" charset="-128"/>
              </a:rPr>
              <a:t>％登録、パソコンの苦手な方にはスマホの活用、そして徹底した個人指導、などが有効と思われます。</a:t>
            </a:r>
            <a:endParaRPr lang="en-US" altLang="ja-JP" sz="1500" dirty="0">
              <a:latin typeface="游ゴシック" panose="020B0400000000000000" pitchFamily="50" charset="-128"/>
              <a:ea typeface="游ゴシック" panose="020B0400000000000000" pitchFamily="50" charset="-128"/>
            </a:endParaRPr>
          </a:p>
          <a:p>
            <a:pPr defTabSz="882213">
              <a:defRPr/>
            </a:pPr>
            <a:r>
              <a:rPr lang="ja-JP" altLang="en-US" sz="1500" dirty="0">
                <a:latin typeface="游ゴシック" panose="020B0400000000000000" pitchFamily="50" charset="-128"/>
                <a:ea typeface="游ゴシック" panose="020B0400000000000000" pitchFamily="50" charset="-128"/>
              </a:rPr>
              <a:t>今、ロータリーでは、地区のセミナーや各クラブの例会、委員会活動において、オンラインの利用が重要な要素となっています。</a:t>
            </a:r>
            <a:endParaRPr lang="en-US" altLang="ja-JP" sz="1500" dirty="0">
              <a:latin typeface="游ゴシック" panose="020B0400000000000000" pitchFamily="50" charset="-128"/>
              <a:ea typeface="游ゴシック" panose="020B0400000000000000" pitchFamily="50" charset="-128"/>
            </a:endParaRPr>
          </a:p>
          <a:p>
            <a:pPr defTabSz="882213">
              <a:defRPr/>
            </a:pPr>
            <a:r>
              <a:rPr lang="ja-JP" altLang="en-US" sz="1500" dirty="0">
                <a:latin typeface="游ゴシック" panose="020B0400000000000000" pitchFamily="50" charset="-128"/>
                <a:ea typeface="游ゴシック" panose="020B0400000000000000" pitchFamily="50" charset="-128"/>
              </a:rPr>
              <a:t>オンラインを慣れて楽しむという観点からも、マイロータリーの登録率アップに皆様のご協力をお願い致します。</a:t>
            </a:r>
            <a:endParaRPr lang="en-US" altLang="ja-JP" sz="1500" dirty="0">
              <a:latin typeface="游ゴシック" panose="020B0400000000000000" pitchFamily="50" charset="-128"/>
              <a:ea typeface="游ゴシック" panose="020B0400000000000000" pitchFamily="50" charset="-128"/>
            </a:endParaRPr>
          </a:p>
          <a:p>
            <a:r>
              <a:rPr lang="ja-JP" altLang="en-US" sz="1400" dirty="0"/>
              <a:t>また、事前アンケートを確認しますと、新入会員の登録、事務局による登録支援が積極的に取り組まれているのが分かります。</a:t>
            </a:r>
            <a:endParaRPr lang="en-US" altLang="ja-JP" sz="1400" dirty="0"/>
          </a:p>
          <a:p>
            <a:r>
              <a:rPr lang="ja-JP" altLang="en-US" sz="1400" dirty="0"/>
              <a:t>引き続きよろしくお願いいたします。</a:t>
            </a: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14</a:t>
            </a:fld>
            <a:endParaRPr kumimoji="1" lang="ja-JP" altLang="en-US"/>
          </a:p>
        </p:txBody>
      </p:sp>
    </p:spTree>
    <p:extLst>
      <p:ext uri="{BB962C8B-B14F-4D97-AF65-F5344CB8AC3E}">
        <p14:creationId xmlns:p14="http://schemas.microsoft.com/office/powerpoint/2010/main" val="4002074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続きまして、マイロータリーが世界のロータリアンをつなぐその活用法にを説明させていただきます。</a:t>
            </a: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15</a:t>
            </a:fld>
            <a:endParaRPr kumimoji="1" lang="ja-JP" altLang="en-US"/>
          </a:p>
        </p:txBody>
      </p:sp>
    </p:spTree>
    <p:extLst>
      <p:ext uri="{BB962C8B-B14F-4D97-AF65-F5344CB8AC3E}">
        <p14:creationId xmlns:p14="http://schemas.microsoft.com/office/powerpoint/2010/main" val="1577669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マイロータリーから、クラブセントラルや、ロータリーショーケースに入ることができます。まず、クラブセントラルの説明をします。</a:t>
            </a: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16</a:t>
            </a:fld>
            <a:endParaRPr kumimoji="1" lang="ja-JP" altLang="en-US"/>
          </a:p>
        </p:txBody>
      </p:sp>
    </p:spTree>
    <p:extLst>
      <p:ext uri="{BB962C8B-B14F-4D97-AF65-F5344CB8AC3E}">
        <p14:creationId xmlns:p14="http://schemas.microsoft.com/office/powerpoint/2010/main" val="1562290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2213">
              <a:defRPr/>
            </a:pPr>
            <a:r>
              <a:rPr lang="ja-JP" altLang="en-US" sz="1500" dirty="0">
                <a:latin typeface="游ゴシック" panose="020B0400000000000000" pitchFamily="50" charset="-128"/>
                <a:ea typeface="游ゴシック" panose="020B0400000000000000" pitchFamily="50" charset="-128"/>
              </a:rPr>
              <a:t>クラブセントラルは、ロータリー賞の設定や奉仕活動の登録等、マイロータリーの中で大変重要な機能を持っています。</a:t>
            </a:r>
            <a:endParaRPr lang="en-US" altLang="ja-JP" sz="1500" dirty="0">
              <a:latin typeface="游ゴシック" panose="020B0400000000000000" pitchFamily="50" charset="-128"/>
              <a:ea typeface="游ゴシック" panose="020B0400000000000000" pitchFamily="50" charset="-128"/>
            </a:endParaRPr>
          </a:p>
          <a:p>
            <a:pPr defTabSz="882213">
              <a:defRPr/>
            </a:pPr>
            <a:r>
              <a:rPr lang="ja-JP" altLang="en-US" sz="1500" dirty="0">
                <a:latin typeface="游ゴシック" panose="020B0400000000000000" pitchFamily="50" charset="-128"/>
                <a:ea typeface="游ゴシック" panose="020B0400000000000000" pitchFamily="50" charset="-128"/>
              </a:rPr>
              <a:t>マイロータリーメニューからクラブセントラルを選ぶと、ご覧の画面に移ります。一番上にあるダッシュボードを選ぶと、</a:t>
            </a:r>
            <a:endParaRPr lang="en-US" altLang="ja-JP" sz="1500" dirty="0">
              <a:latin typeface="游ゴシック" panose="020B0400000000000000" pitchFamily="50" charset="-128"/>
              <a:ea typeface="游ゴシック" panose="020B0400000000000000" pitchFamily="50" charset="-128"/>
            </a:endParaRPr>
          </a:p>
          <a:p>
            <a:pPr defTabSz="882213">
              <a:defRPr/>
            </a:pPr>
            <a:r>
              <a:rPr lang="ja-JP" altLang="en-US" sz="1500" dirty="0">
                <a:latin typeface="游ゴシック" panose="020B0400000000000000" pitchFamily="50" charset="-128"/>
                <a:ea typeface="游ゴシック" panose="020B0400000000000000" pitchFamily="50" charset="-128"/>
              </a:rPr>
              <a:t>自クラブ、自分の地区、グローバル全体の会員数や、男女比、年齢、あるいは、年次寄付やプロジェクトの状況等が</a:t>
            </a:r>
            <a:endParaRPr lang="en-US" altLang="ja-JP" sz="1500" dirty="0">
              <a:latin typeface="游ゴシック" panose="020B0400000000000000" pitchFamily="50" charset="-128"/>
              <a:ea typeface="游ゴシック" panose="020B0400000000000000" pitchFamily="50" charset="-128"/>
            </a:endParaRPr>
          </a:p>
          <a:p>
            <a:pPr defTabSz="882213">
              <a:defRPr/>
            </a:pPr>
            <a:r>
              <a:rPr lang="ja-JP" altLang="en-US" sz="1500" dirty="0">
                <a:latin typeface="游ゴシック" panose="020B0400000000000000" pitchFamily="50" charset="-128"/>
                <a:ea typeface="游ゴシック" panose="020B0400000000000000" pitchFamily="50" charset="-128"/>
              </a:rPr>
              <a:t>一覧で表示されます。基礎的な数値情報を検索するには、便利な機能となっています。</a:t>
            </a:r>
            <a:endParaRPr lang="en-US" altLang="ja-JP" sz="1500" dirty="0">
              <a:latin typeface="游ゴシック" panose="020B0400000000000000" pitchFamily="50" charset="-128"/>
              <a:ea typeface="游ゴシック" panose="020B0400000000000000" pitchFamily="50" charset="-128"/>
            </a:endParaRPr>
          </a:p>
          <a:p>
            <a:pPr defTabSz="882213">
              <a:defRPr/>
            </a:pPr>
            <a:r>
              <a:rPr lang="ja-JP" altLang="en-US" sz="1500" dirty="0">
                <a:latin typeface="游ゴシック" panose="020B0400000000000000" pitchFamily="50" charset="-128"/>
                <a:ea typeface="游ゴシック" panose="020B0400000000000000" pitchFamily="50" charset="-128"/>
              </a:rPr>
              <a:t>また、ロータリー賞で説明したように、会員がクラブの進捗を共有できます。</a:t>
            </a:r>
            <a:endParaRPr lang="en-US" altLang="ja-JP" sz="1500" dirty="0">
              <a:latin typeface="游ゴシック" panose="020B0400000000000000" pitchFamily="50" charset="-128"/>
              <a:ea typeface="游ゴシック" panose="020B0400000000000000" pitchFamily="50" charset="-128"/>
            </a:endParaRPr>
          </a:p>
          <a:p>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17</a:t>
            </a:fld>
            <a:endParaRPr kumimoji="1" lang="ja-JP" altLang="en-US"/>
          </a:p>
        </p:txBody>
      </p:sp>
    </p:spTree>
    <p:extLst>
      <p:ext uri="{BB962C8B-B14F-4D97-AF65-F5344CB8AC3E}">
        <p14:creationId xmlns:p14="http://schemas.microsoft.com/office/powerpoint/2010/main" val="2115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2213">
              <a:defRPr/>
            </a:pPr>
            <a:r>
              <a:rPr lang="ja-JP" altLang="en-US" sz="1400" dirty="0">
                <a:latin typeface="游ゴシック" panose="020B0400000000000000" pitchFamily="50" charset="-128"/>
                <a:ea typeface="游ゴシック" panose="020B0400000000000000" pitchFamily="50" charset="-128"/>
              </a:rPr>
              <a:t>マイロータリーには、ロータリーショーケースという、様々な奉仕プロジェクトを検索できる機能があります。</a:t>
            </a:r>
            <a:endParaRPr lang="en-US" altLang="ja-JP" sz="1400" dirty="0">
              <a:latin typeface="游ゴシック" panose="020B0400000000000000" pitchFamily="50" charset="-128"/>
              <a:ea typeface="游ゴシック" panose="020B0400000000000000" pitchFamily="50" charset="-128"/>
            </a:endParaRPr>
          </a:p>
          <a:p>
            <a:pPr defTabSz="882213">
              <a:defRPr/>
            </a:pPr>
            <a:r>
              <a:rPr lang="ja-JP" altLang="en-US" sz="1400" dirty="0">
                <a:latin typeface="游ゴシック" panose="020B0400000000000000" pitchFamily="50" charset="-128"/>
                <a:ea typeface="游ゴシック" panose="020B0400000000000000" pitchFamily="50" charset="-128"/>
              </a:rPr>
              <a:t>例えば、キーワード「</a:t>
            </a:r>
            <a:r>
              <a:rPr lang="en-US" altLang="ja-JP" sz="1400" dirty="0">
                <a:latin typeface="游ゴシック" panose="020B0400000000000000" pitchFamily="50" charset="-128"/>
                <a:ea typeface="游ゴシック" panose="020B0400000000000000" pitchFamily="50" charset="-128"/>
              </a:rPr>
              <a:t>Corona</a:t>
            </a:r>
            <a:r>
              <a:rPr lang="ja-JP" altLang="en-US" sz="1400" dirty="0">
                <a:latin typeface="游ゴシック" panose="020B0400000000000000" pitchFamily="50" charset="-128"/>
                <a:ea typeface="游ゴシック" panose="020B0400000000000000" pitchFamily="50" charset="-128"/>
              </a:rPr>
              <a:t>」を入力、下にスクロールすると検索と出ますそこをクリックしてください。</a:t>
            </a:r>
            <a:endParaRPr lang="en-US" altLang="ja-JP" sz="14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18</a:t>
            </a:fld>
            <a:endParaRPr kumimoji="1" lang="ja-JP" altLang="en-US"/>
          </a:p>
        </p:txBody>
      </p:sp>
    </p:spTree>
    <p:extLst>
      <p:ext uri="{BB962C8B-B14F-4D97-AF65-F5344CB8AC3E}">
        <p14:creationId xmlns:p14="http://schemas.microsoft.com/office/powerpoint/2010/main" val="2686576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2213">
              <a:defRPr/>
            </a:pPr>
            <a:r>
              <a:rPr lang="ja-JP" altLang="en-US" sz="1500" dirty="0">
                <a:latin typeface="游ゴシック" panose="020B0400000000000000" pitchFamily="50" charset="-128"/>
                <a:ea typeface="游ゴシック" panose="020B0400000000000000" pitchFamily="50" charset="-128"/>
              </a:rPr>
              <a:t>そうすると、この様な画面が表示されます、世界のロータリアンが今どの様な活動をしているか、見ることが出来ると同時に共有する事が可能に</a:t>
            </a:r>
            <a:endParaRPr lang="en-US" altLang="ja-JP" sz="1500" dirty="0">
              <a:latin typeface="游ゴシック" panose="020B0400000000000000" pitchFamily="50" charset="-128"/>
              <a:ea typeface="游ゴシック" panose="020B0400000000000000" pitchFamily="50" charset="-128"/>
            </a:endParaRPr>
          </a:p>
          <a:p>
            <a:pPr defTabSz="882213">
              <a:defRPr/>
            </a:pPr>
            <a:r>
              <a:rPr lang="ja-JP" altLang="en-US" sz="1500" dirty="0">
                <a:latin typeface="游ゴシック" panose="020B0400000000000000" pitchFamily="50" charset="-128"/>
                <a:ea typeface="游ゴシック" panose="020B0400000000000000" pitchFamily="50" charset="-128"/>
              </a:rPr>
              <a:t>なります、つまりマイロータリーは世界のロータリアンと繋がる機能を持っています。</a:t>
            </a:r>
            <a:endParaRPr lang="en-US" altLang="ja-JP" sz="1500" dirty="0">
              <a:latin typeface="游ゴシック" panose="020B0400000000000000" pitchFamily="50" charset="-128"/>
              <a:ea typeface="游ゴシック" panose="020B0400000000000000" pitchFamily="50" charset="-128"/>
            </a:endParaRPr>
          </a:p>
          <a:p>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19</a:t>
            </a:fld>
            <a:endParaRPr kumimoji="1" lang="ja-JP" altLang="en-US"/>
          </a:p>
        </p:txBody>
      </p:sp>
    </p:spTree>
    <p:extLst>
      <p:ext uri="{BB962C8B-B14F-4D97-AF65-F5344CB8AC3E}">
        <p14:creationId xmlns:p14="http://schemas.microsoft.com/office/powerpoint/2010/main" val="289179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セッション</a:t>
            </a:r>
            <a:r>
              <a:rPr lang="en-US" altLang="ja-JP" sz="1400" dirty="0"/>
              <a:t>3</a:t>
            </a:r>
            <a:r>
              <a:rPr lang="ja-JP" altLang="en-US" sz="1400" dirty="0"/>
              <a:t>では、先ほどお話ししたように、ご覧のような順番で進めて行きます。まず、ロータリー賞がなぜ必要なのかについて説明します。</a:t>
            </a: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2</a:t>
            </a:fld>
            <a:endParaRPr kumimoji="1" lang="ja-JP" altLang="en-US"/>
          </a:p>
        </p:txBody>
      </p:sp>
    </p:spTree>
    <p:extLst>
      <p:ext uri="{BB962C8B-B14F-4D97-AF65-F5344CB8AC3E}">
        <p14:creationId xmlns:p14="http://schemas.microsoft.com/office/powerpoint/2010/main" val="923818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そのままのページでキーワードを日本語カタカナでコロナと入力します。</a:t>
            </a:r>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20</a:t>
            </a:fld>
            <a:endParaRPr kumimoji="1" lang="ja-JP" altLang="en-US"/>
          </a:p>
        </p:txBody>
      </p:sp>
    </p:spTree>
    <p:extLst>
      <p:ext uri="{BB962C8B-B14F-4D97-AF65-F5344CB8AC3E}">
        <p14:creationId xmlns:p14="http://schemas.microsoft.com/office/powerpoint/2010/main" val="2911313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2213">
              <a:defRPr/>
            </a:pPr>
            <a:r>
              <a:rPr lang="ja-JP" altLang="en-US" sz="1500" dirty="0">
                <a:latin typeface="Yu Gothic Medium" panose="020B0400000000000000" pitchFamily="34" charset="-128"/>
                <a:ea typeface="Yu Gothic Medium" panose="020B0400000000000000" pitchFamily="34" charset="-128"/>
              </a:rPr>
              <a:t>地区のプルダウンを</a:t>
            </a:r>
            <a:r>
              <a:rPr lang="en-US" altLang="ja-JP" sz="1500" dirty="0">
                <a:latin typeface="Yu Gothic Medium" panose="020B0400000000000000" pitchFamily="34" charset="-128"/>
                <a:ea typeface="Yu Gothic Medium" panose="020B0400000000000000" pitchFamily="34" charset="-128"/>
              </a:rPr>
              <a:t>2660</a:t>
            </a:r>
            <a:r>
              <a:rPr lang="ja-JP" altLang="en-US" sz="1500" dirty="0">
                <a:latin typeface="Yu Gothic Medium" panose="020B0400000000000000" pitchFamily="34" charset="-128"/>
                <a:ea typeface="Yu Gothic Medium" panose="020B0400000000000000" pitchFamily="34" charset="-128"/>
              </a:rPr>
              <a:t>を選択、実施地日本を選択、ロータリー年度を</a:t>
            </a:r>
            <a:r>
              <a:rPr lang="en-US" altLang="ja-JP" sz="1500" dirty="0">
                <a:latin typeface="Yu Gothic Medium" panose="020B0400000000000000" pitchFamily="34" charset="-128"/>
                <a:ea typeface="Yu Gothic Medium" panose="020B0400000000000000" pitchFamily="34" charset="-128"/>
              </a:rPr>
              <a:t>2020-21</a:t>
            </a:r>
            <a:r>
              <a:rPr lang="ja-JP" altLang="en-US" sz="1500" dirty="0">
                <a:latin typeface="Yu Gothic Medium" panose="020B0400000000000000" pitchFamily="34" charset="-128"/>
                <a:ea typeface="Yu Gothic Medium" panose="020B0400000000000000" pitchFamily="34" charset="-128"/>
              </a:rPr>
              <a:t>を選択、カテゴリーを社会奉仕事業をクリックして、</a:t>
            </a:r>
            <a:endParaRPr lang="en-US" altLang="ja-JP" sz="1500" dirty="0">
              <a:latin typeface="Yu Gothic Medium" panose="020B0400000000000000" pitchFamily="34" charset="-128"/>
              <a:ea typeface="Yu Gothic Medium" panose="020B0400000000000000" pitchFamily="34" charset="-128"/>
            </a:endParaRPr>
          </a:p>
          <a:p>
            <a:pPr defTabSz="882213">
              <a:defRPr/>
            </a:pPr>
            <a:r>
              <a:rPr lang="ja-JP" altLang="en-US" sz="1500" dirty="0">
                <a:latin typeface="Yu Gothic Medium" panose="020B0400000000000000" pitchFamily="34" charset="-128"/>
                <a:ea typeface="Yu Gothic Medium" panose="020B0400000000000000" pitchFamily="34" charset="-128"/>
              </a:rPr>
              <a:t>検索をかけてみます。</a:t>
            </a:r>
            <a:endParaRPr lang="en-US" altLang="ja-JP" sz="1500" dirty="0">
              <a:latin typeface="Yu Gothic Medium" panose="020B0400000000000000" pitchFamily="34" charset="-128"/>
              <a:ea typeface="Yu Gothic Medium" panose="020B0400000000000000" pitchFamily="34" charset="-128"/>
            </a:endParaRPr>
          </a:p>
          <a:p>
            <a:pPr defTabSz="882213">
              <a:defRPr/>
            </a:pPr>
            <a:r>
              <a:rPr lang="ja-JP" altLang="en-US" sz="1500" dirty="0">
                <a:latin typeface="Yu Gothic Medium" panose="020B0400000000000000" pitchFamily="34" charset="-128"/>
                <a:ea typeface="Yu Gothic Medium" panose="020B0400000000000000" pitchFamily="34" charset="-128"/>
              </a:rPr>
              <a:t>結果、昨年度、我々の地区で活動した、様々な社会奉仕事業が表示されます。</a:t>
            </a:r>
            <a:endParaRPr lang="en-US" altLang="ja-JP" sz="1500" dirty="0">
              <a:latin typeface="Yu Gothic Medium" panose="020B0400000000000000" pitchFamily="34" charset="-128"/>
              <a:ea typeface="Yu Gothic Medium" panose="020B0400000000000000" pitchFamily="34" charset="-128"/>
            </a:endParaRPr>
          </a:p>
          <a:p>
            <a:pPr defTabSz="882213">
              <a:defRPr/>
            </a:pPr>
            <a:r>
              <a:rPr lang="ja-JP" altLang="en-US" sz="1500" dirty="0">
                <a:latin typeface="Yu Gothic Medium" panose="020B0400000000000000" pitchFamily="34" charset="-128"/>
                <a:ea typeface="Yu Gothic Medium" panose="020B0400000000000000" pitchFamily="34" charset="-128"/>
              </a:rPr>
              <a:t>この様に検索すると、私達</a:t>
            </a:r>
            <a:r>
              <a:rPr lang="en-US" altLang="ja-JP" sz="1500" dirty="0">
                <a:latin typeface="Yu Gothic Medium" panose="020B0400000000000000" pitchFamily="34" charset="-128"/>
                <a:ea typeface="Yu Gothic Medium" panose="020B0400000000000000" pitchFamily="34" charset="-128"/>
              </a:rPr>
              <a:t>2660</a:t>
            </a:r>
            <a:r>
              <a:rPr lang="ja-JP" altLang="en-US" sz="1500" dirty="0">
                <a:latin typeface="Yu Gothic Medium" panose="020B0400000000000000" pitchFamily="34" charset="-128"/>
                <a:ea typeface="Yu Gothic Medium" panose="020B0400000000000000" pitchFamily="34" charset="-128"/>
              </a:rPr>
              <a:t>地区のロータリアンと繋がっていきます。</a:t>
            </a:r>
            <a:endParaRPr lang="en-US" altLang="ja-JP" sz="1500" dirty="0">
              <a:latin typeface="Yu Gothic Medium" panose="020B0400000000000000" pitchFamily="34" charset="-128"/>
              <a:ea typeface="Yu Gothic Medium" panose="020B0400000000000000" pitchFamily="34" charset="-128"/>
            </a:endParaRPr>
          </a:p>
          <a:p>
            <a:pPr defTabSz="882213">
              <a:defRPr/>
            </a:pPr>
            <a:r>
              <a:rPr lang="ja-JP" altLang="en-US" sz="1500" dirty="0">
                <a:latin typeface="Yu Gothic Medium" panose="020B0400000000000000" pitchFamily="34" charset="-128"/>
                <a:ea typeface="Yu Gothic Medium" panose="020B0400000000000000" pitchFamily="34" charset="-128"/>
              </a:rPr>
              <a:t>マイロータリーを活用すれば様々なロータリアンと繋がる機能を持っていますので是非活用してください。</a:t>
            </a:r>
            <a:endParaRPr lang="en-US" altLang="ja-JP" sz="1500" dirty="0">
              <a:latin typeface="Yu Gothic Medium" panose="020B0400000000000000" pitchFamily="34" charset="-128"/>
              <a:ea typeface="Yu Gothic Medium" panose="020B0400000000000000" pitchFamily="34" charset="-128"/>
            </a:endParaRPr>
          </a:p>
          <a:p>
            <a:pPr defTabSz="882213">
              <a:defRPr/>
            </a:pPr>
            <a:r>
              <a:rPr lang="ja-JP" altLang="en-US" sz="1500" dirty="0">
                <a:latin typeface="Yu Gothic Medium" panose="020B0400000000000000" pitchFamily="34" charset="-128"/>
                <a:ea typeface="Yu Gothic Medium" panose="020B0400000000000000" pitchFamily="34" charset="-128"/>
              </a:rPr>
              <a:t>事前アンケートによると、ブランドリソースセンターの利用率も高いのですが、マイロータリーのメニューについて知らない、</a:t>
            </a:r>
            <a:endParaRPr lang="en-US" altLang="ja-JP" sz="1500" dirty="0">
              <a:latin typeface="Yu Gothic Medium" panose="020B0400000000000000" pitchFamily="34" charset="-128"/>
              <a:ea typeface="Yu Gothic Medium" panose="020B0400000000000000" pitchFamily="34" charset="-128"/>
            </a:endParaRPr>
          </a:p>
          <a:p>
            <a:pPr defTabSz="882213">
              <a:defRPr/>
            </a:pPr>
            <a:r>
              <a:rPr lang="ja-JP" altLang="en-US" sz="1500" dirty="0">
                <a:latin typeface="Yu Gothic Medium" panose="020B0400000000000000" pitchFamily="34" charset="-128"/>
                <a:ea typeface="Yu Gothic Medium" panose="020B0400000000000000" pitchFamily="34" charset="-128"/>
              </a:rPr>
              <a:t>使う事が無いと回答したクラブが</a:t>
            </a:r>
            <a:r>
              <a:rPr lang="en-US" altLang="ja-JP" sz="1500" dirty="0">
                <a:latin typeface="Yu Gothic Medium" panose="020B0400000000000000" pitchFamily="34" charset="-128"/>
                <a:ea typeface="Yu Gothic Medium" panose="020B0400000000000000" pitchFamily="34" charset="-128"/>
              </a:rPr>
              <a:t>34</a:t>
            </a:r>
            <a:r>
              <a:rPr lang="ja-JP" altLang="en-US" sz="1500" dirty="0">
                <a:latin typeface="Yu Gothic Medium" panose="020B0400000000000000" pitchFamily="34" charset="-128"/>
                <a:ea typeface="Yu Gothic Medium" panose="020B0400000000000000" pitchFamily="34" charset="-128"/>
              </a:rPr>
              <a:t>％有りました。今日のセミナーを通して是非活用してください。</a:t>
            </a:r>
            <a:endParaRPr lang="en-US" altLang="ja-JP" sz="1500" dirty="0">
              <a:latin typeface="Yu Gothic Medium" panose="020B0400000000000000" pitchFamily="34" charset="-128"/>
              <a:ea typeface="Yu Gothic Medium" panose="020B0400000000000000" pitchFamily="34" charset="-128"/>
            </a:endParaRPr>
          </a:p>
          <a:p>
            <a:pPr defTabSz="882213">
              <a:defRPr/>
            </a:pPr>
            <a:endParaRPr lang="en-US" sz="1400" dirty="0">
              <a:latin typeface="Yu Gothic Medium" panose="020B0400000000000000" pitchFamily="34" charset="-128"/>
              <a:ea typeface="Yu Gothic Medium" panose="020B0400000000000000" pitchFamily="34" charset="-128"/>
            </a:endParaRPr>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21</a:t>
            </a:fld>
            <a:endParaRPr kumimoji="1" lang="ja-JP" altLang="en-US"/>
          </a:p>
        </p:txBody>
      </p:sp>
    </p:spTree>
    <p:extLst>
      <p:ext uri="{BB962C8B-B14F-4D97-AF65-F5344CB8AC3E}">
        <p14:creationId xmlns:p14="http://schemas.microsoft.com/office/powerpoint/2010/main" val="2349840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以上、ロータリー賞の説明と、マイロータリーが世界のロータリアンをつなぐその活用法についてお話させていただきました。</a:t>
            </a:r>
            <a:endParaRPr lang="en-US" altLang="ja-JP" sz="1400" dirty="0"/>
          </a:p>
          <a:p>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22</a:t>
            </a:fld>
            <a:endParaRPr kumimoji="1" lang="ja-JP" altLang="en-US"/>
          </a:p>
        </p:txBody>
      </p:sp>
    </p:spTree>
    <p:extLst>
      <p:ext uri="{BB962C8B-B14F-4D97-AF65-F5344CB8AC3E}">
        <p14:creationId xmlns:p14="http://schemas.microsoft.com/office/powerpoint/2010/main" val="992363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ご清聴ありがとうございました。</a:t>
            </a: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23</a:t>
            </a:fld>
            <a:endParaRPr kumimoji="1" lang="ja-JP" altLang="en-US"/>
          </a:p>
        </p:txBody>
      </p:sp>
    </p:spTree>
    <p:extLst>
      <p:ext uri="{BB962C8B-B14F-4D97-AF65-F5344CB8AC3E}">
        <p14:creationId xmlns:p14="http://schemas.microsoft.com/office/powerpoint/2010/main" val="194182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こちらは</a:t>
            </a:r>
            <a:r>
              <a:rPr lang="en-US" altLang="ja-JP" sz="1400" dirty="0"/>
              <a:t>2020-21</a:t>
            </a:r>
            <a:r>
              <a:rPr lang="ja-JP" altLang="en-US" sz="1400" dirty="0"/>
              <a:t>年度の受賞クラブです。</a:t>
            </a:r>
            <a:r>
              <a:rPr lang="en-US" altLang="ja-JP" sz="1400" dirty="0"/>
              <a:t>61</a:t>
            </a:r>
            <a:r>
              <a:rPr lang="ja-JP" altLang="en-US" sz="1400" dirty="0"/>
              <a:t>クラブが受賞しています、緊急事態宣言も有り、例会も開けていない状況の中なので、　　　比較の基準にはなりませんがたくさんのクラブが受賞されたと認識しています。</a:t>
            </a: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3</a:t>
            </a:fld>
            <a:endParaRPr kumimoji="1" lang="ja-JP" altLang="en-US"/>
          </a:p>
        </p:txBody>
      </p:sp>
    </p:spTree>
    <p:extLst>
      <p:ext uri="{BB962C8B-B14F-4D97-AF65-F5344CB8AC3E}">
        <p14:creationId xmlns:p14="http://schemas.microsoft.com/office/powerpoint/2010/main" val="1652110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この表はロータリー賞の推移です。かつては</a:t>
            </a:r>
            <a:r>
              <a:rPr lang="en-US" altLang="ja-JP" sz="1400" dirty="0"/>
              <a:t>RI</a:t>
            </a:r>
            <a:r>
              <a:rPr lang="ja-JP" altLang="en-US" sz="1400" dirty="0"/>
              <a:t>会長賞と呼ばれていましたが、</a:t>
            </a:r>
            <a:r>
              <a:rPr lang="en-US" altLang="ja-JP" sz="1400" dirty="0"/>
              <a:t>2018-19</a:t>
            </a:r>
            <a:r>
              <a:rPr lang="ja-JP" altLang="en-US" sz="1400" dirty="0"/>
              <a:t>年度からロータリー賞に変わり当時の、山本博史パストガバナー、</a:t>
            </a:r>
            <a:endParaRPr lang="en-US" altLang="ja-JP" sz="1400" dirty="0"/>
          </a:p>
          <a:p>
            <a:r>
              <a:rPr lang="ja-JP" altLang="en-US" sz="1400" dirty="0"/>
              <a:t>樋口委員長の努力もあり、身近なものになりました。また</a:t>
            </a:r>
            <a:r>
              <a:rPr lang="en-US" altLang="ja-JP" sz="1400" dirty="0"/>
              <a:t>2019-20</a:t>
            </a:r>
            <a:r>
              <a:rPr lang="ja-JP" altLang="en-US" sz="1400" dirty="0"/>
              <a:t>年度はコロナの影響で目標達成のハードルが下がったこともあり</a:t>
            </a:r>
            <a:r>
              <a:rPr lang="en-US" altLang="ja-JP" sz="1400" dirty="0"/>
              <a:t>66</a:t>
            </a:r>
            <a:r>
              <a:rPr lang="ja-JP" altLang="en-US" sz="1400" dirty="0"/>
              <a:t>クラブが達成しました。</a:t>
            </a:r>
            <a:endParaRPr lang="en-US" altLang="ja-JP" sz="1400" dirty="0"/>
          </a:p>
          <a:p>
            <a:r>
              <a:rPr lang="ja-JP" altLang="en-US" sz="1400" dirty="0"/>
              <a:t>昨年度は目標変更も無く、コロナ過の中での６１クラブ受賞は素晴らしい結果だと受け止めています。</a:t>
            </a:r>
            <a:endParaRPr lang="en-US" altLang="ja-JP"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4</a:t>
            </a:fld>
            <a:endParaRPr kumimoji="1" lang="ja-JP" altLang="en-US"/>
          </a:p>
        </p:txBody>
      </p:sp>
    </p:spTree>
    <p:extLst>
      <p:ext uri="{BB962C8B-B14F-4D97-AF65-F5344CB8AC3E}">
        <p14:creationId xmlns:p14="http://schemas.microsoft.com/office/powerpoint/2010/main" val="3260388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では、なぜロータリー賞が必要なのか解説していきます。ここで</a:t>
            </a:r>
            <a:r>
              <a:rPr lang="en-US" altLang="ja-JP" sz="1400" dirty="0"/>
              <a:t>2018</a:t>
            </a:r>
            <a:r>
              <a:rPr lang="ja-JP" altLang="en-US" sz="1400" dirty="0"/>
              <a:t>－</a:t>
            </a:r>
            <a:r>
              <a:rPr lang="en-US" altLang="ja-JP" sz="1400" dirty="0"/>
              <a:t>19</a:t>
            </a:r>
            <a:r>
              <a:rPr lang="ja-JP" altLang="en-US" sz="1400" dirty="0"/>
              <a:t>年度の資料を見て頂きたいのですが、受賞</a:t>
            </a:r>
            <a:r>
              <a:rPr lang="en-US" altLang="ja-JP" sz="1400" dirty="0"/>
              <a:t>49</a:t>
            </a:r>
            <a:r>
              <a:rPr lang="ja-JP" altLang="en-US" sz="1400" dirty="0"/>
              <a:t>クラブは</a:t>
            </a:r>
            <a:r>
              <a:rPr lang="en-US" altLang="ja-JP" sz="1400" dirty="0"/>
              <a:t>+64</a:t>
            </a:r>
            <a:r>
              <a:rPr lang="ja-JP" altLang="en-US" sz="1400" dirty="0"/>
              <a:t>名の増強が有りました、未受賞クラブは－</a:t>
            </a:r>
            <a:r>
              <a:rPr lang="en-US" altLang="ja-JP" sz="1400" dirty="0"/>
              <a:t>50</a:t>
            </a:r>
            <a:r>
              <a:rPr lang="ja-JP" altLang="en-US" sz="1400" dirty="0"/>
              <a:t>名</a:t>
            </a:r>
            <a:r>
              <a:rPr lang="ja-JP" altLang="en-US" sz="1400"/>
              <a:t>と会員増減に</a:t>
            </a:r>
            <a:r>
              <a:rPr lang="ja-JP" altLang="en-US" sz="1400" dirty="0"/>
              <a:t>大きく関係していることが顕著に表れています。残念ながら</a:t>
            </a:r>
            <a:r>
              <a:rPr lang="en-US" altLang="ja-JP" sz="1400" dirty="0"/>
              <a:t>2019-20</a:t>
            </a:r>
            <a:r>
              <a:rPr lang="ja-JP" altLang="en-US" sz="1400" dirty="0"/>
              <a:t>年、</a:t>
            </a:r>
            <a:r>
              <a:rPr lang="en-US" altLang="ja-JP" sz="1400" dirty="0"/>
              <a:t>2020-21</a:t>
            </a:r>
            <a:r>
              <a:rPr lang="ja-JP" altLang="en-US" sz="1400" dirty="0"/>
              <a:t>年度はコロナの影響で実体的な数字が読めていませんが</a:t>
            </a:r>
            <a:endParaRPr lang="en-US" altLang="ja-JP" sz="1400" dirty="0"/>
          </a:p>
          <a:p>
            <a:r>
              <a:rPr lang="en-US" altLang="ja-JP" sz="1400" dirty="0"/>
              <a:t>2019</a:t>
            </a:r>
            <a:r>
              <a:rPr lang="ja-JP" altLang="en-US" sz="1400" dirty="0"/>
              <a:t>～</a:t>
            </a:r>
            <a:r>
              <a:rPr lang="en-US" altLang="ja-JP" sz="1400" dirty="0"/>
              <a:t>20</a:t>
            </a:r>
            <a:r>
              <a:rPr lang="ja-JP" altLang="en-US" sz="1400" dirty="0"/>
              <a:t>年度は、純増クラブ</a:t>
            </a:r>
            <a:r>
              <a:rPr lang="en-US" altLang="ja-JP" sz="1400" dirty="0"/>
              <a:t>29</a:t>
            </a:r>
            <a:r>
              <a:rPr lang="ja-JP" altLang="en-US" sz="1400" dirty="0"/>
              <a:t>クラブ有り、内</a:t>
            </a:r>
            <a:r>
              <a:rPr lang="en-US" altLang="ja-JP" sz="1400" dirty="0"/>
              <a:t>26</a:t>
            </a:r>
            <a:r>
              <a:rPr lang="ja-JP" altLang="en-US" sz="1400" dirty="0"/>
              <a:t>クラブが受賞、</a:t>
            </a:r>
            <a:r>
              <a:rPr lang="en-US" altLang="ja-JP" sz="1400" dirty="0"/>
              <a:t>2020</a:t>
            </a:r>
            <a:r>
              <a:rPr lang="ja-JP" altLang="en-US" sz="1400" dirty="0"/>
              <a:t>～</a:t>
            </a:r>
            <a:r>
              <a:rPr lang="en-US" altLang="ja-JP" sz="1400" dirty="0"/>
              <a:t>21</a:t>
            </a:r>
            <a:r>
              <a:rPr lang="ja-JP" altLang="en-US" sz="1400" dirty="0"/>
              <a:t>年度は純増クラブが</a:t>
            </a:r>
            <a:r>
              <a:rPr lang="en-US" altLang="ja-JP" sz="1400" dirty="0"/>
              <a:t>23</a:t>
            </a:r>
            <a:r>
              <a:rPr lang="ja-JP" altLang="en-US" sz="1400" dirty="0"/>
              <a:t>、内受賞クラブ</a:t>
            </a:r>
            <a:r>
              <a:rPr lang="en-US" altLang="ja-JP" sz="1400" dirty="0"/>
              <a:t>19</a:t>
            </a:r>
            <a:r>
              <a:rPr lang="ja-JP" altLang="en-US" sz="1400" dirty="0"/>
              <a:t>でした、この数字からも、</a:t>
            </a:r>
            <a:endParaRPr lang="en-US" altLang="ja-JP" sz="1400" dirty="0"/>
          </a:p>
          <a:p>
            <a:r>
              <a:rPr lang="ja-JP" altLang="en-US" sz="1400" dirty="0"/>
              <a:t>受賞クラブが会員増強に大きく関係していることが分かります。</a:t>
            </a: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5</a:t>
            </a:fld>
            <a:endParaRPr kumimoji="1" lang="ja-JP" altLang="en-US"/>
          </a:p>
        </p:txBody>
      </p:sp>
    </p:spTree>
    <p:extLst>
      <p:ext uri="{BB962C8B-B14F-4D97-AF65-F5344CB8AC3E}">
        <p14:creationId xmlns:p14="http://schemas.microsoft.com/office/powerpoint/2010/main" val="753340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続きまして、ロータリー賞の目標設定についての概要、注意点を説明します。</a:t>
            </a: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6</a:t>
            </a:fld>
            <a:endParaRPr kumimoji="1" lang="ja-JP" altLang="en-US"/>
          </a:p>
        </p:txBody>
      </p:sp>
    </p:spTree>
    <p:extLst>
      <p:ext uri="{BB962C8B-B14F-4D97-AF65-F5344CB8AC3E}">
        <p14:creationId xmlns:p14="http://schemas.microsoft.com/office/powerpoint/2010/main" val="249716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最も大切なことは、会長方針に組み込み、クラブ全員で目標の進捗を共有する事　、そして全員で参加し、達成すると言うプロセスが重要です。</a:t>
            </a:r>
            <a:endParaRPr lang="en-US" altLang="ja-JP" sz="1400" dirty="0"/>
          </a:p>
          <a:p>
            <a:r>
              <a:rPr lang="ja-JP" altLang="en-US" sz="1400" dirty="0"/>
              <a:t>結果としてクラブ会員相互の結束、一体感が発生し、活性化する事で会員増強に繋がるものと思います。</a:t>
            </a: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7</a:t>
            </a:fld>
            <a:endParaRPr kumimoji="1" lang="ja-JP" altLang="en-US"/>
          </a:p>
        </p:txBody>
      </p:sp>
    </p:spTree>
    <p:extLst>
      <p:ext uri="{BB962C8B-B14F-4D97-AF65-F5344CB8AC3E}">
        <p14:creationId xmlns:p14="http://schemas.microsoft.com/office/powerpoint/2010/main" val="3953752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2213">
              <a:defRPr/>
            </a:pPr>
            <a:r>
              <a:rPr lang="ja-JP" altLang="en-US" sz="1500" dirty="0">
                <a:latin typeface="+mn-ea"/>
              </a:rPr>
              <a:t>こちらは</a:t>
            </a:r>
            <a:r>
              <a:rPr lang="en-US" altLang="ja-JP" sz="1500" dirty="0">
                <a:latin typeface="+mn-ea"/>
              </a:rPr>
              <a:t>2021-22</a:t>
            </a:r>
            <a:r>
              <a:rPr lang="ja-JP" altLang="en-US" sz="1500" dirty="0">
                <a:latin typeface="+mn-ea"/>
              </a:rPr>
              <a:t>年度のロータリー賞の目標設定項目になります。昨年度と同じで全部で</a:t>
            </a:r>
            <a:r>
              <a:rPr lang="en-US" altLang="ja-JP" sz="1500" dirty="0">
                <a:latin typeface="+mn-ea"/>
              </a:rPr>
              <a:t>25</a:t>
            </a:r>
            <a:r>
              <a:rPr lang="ja-JP" altLang="en-US" sz="1500" dirty="0">
                <a:latin typeface="+mn-ea"/>
              </a:rPr>
              <a:t>の項目があります、</a:t>
            </a:r>
            <a:endParaRPr lang="en-US" altLang="ja-JP" sz="1500" dirty="0">
              <a:latin typeface="+mn-ea"/>
            </a:endParaRPr>
          </a:p>
          <a:p>
            <a:pPr defTabSz="882213">
              <a:defRPr/>
            </a:pPr>
            <a:r>
              <a:rPr lang="ja-JP" altLang="en-US" sz="1500" dirty="0">
                <a:latin typeface="+mn-ea"/>
              </a:rPr>
              <a:t>この中から</a:t>
            </a:r>
            <a:r>
              <a:rPr lang="en-US" altLang="ja-JP" sz="1500" dirty="0">
                <a:latin typeface="+mn-ea"/>
              </a:rPr>
              <a:t>13</a:t>
            </a:r>
            <a:r>
              <a:rPr lang="ja-JP" altLang="en-US" sz="1500" dirty="0">
                <a:latin typeface="+mn-ea"/>
              </a:rPr>
              <a:t>以上の項目を選択し、選択した項目ごとに、クラブが目標とする数字を設定していただきます。</a:t>
            </a:r>
            <a:endParaRPr lang="en-US" altLang="ja-JP" sz="1500" dirty="0">
              <a:latin typeface="+mn-ea"/>
            </a:endParaRPr>
          </a:p>
          <a:p>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8</a:t>
            </a:fld>
            <a:endParaRPr kumimoji="1" lang="ja-JP" altLang="en-US"/>
          </a:p>
        </p:txBody>
      </p:sp>
    </p:spTree>
    <p:extLst>
      <p:ext uri="{BB962C8B-B14F-4D97-AF65-F5344CB8AC3E}">
        <p14:creationId xmlns:p14="http://schemas.microsoft.com/office/powerpoint/2010/main" val="3999775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ロータリー賞の目標設定は各クラブにまかされています。ただし、先ほども説明した通り会長幹事が独自で決めるのではなくクラブの会員が</a:t>
            </a:r>
            <a:endParaRPr lang="en-US" altLang="ja-JP" sz="1400" dirty="0"/>
          </a:p>
          <a:p>
            <a:r>
              <a:rPr lang="ja-JP" altLang="en-US" sz="1400" dirty="0"/>
              <a:t>納得できる数値を決めて頂きたいと思います。例えば会員増強は</a:t>
            </a:r>
            <a:r>
              <a:rPr lang="en-US" altLang="ja-JP" sz="1400" dirty="0"/>
              <a:t>1</a:t>
            </a:r>
            <a:r>
              <a:rPr lang="ja-JP" altLang="en-US" sz="1400" dirty="0"/>
              <a:t>人でも</a:t>
            </a:r>
            <a:r>
              <a:rPr lang="en-US" altLang="ja-JP" sz="1400" dirty="0"/>
              <a:t>10</a:t>
            </a:r>
            <a:r>
              <a:rPr lang="ja-JP" altLang="en-US" sz="1400" dirty="0"/>
              <a:t>人でも構いませんが、会員が納得できる目標にして下さい。</a:t>
            </a:r>
            <a:endParaRPr lang="en-US" altLang="ja-JP" sz="1400" dirty="0"/>
          </a:p>
          <a:p>
            <a:r>
              <a:rPr lang="ja-JP" altLang="en-US" sz="1400" dirty="0"/>
              <a:t>またその内容を地区委員会も確認し、状況に応じて、アドバイスを実施したいと思っています。</a:t>
            </a:r>
            <a:endParaRPr lang="en-US" altLang="ja-JP"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9</a:t>
            </a:fld>
            <a:endParaRPr kumimoji="1" lang="ja-JP" altLang="en-US"/>
          </a:p>
        </p:txBody>
      </p:sp>
    </p:spTree>
    <p:extLst>
      <p:ext uri="{BB962C8B-B14F-4D97-AF65-F5344CB8AC3E}">
        <p14:creationId xmlns:p14="http://schemas.microsoft.com/office/powerpoint/2010/main" val="188312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55721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クリックしてマスター サブタイトルの書式設定</a:t>
            </a:r>
            <a:endParaRPr lang="en-US" dirty="0"/>
          </a:p>
        </p:txBody>
      </p:sp>
      <p:sp>
        <p:nvSpPr>
          <p:cNvPr id="4" name="Date Placeholder 3"/>
          <p:cNvSpPr>
            <a:spLocks noGrp="1"/>
          </p:cNvSpPr>
          <p:nvPr>
            <p:ph type="dt" sz="half" idx="10"/>
          </p:nvPr>
        </p:nvSpPr>
        <p:spPr/>
        <p:txBody>
          <a:bodyPr/>
          <a:lstStyle/>
          <a:p>
            <a:fld id="{1433BCE8-3ABD-4724-BB38-044532A58AE6}" type="datetimeFigureOut">
              <a:rPr kumimoji="1" lang="ja-JP" altLang="en-US" smtClean="0"/>
              <a:t>2021/8/30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2990231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25975"/>
            <a:ext cx="10515600" cy="76471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3BCE8-3ABD-4724-BB38-044532A58AE6}" type="datetimeFigureOut">
              <a:rPr kumimoji="1" lang="ja-JP" altLang="en-US" smtClean="0"/>
              <a:t>2021/8/30</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969E4-C1BF-4F1B-AD4F-ACC517488556}"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6F5FE7EB-02EF-6541-BD19-F53042CCE0C6}"/>
              </a:ext>
            </a:extLst>
          </p:cNvPr>
          <p:cNvPicPr>
            <a:picLocks noChangeAspect="1"/>
          </p:cNvPicPr>
          <p:nvPr userDrawn="1"/>
        </p:nvPicPr>
        <p:blipFill>
          <a:blip r:embed="rId3"/>
          <a:stretch>
            <a:fillRect/>
          </a:stretch>
        </p:blipFill>
        <p:spPr>
          <a:xfrm>
            <a:off x="395255" y="200889"/>
            <a:ext cx="1940260" cy="545698"/>
          </a:xfrm>
          <a:prstGeom prst="rect">
            <a:avLst/>
          </a:prstGeom>
        </p:spPr>
      </p:pic>
      <p:cxnSp>
        <p:nvCxnSpPr>
          <p:cNvPr id="10" name="直線コネクタ 9">
            <a:extLst>
              <a:ext uri="{FF2B5EF4-FFF2-40B4-BE49-F238E27FC236}">
                <a16:creationId xmlns:a16="http://schemas.microsoft.com/office/drawing/2014/main" id="{80D1C221-AF01-F84C-BDBE-16D1B6B90AAE}"/>
              </a:ext>
            </a:extLst>
          </p:cNvPr>
          <p:cNvCxnSpPr/>
          <p:nvPr userDrawn="1"/>
        </p:nvCxnSpPr>
        <p:spPr>
          <a:xfrm>
            <a:off x="2530997" y="474562"/>
            <a:ext cx="96610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FB622D49-A347-1443-BFFD-31E7745532CB}"/>
              </a:ext>
            </a:extLst>
          </p:cNvPr>
          <p:cNvCxnSpPr>
            <a:cxnSpLocks/>
          </p:cNvCxnSpPr>
          <p:nvPr userDrawn="1"/>
        </p:nvCxnSpPr>
        <p:spPr>
          <a:xfrm>
            <a:off x="-15433" y="6285053"/>
            <a:ext cx="1220743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19678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622832" y="993468"/>
            <a:ext cx="10775092" cy="966929"/>
          </a:xfrm>
          <a:prstGeom prst="rect">
            <a:avLst/>
          </a:prstGeom>
          <a:noFill/>
        </p:spPr>
        <p:txBody>
          <a:bodyPr wrap="square" rtlCol="0">
            <a:noAutofit/>
          </a:bodyPr>
          <a:lstStyle/>
          <a:p>
            <a:pPr algn="ctr"/>
            <a:r>
              <a:rPr lang="en-US" altLang="ja-JP" sz="2800" b="1" u="sng" dirty="0"/>
              <a:t>21-22</a:t>
            </a:r>
            <a:r>
              <a:rPr lang="ja-JP" altLang="ja-JP" sz="2800" b="1" u="sng" dirty="0"/>
              <a:t>年度国際ロータリー第</a:t>
            </a:r>
            <a:r>
              <a:rPr lang="en-US" altLang="ja-JP" sz="2800" b="1" u="sng" dirty="0"/>
              <a:t>2660</a:t>
            </a:r>
            <a:r>
              <a:rPr lang="ja-JP" altLang="ja-JP" sz="2800" b="1" u="sng" dirty="0"/>
              <a:t>地区</a:t>
            </a:r>
            <a:r>
              <a:rPr lang="ja-JP" altLang="en-US" sz="2800" b="1" u="sng" dirty="0"/>
              <a:t>　</a:t>
            </a:r>
            <a:r>
              <a:rPr lang="ja-JP" altLang="ja-JP" sz="2800" b="1" u="sng" dirty="0"/>
              <a:t>公共イメージ</a:t>
            </a:r>
            <a:r>
              <a:rPr lang="ja-JP" altLang="en-US" sz="2800" b="1" u="sng" dirty="0"/>
              <a:t>向上セミナー</a:t>
            </a:r>
            <a:endParaRPr lang="en-US" altLang="ja-JP" sz="2800" b="1" u="sng" dirty="0"/>
          </a:p>
          <a:p>
            <a:pPr algn="ctr"/>
            <a:r>
              <a:rPr lang="ja-JP" altLang="en-US" sz="2800" b="1" dirty="0"/>
              <a:t>セッション３</a:t>
            </a:r>
            <a:endParaRPr lang="ja-JP" altLang="ja-JP" sz="2800" dirty="0"/>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sp>
        <p:nvSpPr>
          <p:cNvPr id="8" name="テキスト ボックス 7">
            <a:extLst>
              <a:ext uri="{FF2B5EF4-FFF2-40B4-BE49-F238E27FC236}">
                <a16:creationId xmlns:a16="http://schemas.microsoft.com/office/drawing/2014/main" id="{91AEBB38-0FD1-4536-A762-A1F22A5B5E1D}"/>
              </a:ext>
            </a:extLst>
          </p:cNvPr>
          <p:cNvSpPr txBox="1"/>
          <p:nvPr/>
        </p:nvSpPr>
        <p:spPr>
          <a:xfrm>
            <a:off x="835268" y="4915288"/>
            <a:ext cx="10775092" cy="1002145"/>
          </a:xfrm>
          <a:prstGeom prst="rect">
            <a:avLst/>
          </a:prstGeom>
          <a:noFill/>
        </p:spPr>
        <p:txBody>
          <a:bodyPr wrap="square" rtlCol="0">
            <a:noAutofit/>
          </a:bodyPr>
          <a:lstStyle/>
          <a:p>
            <a:pPr algn="ctr"/>
            <a:r>
              <a:rPr lang="en-US" altLang="ja-JP" sz="2800" b="1" dirty="0"/>
              <a:t>21-22</a:t>
            </a:r>
            <a:r>
              <a:rPr lang="ja-JP" altLang="en-US" sz="2800" b="1" dirty="0"/>
              <a:t>年度公共イメージ向上委員会</a:t>
            </a:r>
            <a:endParaRPr lang="en-US" altLang="ja-JP" sz="2800" b="1" dirty="0"/>
          </a:p>
          <a:p>
            <a:pPr algn="ctr"/>
            <a:r>
              <a:rPr lang="ja-JP" altLang="en-US" sz="2800" b="1" dirty="0"/>
              <a:t>副委員長　竹下晋司</a:t>
            </a:r>
            <a:endParaRPr lang="en-US" altLang="ja-JP" sz="2800" b="1" dirty="0"/>
          </a:p>
        </p:txBody>
      </p:sp>
      <p:sp>
        <p:nvSpPr>
          <p:cNvPr id="7" name="テキスト ボックス 6">
            <a:extLst>
              <a:ext uri="{FF2B5EF4-FFF2-40B4-BE49-F238E27FC236}">
                <a16:creationId xmlns:a16="http://schemas.microsoft.com/office/drawing/2014/main" id="{03F85663-F986-4EFB-9CF6-72CB7BA3152A}"/>
              </a:ext>
            </a:extLst>
          </p:cNvPr>
          <p:cNvSpPr txBox="1"/>
          <p:nvPr/>
        </p:nvSpPr>
        <p:spPr>
          <a:xfrm>
            <a:off x="186850" y="2232154"/>
            <a:ext cx="11647055" cy="2467335"/>
          </a:xfrm>
          <a:prstGeom prst="rect">
            <a:avLst/>
          </a:prstGeom>
          <a:noFill/>
        </p:spPr>
        <p:txBody>
          <a:bodyPr wrap="square" rtlCol="0">
            <a:noAutofit/>
          </a:bodyPr>
          <a:lstStyle/>
          <a:p>
            <a:pPr algn="ctr"/>
            <a:r>
              <a:rPr lang="ja-JP" altLang="en-US" sz="3600" b="1" dirty="0">
                <a:solidFill>
                  <a:schemeClr val="accent1"/>
                </a:solidFill>
              </a:rPr>
              <a:t>「</a:t>
            </a:r>
            <a:r>
              <a:rPr lang="en-US" altLang="ja-JP" sz="3600" b="1" dirty="0">
                <a:solidFill>
                  <a:schemeClr val="accent1"/>
                </a:solidFill>
                <a:latin typeface="+mn-ea"/>
              </a:rPr>
              <a:t>2021-2022</a:t>
            </a:r>
            <a:r>
              <a:rPr lang="ja-JP" altLang="en-US" sz="3600" b="1" dirty="0">
                <a:solidFill>
                  <a:schemeClr val="accent1"/>
                </a:solidFill>
              </a:rPr>
              <a:t>ロータリー賞説明」</a:t>
            </a:r>
            <a:endParaRPr lang="en-US" altLang="ja-JP" sz="3600" b="1" dirty="0">
              <a:solidFill>
                <a:schemeClr val="accent1"/>
              </a:solidFill>
            </a:endParaRPr>
          </a:p>
          <a:p>
            <a:pPr algn="ctr"/>
            <a:r>
              <a:rPr lang="ja-JP" altLang="en-US" sz="3600" b="1" dirty="0">
                <a:solidFill>
                  <a:schemeClr val="accent1"/>
                </a:solidFill>
              </a:rPr>
              <a:t>＆</a:t>
            </a:r>
            <a:endParaRPr lang="en-US" altLang="ja-JP" sz="3600" b="1" dirty="0">
              <a:solidFill>
                <a:schemeClr val="accent1"/>
              </a:solidFill>
            </a:endParaRPr>
          </a:p>
          <a:p>
            <a:pPr algn="ctr"/>
            <a:r>
              <a:rPr lang="en-US" altLang="ja-JP" sz="4400" b="1" dirty="0">
                <a:solidFill>
                  <a:schemeClr val="accent1"/>
                </a:solidFill>
              </a:rPr>
              <a:t>MY ROTARY</a:t>
            </a:r>
            <a:r>
              <a:rPr lang="ja-JP" altLang="en-US" sz="3600" b="1" dirty="0">
                <a:solidFill>
                  <a:schemeClr val="accent1"/>
                </a:solidFill>
              </a:rPr>
              <a:t>が世界のロータリアン</a:t>
            </a:r>
            <a:endParaRPr lang="en-US" altLang="ja-JP" sz="3600" b="1" dirty="0">
              <a:solidFill>
                <a:schemeClr val="accent1"/>
              </a:solidFill>
            </a:endParaRPr>
          </a:p>
          <a:p>
            <a:pPr algn="ctr"/>
            <a:r>
              <a:rPr lang="ja-JP" altLang="en-US" sz="3600" b="1" dirty="0">
                <a:solidFill>
                  <a:schemeClr val="accent1"/>
                </a:solidFill>
              </a:rPr>
              <a:t>をつなぐその活用法</a:t>
            </a:r>
            <a:endParaRPr lang="en-US" altLang="ja-JP" sz="3600" b="1" dirty="0">
              <a:solidFill>
                <a:schemeClr val="accent1"/>
              </a:solidFill>
            </a:endParaRPr>
          </a:p>
          <a:p>
            <a:pPr algn="ctr"/>
            <a:endParaRPr lang="en-US" altLang="ja-JP" sz="2800" b="1" dirty="0"/>
          </a:p>
        </p:txBody>
      </p:sp>
    </p:spTree>
    <p:extLst>
      <p:ext uri="{BB962C8B-B14F-4D97-AF65-F5344CB8AC3E}">
        <p14:creationId xmlns:p14="http://schemas.microsoft.com/office/powerpoint/2010/main" val="290627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
        <p:nvSpPr>
          <p:cNvPr id="4" name="テキスト ボックス 3">
            <a:extLst>
              <a:ext uri="{FF2B5EF4-FFF2-40B4-BE49-F238E27FC236}">
                <a16:creationId xmlns:a16="http://schemas.microsoft.com/office/drawing/2014/main" id="{3371DE59-EBDA-4A90-B436-A02A9E317384}"/>
              </a:ext>
            </a:extLst>
          </p:cNvPr>
          <p:cNvSpPr txBox="1"/>
          <p:nvPr/>
        </p:nvSpPr>
        <p:spPr>
          <a:xfrm>
            <a:off x="0" y="544776"/>
            <a:ext cx="12191999" cy="707886"/>
          </a:xfrm>
          <a:prstGeom prst="rect">
            <a:avLst/>
          </a:prstGeom>
          <a:noFill/>
        </p:spPr>
        <p:txBody>
          <a:bodyPr wrap="square" rtlCol="0">
            <a:spAutoFit/>
          </a:bodyPr>
          <a:lstStyle/>
          <a:p>
            <a:pPr algn="ctr"/>
            <a:r>
              <a:rPr kumimoji="1" lang="ja-JP" altLang="en-US" sz="4000" dirty="0">
                <a:latin typeface="HGP創英角ｺﾞｼｯｸUB" panose="020B0900000000000000" pitchFamily="50" charset="-128"/>
                <a:ea typeface="HGP創英角ｺﾞｼｯｸUB" panose="020B0900000000000000" pitchFamily="50" charset="-128"/>
              </a:rPr>
              <a:t>目標設定について</a:t>
            </a:r>
          </a:p>
        </p:txBody>
      </p:sp>
      <p:sp>
        <p:nvSpPr>
          <p:cNvPr id="5" name="テキスト ボックス 4">
            <a:extLst>
              <a:ext uri="{FF2B5EF4-FFF2-40B4-BE49-F238E27FC236}">
                <a16:creationId xmlns:a16="http://schemas.microsoft.com/office/drawing/2014/main" id="{9376B4E5-E855-41A7-802A-AB4B914F1B5B}"/>
              </a:ext>
            </a:extLst>
          </p:cNvPr>
          <p:cNvSpPr txBox="1"/>
          <p:nvPr/>
        </p:nvSpPr>
        <p:spPr>
          <a:xfrm>
            <a:off x="1151878" y="1252662"/>
            <a:ext cx="11528854" cy="1200329"/>
          </a:xfrm>
          <a:prstGeom prst="rect">
            <a:avLst/>
          </a:prstGeom>
          <a:noFill/>
        </p:spPr>
        <p:txBody>
          <a:bodyPr wrap="square" rtlCol="0">
            <a:spAutoFit/>
          </a:bodyPr>
          <a:lstStyle/>
          <a:p>
            <a:r>
              <a:rPr kumimoji="1" lang="ja-JP" altLang="en-US" sz="3600" dirty="0">
                <a:latin typeface="HGP創英角ｺﾞｼｯｸUB" panose="020B0900000000000000" pitchFamily="50" charset="-128"/>
                <a:ea typeface="HGP創英角ｺﾞｼｯｸUB" panose="020B0900000000000000" pitchFamily="50" charset="-128"/>
              </a:rPr>
              <a:t>　●目標設定は上半期中に入力を完了する。</a:t>
            </a:r>
            <a:endParaRPr kumimoji="1" lang="en-US" altLang="ja-JP" sz="3600" dirty="0">
              <a:latin typeface="HGP創英角ｺﾞｼｯｸUB" panose="020B0900000000000000" pitchFamily="50" charset="-128"/>
              <a:ea typeface="HGP創英角ｺﾞｼｯｸUB" panose="020B0900000000000000" pitchFamily="50" charset="-128"/>
            </a:endParaRPr>
          </a:p>
          <a:p>
            <a:r>
              <a:rPr kumimoji="1" lang="ja-JP" altLang="en-US" sz="3600" dirty="0">
                <a:solidFill>
                  <a:srgbClr val="FF0000"/>
                </a:solidFill>
                <a:latin typeface="HGP創英角ｺﾞｼｯｸUB" panose="020B0900000000000000" pitchFamily="50" charset="-128"/>
                <a:ea typeface="HGP創英角ｺﾞｼｯｸUB" panose="020B0900000000000000" pitchFamily="50" charset="-128"/>
              </a:rPr>
              <a:t>・公共イメージ向上委員会からアンケート＆サポート</a:t>
            </a:r>
          </a:p>
        </p:txBody>
      </p:sp>
      <p:sp>
        <p:nvSpPr>
          <p:cNvPr id="7" name="四角形: 角を丸くする 6">
            <a:extLst>
              <a:ext uri="{FF2B5EF4-FFF2-40B4-BE49-F238E27FC236}">
                <a16:creationId xmlns:a16="http://schemas.microsoft.com/office/drawing/2014/main" id="{8C8BE9B0-D902-457B-B2DD-46F5F055AFA8}"/>
              </a:ext>
            </a:extLst>
          </p:cNvPr>
          <p:cNvSpPr/>
          <p:nvPr/>
        </p:nvSpPr>
        <p:spPr>
          <a:xfrm>
            <a:off x="1496848" y="2622746"/>
            <a:ext cx="4062628" cy="3280748"/>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0070C0"/>
                </a:solidFill>
              </a:rPr>
              <a:t>　</a:t>
            </a:r>
            <a:r>
              <a:rPr lang="en-US" altLang="ja-JP" sz="2800" b="1" dirty="0">
                <a:solidFill>
                  <a:srgbClr val="0070C0"/>
                </a:solidFill>
              </a:rPr>
              <a:t>【</a:t>
            </a:r>
            <a:r>
              <a:rPr lang="ja-JP" altLang="en-US" sz="2800" b="1" dirty="0">
                <a:solidFill>
                  <a:srgbClr val="0070C0"/>
                </a:solidFill>
              </a:rPr>
              <a:t>アンケート</a:t>
            </a:r>
            <a:r>
              <a:rPr lang="en-US" altLang="ja-JP" sz="2800" b="1" dirty="0">
                <a:solidFill>
                  <a:srgbClr val="0070C0"/>
                </a:solidFill>
              </a:rPr>
              <a:t>】</a:t>
            </a:r>
          </a:p>
          <a:p>
            <a:r>
              <a:rPr lang="ja-JP" altLang="en-US" sz="1100" b="1" dirty="0">
                <a:solidFill>
                  <a:srgbClr val="0070C0"/>
                </a:solidFill>
              </a:rPr>
              <a:t>　</a:t>
            </a:r>
            <a:endParaRPr lang="en-US" altLang="ja-JP" sz="1100" b="1" dirty="0">
              <a:solidFill>
                <a:srgbClr val="0070C0"/>
              </a:solidFill>
            </a:endParaRPr>
          </a:p>
          <a:p>
            <a:r>
              <a:rPr lang="ja-JP" altLang="en-US" sz="2800" b="1" dirty="0">
                <a:solidFill>
                  <a:srgbClr val="0070C0"/>
                </a:solidFill>
              </a:rPr>
              <a:t>・</a:t>
            </a:r>
            <a:r>
              <a:rPr kumimoji="1" lang="ja-JP" altLang="en-US" sz="2800" b="1" dirty="0">
                <a:solidFill>
                  <a:srgbClr val="0070C0"/>
                </a:solidFill>
              </a:rPr>
              <a:t>ロータリー賞を</a:t>
            </a:r>
            <a:endParaRPr kumimoji="1" lang="en-US" altLang="ja-JP" sz="2800" b="1" dirty="0">
              <a:solidFill>
                <a:srgbClr val="0070C0"/>
              </a:solidFill>
            </a:endParaRPr>
          </a:p>
          <a:p>
            <a:r>
              <a:rPr lang="ja-JP" altLang="en-US" sz="2800" b="1" dirty="0">
                <a:solidFill>
                  <a:srgbClr val="0070C0"/>
                </a:solidFill>
              </a:rPr>
              <a:t>　目指していますか？</a:t>
            </a:r>
            <a:endParaRPr lang="en-US" altLang="ja-JP" sz="2800" b="1" dirty="0">
              <a:solidFill>
                <a:srgbClr val="0070C0"/>
              </a:solidFill>
            </a:endParaRPr>
          </a:p>
          <a:p>
            <a:r>
              <a:rPr lang="ja-JP" altLang="en-US" sz="1100" b="1" dirty="0">
                <a:solidFill>
                  <a:srgbClr val="0070C0"/>
                </a:solidFill>
              </a:rPr>
              <a:t>　</a:t>
            </a:r>
            <a:endParaRPr lang="en-US" altLang="ja-JP" sz="1100" b="1" dirty="0">
              <a:solidFill>
                <a:srgbClr val="0070C0"/>
              </a:solidFill>
            </a:endParaRPr>
          </a:p>
          <a:p>
            <a:r>
              <a:rPr lang="ja-JP" altLang="en-US" sz="2800" b="1" dirty="0">
                <a:solidFill>
                  <a:srgbClr val="0070C0"/>
                </a:solidFill>
              </a:rPr>
              <a:t>・設定のサポートを</a:t>
            </a:r>
            <a:endParaRPr lang="en-US" altLang="ja-JP" sz="2800" b="1" dirty="0">
              <a:solidFill>
                <a:srgbClr val="0070C0"/>
              </a:solidFill>
            </a:endParaRPr>
          </a:p>
          <a:p>
            <a:r>
              <a:rPr kumimoji="1" lang="ja-JP" altLang="en-US" sz="2800" b="1" dirty="0">
                <a:solidFill>
                  <a:srgbClr val="0070C0"/>
                </a:solidFill>
              </a:rPr>
              <a:t>　希望しますか？</a:t>
            </a:r>
            <a:endParaRPr kumimoji="1" lang="en-US" altLang="ja-JP" sz="2800" b="1" dirty="0">
              <a:solidFill>
                <a:srgbClr val="0070C0"/>
              </a:solidFill>
            </a:endParaRPr>
          </a:p>
          <a:p>
            <a:r>
              <a:rPr lang="ja-JP" altLang="en-US" sz="2800" b="1" dirty="0">
                <a:solidFill>
                  <a:srgbClr val="0070C0"/>
                </a:solidFill>
              </a:rPr>
              <a:t>　　　　　　　　 </a:t>
            </a:r>
            <a:r>
              <a:rPr kumimoji="1" lang="ja-JP" altLang="en-US" sz="2800" b="1" dirty="0">
                <a:solidFill>
                  <a:srgbClr val="0070C0"/>
                </a:solidFill>
              </a:rPr>
              <a:t>等</a:t>
            </a:r>
          </a:p>
        </p:txBody>
      </p:sp>
      <p:graphicFrame>
        <p:nvGraphicFramePr>
          <p:cNvPr id="8" name="表 5">
            <a:extLst>
              <a:ext uri="{FF2B5EF4-FFF2-40B4-BE49-F238E27FC236}">
                <a16:creationId xmlns:a16="http://schemas.microsoft.com/office/drawing/2014/main" id="{665828D6-94E9-47BE-91A1-9A89BC8C3742}"/>
              </a:ext>
            </a:extLst>
          </p:cNvPr>
          <p:cNvGraphicFramePr>
            <a:graphicFrameLocks noGrp="1"/>
          </p:cNvGraphicFramePr>
          <p:nvPr>
            <p:extLst>
              <p:ext uri="{D42A27DB-BD31-4B8C-83A1-F6EECF244321}">
                <p14:modId xmlns:p14="http://schemas.microsoft.com/office/powerpoint/2010/main" val="3813871006"/>
              </p:ext>
            </p:extLst>
          </p:nvPr>
        </p:nvGraphicFramePr>
        <p:xfrm>
          <a:off x="6479640" y="2452991"/>
          <a:ext cx="4361476" cy="3627120"/>
        </p:xfrm>
        <a:graphic>
          <a:graphicData uri="http://schemas.openxmlformats.org/drawingml/2006/table">
            <a:tbl>
              <a:tblPr firstRow="1" bandRow="1">
                <a:tableStyleId>{5C22544A-7EE6-4342-B048-85BDC9FD1C3A}</a:tableStyleId>
              </a:tblPr>
              <a:tblGrid>
                <a:gridCol w="1652143">
                  <a:extLst>
                    <a:ext uri="{9D8B030D-6E8A-4147-A177-3AD203B41FA5}">
                      <a16:colId xmlns:a16="http://schemas.microsoft.com/office/drawing/2014/main" val="863994380"/>
                    </a:ext>
                  </a:extLst>
                </a:gridCol>
                <a:gridCol w="2709333">
                  <a:extLst>
                    <a:ext uri="{9D8B030D-6E8A-4147-A177-3AD203B41FA5}">
                      <a16:colId xmlns:a16="http://schemas.microsoft.com/office/drawing/2014/main" val="404395385"/>
                    </a:ext>
                  </a:extLst>
                </a:gridCol>
              </a:tblGrid>
              <a:tr h="465567">
                <a:tc>
                  <a:txBody>
                    <a:bodyPr/>
                    <a:lstStyle/>
                    <a:p>
                      <a:pPr algn="ctr"/>
                      <a:endParaRPr kumimoji="1" lang="ja-JP" altLang="en-US" sz="2800" b="1" baseline="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baseline="0" dirty="0">
                          <a:solidFill>
                            <a:schemeClr val="tx1"/>
                          </a:solidFill>
                          <a:latin typeface="ＭＳ Ｐゴシック" panose="020B0600070205080204" pitchFamily="50" charset="-128"/>
                          <a:ea typeface="ＭＳ Ｐゴシック" panose="020B0600070205080204" pitchFamily="50" charset="-128"/>
                        </a:rPr>
                        <a:t>担当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1735558"/>
                  </a:ext>
                </a:extLst>
              </a:tr>
              <a:tr h="500011">
                <a:tc>
                  <a:txBody>
                    <a:bodyPr/>
                    <a:lstStyle/>
                    <a:p>
                      <a:pPr algn="ctr"/>
                      <a:r>
                        <a:rPr kumimoji="1" lang="en-US" altLang="ja-JP" sz="2800" b="1" baseline="0" dirty="0">
                          <a:solidFill>
                            <a:schemeClr val="tx1"/>
                          </a:solidFill>
                          <a:latin typeface="ＭＳ Ｐゴシック" panose="020B0600070205080204" pitchFamily="50" charset="-128"/>
                          <a:ea typeface="ＭＳ Ｐゴシック" panose="020B0600070205080204" pitchFamily="50" charset="-128"/>
                        </a:rPr>
                        <a:t>IM</a:t>
                      </a:r>
                      <a:r>
                        <a:rPr kumimoji="1" lang="ja-JP" altLang="en-US" sz="2800" b="1" baseline="0" dirty="0">
                          <a:solidFill>
                            <a:schemeClr val="tx1"/>
                          </a:solidFill>
                          <a:latin typeface="ＭＳ Ｐゴシック" panose="020B0600070205080204" pitchFamily="50" charset="-128"/>
                          <a:ea typeface="ＭＳ Ｐゴシック" panose="020B0600070205080204" pitchFamily="50" charset="-128"/>
                        </a:rPr>
                        <a:t>１組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baseline="0" dirty="0">
                          <a:solidFill>
                            <a:schemeClr val="tx1"/>
                          </a:solidFill>
                          <a:latin typeface="ＭＳ Ｐゴシック" panose="020B0600070205080204" pitchFamily="50" charset="-128"/>
                          <a:ea typeface="ＭＳ Ｐゴシック" panose="020B0600070205080204" pitchFamily="50" charset="-128"/>
                        </a:rPr>
                        <a:t>高田　祥宏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4841293"/>
                  </a:ext>
                </a:extLst>
              </a:tr>
              <a:tr h="500011">
                <a:tc>
                  <a:txBody>
                    <a:bodyPr/>
                    <a:lstStyle/>
                    <a:p>
                      <a:pPr algn="ctr"/>
                      <a:r>
                        <a:rPr kumimoji="1" lang="en-US" altLang="ja-JP" sz="2800" b="1" baseline="0" dirty="0">
                          <a:solidFill>
                            <a:schemeClr val="tx1"/>
                          </a:solidFill>
                          <a:latin typeface="ＭＳ Ｐゴシック" panose="020B0600070205080204" pitchFamily="50" charset="-128"/>
                          <a:ea typeface="ＭＳ Ｐゴシック" panose="020B0600070205080204" pitchFamily="50" charset="-128"/>
                        </a:rPr>
                        <a:t>IM</a:t>
                      </a:r>
                      <a:r>
                        <a:rPr kumimoji="1" lang="ja-JP" altLang="en-US" sz="2800" b="1" baseline="0" dirty="0">
                          <a:solidFill>
                            <a:schemeClr val="tx1"/>
                          </a:solidFill>
                          <a:latin typeface="ＭＳ Ｐゴシック" panose="020B0600070205080204" pitchFamily="50" charset="-128"/>
                          <a:ea typeface="ＭＳ Ｐゴシック" panose="020B0600070205080204" pitchFamily="50" charset="-128"/>
                        </a:rPr>
                        <a:t>２組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baseline="0" dirty="0">
                          <a:solidFill>
                            <a:schemeClr val="tx1"/>
                          </a:solidFill>
                          <a:latin typeface="ＭＳ Ｐゴシック" panose="020B0600070205080204" pitchFamily="50" charset="-128"/>
                          <a:ea typeface="ＭＳ Ｐゴシック" panose="020B0600070205080204" pitchFamily="50" charset="-128"/>
                        </a:rPr>
                        <a:t>沢田　武司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4155280"/>
                  </a:ext>
                </a:extLst>
              </a:tr>
              <a:tr h="500011">
                <a:tc>
                  <a:txBody>
                    <a:bodyPr/>
                    <a:lstStyle/>
                    <a:p>
                      <a:pPr algn="ctr"/>
                      <a:r>
                        <a:rPr kumimoji="1" lang="en-US" altLang="ja-JP" sz="2800" b="1" baseline="0" dirty="0">
                          <a:solidFill>
                            <a:schemeClr val="tx1"/>
                          </a:solidFill>
                          <a:latin typeface="ＭＳ Ｐゴシック" panose="020B0600070205080204" pitchFamily="50" charset="-128"/>
                          <a:ea typeface="ＭＳ Ｐゴシック" panose="020B0600070205080204" pitchFamily="50" charset="-128"/>
                        </a:rPr>
                        <a:t>IM</a:t>
                      </a:r>
                      <a:r>
                        <a:rPr kumimoji="1" lang="ja-JP" altLang="en-US" sz="2800" b="1" baseline="0" dirty="0">
                          <a:solidFill>
                            <a:schemeClr val="tx1"/>
                          </a:solidFill>
                          <a:latin typeface="ＭＳ Ｐゴシック" panose="020B0600070205080204" pitchFamily="50" charset="-128"/>
                          <a:ea typeface="ＭＳ Ｐゴシック" panose="020B0600070205080204" pitchFamily="50" charset="-128"/>
                        </a:rPr>
                        <a:t>３組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baseline="0" dirty="0">
                          <a:solidFill>
                            <a:schemeClr val="tx1"/>
                          </a:solidFill>
                          <a:latin typeface="ＭＳ Ｐゴシック" panose="020B0600070205080204" pitchFamily="50" charset="-128"/>
                          <a:ea typeface="ＭＳ Ｐゴシック" panose="020B0600070205080204" pitchFamily="50" charset="-128"/>
                        </a:rPr>
                        <a:t>竹下　晋司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958754"/>
                  </a:ext>
                </a:extLst>
              </a:tr>
              <a:tr h="500011">
                <a:tc>
                  <a:txBody>
                    <a:bodyPr/>
                    <a:lstStyle/>
                    <a:p>
                      <a:pPr algn="ctr"/>
                      <a:r>
                        <a:rPr kumimoji="1" lang="en-US" altLang="ja-JP" sz="2800" b="1" baseline="0" dirty="0">
                          <a:solidFill>
                            <a:schemeClr val="tx1"/>
                          </a:solidFill>
                          <a:latin typeface="ＭＳ Ｐゴシック" panose="020B0600070205080204" pitchFamily="50" charset="-128"/>
                          <a:ea typeface="ＭＳ Ｐゴシック" panose="020B0600070205080204" pitchFamily="50" charset="-128"/>
                        </a:rPr>
                        <a:t>IM</a:t>
                      </a:r>
                      <a:r>
                        <a:rPr kumimoji="1" lang="ja-JP" altLang="en-US" sz="2800" b="1" baseline="0" dirty="0">
                          <a:solidFill>
                            <a:schemeClr val="tx1"/>
                          </a:solidFill>
                          <a:latin typeface="ＭＳ Ｐゴシック" panose="020B0600070205080204" pitchFamily="50" charset="-128"/>
                          <a:ea typeface="ＭＳ Ｐゴシック" panose="020B0600070205080204" pitchFamily="50" charset="-128"/>
                        </a:rPr>
                        <a:t>４組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baseline="0" dirty="0">
                          <a:solidFill>
                            <a:schemeClr val="tx1"/>
                          </a:solidFill>
                          <a:latin typeface="ＭＳ Ｐゴシック" panose="020B0600070205080204" pitchFamily="50" charset="-128"/>
                          <a:ea typeface="ＭＳ Ｐゴシック" panose="020B0600070205080204" pitchFamily="50" charset="-128"/>
                        </a:rPr>
                        <a:t>河原　誠司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6200166"/>
                  </a:ext>
                </a:extLst>
              </a:tr>
              <a:tr h="500011">
                <a:tc>
                  <a:txBody>
                    <a:bodyPr/>
                    <a:lstStyle/>
                    <a:p>
                      <a:pPr algn="ctr"/>
                      <a:r>
                        <a:rPr kumimoji="1" lang="en-US" altLang="ja-JP" sz="2800" b="1" baseline="0" dirty="0">
                          <a:solidFill>
                            <a:schemeClr val="tx1"/>
                          </a:solidFill>
                          <a:latin typeface="ＭＳ Ｐゴシック" panose="020B0600070205080204" pitchFamily="50" charset="-128"/>
                          <a:ea typeface="ＭＳ Ｐゴシック" panose="020B0600070205080204" pitchFamily="50" charset="-128"/>
                        </a:rPr>
                        <a:t>IM</a:t>
                      </a:r>
                      <a:r>
                        <a:rPr kumimoji="1" lang="ja-JP" altLang="en-US" sz="2800" b="1" baseline="0" dirty="0">
                          <a:solidFill>
                            <a:schemeClr val="tx1"/>
                          </a:solidFill>
                          <a:latin typeface="ＭＳ Ｐゴシック" panose="020B0600070205080204" pitchFamily="50" charset="-128"/>
                          <a:ea typeface="ＭＳ Ｐゴシック" panose="020B0600070205080204" pitchFamily="50" charset="-128"/>
                        </a:rPr>
                        <a:t>５組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baseline="0" dirty="0">
                          <a:solidFill>
                            <a:schemeClr val="tx1"/>
                          </a:solidFill>
                          <a:latin typeface="ＭＳ Ｐゴシック" panose="020B0600070205080204" pitchFamily="50" charset="-128"/>
                          <a:ea typeface="ＭＳ Ｐゴシック" panose="020B0600070205080204" pitchFamily="50" charset="-128"/>
                        </a:rPr>
                        <a:t>小山田　光正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9756911"/>
                  </a:ext>
                </a:extLst>
              </a:tr>
              <a:tr h="500011">
                <a:tc>
                  <a:txBody>
                    <a:bodyPr/>
                    <a:lstStyle/>
                    <a:p>
                      <a:pPr algn="ctr"/>
                      <a:r>
                        <a:rPr kumimoji="1" lang="en-US" altLang="ja-JP" sz="2800" b="1" baseline="0" dirty="0">
                          <a:solidFill>
                            <a:schemeClr val="tx1"/>
                          </a:solidFill>
                          <a:latin typeface="ＭＳ Ｐゴシック" panose="020B0600070205080204" pitchFamily="50" charset="-128"/>
                          <a:ea typeface="ＭＳ Ｐゴシック" panose="020B0600070205080204" pitchFamily="50" charset="-128"/>
                        </a:rPr>
                        <a:t>IM</a:t>
                      </a:r>
                      <a:r>
                        <a:rPr kumimoji="1" lang="ja-JP" altLang="en-US" sz="2800" b="1" baseline="0" dirty="0">
                          <a:solidFill>
                            <a:schemeClr val="tx1"/>
                          </a:solidFill>
                          <a:latin typeface="ＭＳ Ｐゴシック" panose="020B0600070205080204" pitchFamily="50" charset="-128"/>
                          <a:ea typeface="ＭＳ Ｐゴシック" panose="020B0600070205080204" pitchFamily="50" charset="-128"/>
                        </a:rPr>
                        <a:t>６組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baseline="0" dirty="0">
                          <a:solidFill>
                            <a:schemeClr val="tx1"/>
                          </a:solidFill>
                          <a:latin typeface="ＭＳ Ｐゴシック" panose="020B0600070205080204" pitchFamily="50" charset="-128"/>
                          <a:ea typeface="ＭＳ Ｐゴシック" panose="020B0600070205080204" pitchFamily="50" charset="-128"/>
                        </a:rPr>
                        <a:t>竹下　晋司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0347506"/>
                  </a:ext>
                </a:extLst>
              </a:tr>
            </a:tbl>
          </a:graphicData>
        </a:graphic>
      </p:graphicFrame>
    </p:spTree>
    <p:extLst>
      <p:ext uri="{BB962C8B-B14F-4D97-AF65-F5344CB8AC3E}">
        <p14:creationId xmlns:p14="http://schemas.microsoft.com/office/powerpoint/2010/main" val="2702064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613596" y="851246"/>
            <a:ext cx="10775092" cy="750979"/>
          </a:xfrm>
          <a:prstGeom prst="rect">
            <a:avLst/>
          </a:prstGeom>
          <a:noFill/>
        </p:spPr>
        <p:txBody>
          <a:bodyPr wrap="square" rtlCol="0">
            <a:noAutofit/>
          </a:bodyPr>
          <a:lstStyle/>
          <a:p>
            <a:pPr algn="ctr"/>
            <a:r>
              <a:rPr lang="ja-JP" altLang="ja-JP" sz="2800" b="1" u="sng" dirty="0"/>
              <a:t>公共イメージ</a:t>
            </a:r>
            <a:r>
              <a:rPr lang="ja-JP" altLang="en-US" sz="2800" b="1" u="sng" dirty="0"/>
              <a:t>向上セミナー　セッション３</a:t>
            </a:r>
            <a:endParaRPr lang="ja-JP" altLang="ja-JP" sz="2800" u="sng" dirty="0"/>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sp>
        <p:nvSpPr>
          <p:cNvPr id="10" name="テキスト ボックス 9">
            <a:extLst>
              <a:ext uri="{FF2B5EF4-FFF2-40B4-BE49-F238E27FC236}">
                <a16:creationId xmlns:a16="http://schemas.microsoft.com/office/drawing/2014/main" id="{EE24120D-6602-4FD8-A6FA-8BD8838CE239}"/>
              </a:ext>
            </a:extLst>
          </p:cNvPr>
          <p:cNvSpPr txBox="1"/>
          <p:nvPr/>
        </p:nvSpPr>
        <p:spPr>
          <a:xfrm>
            <a:off x="523975" y="1226735"/>
            <a:ext cx="11442357" cy="4490574"/>
          </a:xfrm>
          <a:prstGeom prst="rect">
            <a:avLst/>
          </a:prstGeom>
          <a:noFill/>
        </p:spPr>
        <p:txBody>
          <a:bodyPr wrap="square" rtlCol="0">
            <a:noAutofit/>
          </a:bodyPr>
          <a:lstStyle/>
          <a:p>
            <a:endParaRPr lang="en-US" altLang="ja-JP" sz="2800" dirty="0">
              <a:solidFill>
                <a:prstClr val="black"/>
              </a:solidFill>
            </a:endParaRPr>
          </a:p>
          <a:p>
            <a:r>
              <a:rPr lang="ja-JP" altLang="en-US" sz="2800" b="1" dirty="0">
                <a:solidFill>
                  <a:srgbClr val="0070C0"/>
                </a:solidFill>
              </a:rPr>
              <a:t>　　　　　</a:t>
            </a:r>
            <a:r>
              <a:rPr lang="ja-JP" altLang="en-US" sz="2800" b="1" dirty="0"/>
              <a:t>　</a:t>
            </a:r>
            <a:r>
              <a:rPr lang="en-US" altLang="ja-JP" sz="2800" b="1" dirty="0"/>
              <a:t>1.</a:t>
            </a:r>
            <a:r>
              <a:rPr lang="ja-JP" altLang="en-US" sz="2800" b="1" dirty="0"/>
              <a:t>ロータリー賞は何故必要か</a:t>
            </a:r>
            <a:endParaRPr lang="en-US" altLang="ja-JP" sz="2800" b="1" dirty="0"/>
          </a:p>
          <a:p>
            <a:endParaRPr lang="en-US" altLang="ja-JP" sz="2800" b="1" dirty="0">
              <a:solidFill>
                <a:prstClr val="black"/>
              </a:solidFill>
            </a:endParaRPr>
          </a:p>
          <a:p>
            <a:r>
              <a:rPr lang="ja-JP" altLang="en-US" sz="2800" b="1" dirty="0">
                <a:solidFill>
                  <a:prstClr val="black"/>
                </a:solidFill>
              </a:rPr>
              <a:t>　　　　　</a:t>
            </a:r>
            <a:r>
              <a:rPr lang="ja-JP" altLang="en-US" sz="2800" b="1" dirty="0"/>
              <a:t>　</a:t>
            </a:r>
            <a:r>
              <a:rPr lang="en-US" altLang="ja-JP" sz="2800" b="1" dirty="0"/>
              <a:t>2.</a:t>
            </a:r>
            <a:r>
              <a:rPr lang="ja-JP" altLang="en-US" sz="2800" b="1" dirty="0"/>
              <a:t>ロータリー賞の目標設定について</a:t>
            </a:r>
            <a:endParaRPr lang="en-US" altLang="ja-JP" sz="2800" b="1" dirty="0"/>
          </a:p>
          <a:p>
            <a:endParaRPr lang="en-US" altLang="ja-JP" sz="2800" b="1" dirty="0">
              <a:solidFill>
                <a:prstClr val="black"/>
              </a:solidFill>
            </a:endParaRPr>
          </a:p>
          <a:p>
            <a:r>
              <a:rPr lang="ja-JP" altLang="en-US" sz="2800" b="1" dirty="0">
                <a:solidFill>
                  <a:prstClr val="black"/>
                </a:solidFill>
              </a:rPr>
              <a:t>　　　　　</a:t>
            </a:r>
            <a:r>
              <a:rPr lang="ja-JP" altLang="en-US" sz="2800" b="1" dirty="0">
                <a:solidFill>
                  <a:srgbClr val="0070C0"/>
                </a:solidFill>
              </a:rPr>
              <a:t>　</a:t>
            </a:r>
            <a:r>
              <a:rPr lang="en-US" altLang="ja-JP" sz="2800" b="1" dirty="0">
                <a:solidFill>
                  <a:srgbClr val="0070C0"/>
                </a:solidFill>
              </a:rPr>
              <a:t>3.</a:t>
            </a:r>
            <a:r>
              <a:rPr lang="en-US" altLang="ja-JP" sz="2800" b="1" dirty="0">
                <a:solidFill>
                  <a:srgbClr val="0070C0"/>
                </a:solidFill>
                <a:latin typeface="+mn-ea"/>
              </a:rPr>
              <a:t>MY ROTARY</a:t>
            </a:r>
            <a:r>
              <a:rPr lang="ja-JP" altLang="en-US" sz="2800" b="1" dirty="0">
                <a:solidFill>
                  <a:srgbClr val="0070C0"/>
                </a:solidFill>
              </a:rPr>
              <a:t>の登録促進</a:t>
            </a:r>
            <a:endParaRPr lang="en-US" altLang="ja-JP" sz="2800" b="1" dirty="0">
              <a:solidFill>
                <a:srgbClr val="0070C0"/>
              </a:solidFill>
            </a:endParaRPr>
          </a:p>
          <a:p>
            <a:endParaRPr lang="en-US" altLang="ja-JP" sz="2800" b="1" dirty="0">
              <a:solidFill>
                <a:prstClr val="black"/>
              </a:solidFill>
            </a:endParaRPr>
          </a:p>
          <a:p>
            <a:r>
              <a:rPr lang="ja-JP" altLang="en-US" sz="2800" b="1" dirty="0">
                <a:solidFill>
                  <a:prstClr val="black"/>
                </a:solidFill>
              </a:rPr>
              <a:t>　　　　　　</a:t>
            </a:r>
            <a:r>
              <a:rPr lang="en-US" altLang="ja-JP" sz="2800" b="1" dirty="0">
                <a:solidFill>
                  <a:prstClr val="black"/>
                </a:solidFill>
              </a:rPr>
              <a:t>4.</a:t>
            </a:r>
            <a:r>
              <a:rPr lang="en-US" altLang="ja-JP" sz="2800" b="1" dirty="0">
                <a:solidFill>
                  <a:prstClr val="black"/>
                </a:solidFill>
                <a:latin typeface="+mn-ea"/>
              </a:rPr>
              <a:t>MY ROTARY</a:t>
            </a:r>
            <a:r>
              <a:rPr lang="ja-JP" altLang="en-US" sz="2800" b="1" dirty="0">
                <a:solidFill>
                  <a:prstClr val="black"/>
                </a:solidFill>
              </a:rPr>
              <a:t>が世界のロータリアンを</a:t>
            </a:r>
            <a:endParaRPr lang="en-US" altLang="ja-JP" sz="2800" b="1" dirty="0">
              <a:solidFill>
                <a:prstClr val="black"/>
              </a:solidFill>
            </a:endParaRPr>
          </a:p>
          <a:p>
            <a:r>
              <a:rPr lang="ja-JP" altLang="en-US" sz="2800" b="1" dirty="0">
                <a:solidFill>
                  <a:prstClr val="black"/>
                </a:solidFill>
              </a:rPr>
              <a:t>　　　　 　　  つなぐその活用法</a:t>
            </a:r>
            <a:endParaRPr lang="en-US" altLang="ja-JP" sz="2800" b="1" dirty="0">
              <a:solidFill>
                <a:prstClr val="black"/>
              </a:solidFill>
            </a:endParaRPr>
          </a:p>
          <a:p>
            <a:endParaRPr lang="en-US" altLang="ja-JP" sz="2800" b="1" dirty="0">
              <a:solidFill>
                <a:prstClr val="black"/>
              </a:solidFill>
            </a:endParaRPr>
          </a:p>
          <a:p>
            <a:endParaRPr lang="en-US" altLang="ja-JP" sz="2800" dirty="0">
              <a:solidFill>
                <a:prstClr val="black"/>
              </a:solidFill>
            </a:endParaRPr>
          </a:p>
        </p:txBody>
      </p:sp>
    </p:spTree>
    <p:extLst>
      <p:ext uri="{BB962C8B-B14F-4D97-AF65-F5344CB8AC3E}">
        <p14:creationId xmlns:p14="http://schemas.microsoft.com/office/powerpoint/2010/main" val="263063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10">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sp>
        <p:nvSpPr>
          <p:cNvPr id="4" name="テキスト ボックス 3">
            <a:extLst>
              <a:ext uri="{FF2B5EF4-FFF2-40B4-BE49-F238E27FC236}">
                <a16:creationId xmlns:a16="http://schemas.microsoft.com/office/drawing/2014/main" id="{ED4210F1-9BCF-4163-B69A-51003AF679F6}"/>
              </a:ext>
            </a:extLst>
          </p:cNvPr>
          <p:cNvSpPr txBox="1"/>
          <p:nvPr/>
        </p:nvSpPr>
        <p:spPr>
          <a:xfrm>
            <a:off x="3215641" y="446561"/>
            <a:ext cx="6233159" cy="707886"/>
          </a:xfrm>
          <a:prstGeom prst="rect">
            <a:avLst/>
          </a:prstGeom>
          <a:noFill/>
        </p:spPr>
        <p:txBody>
          <a:bodyPr wrap="square" rtlCol="0">
            <a:spAutoFit/>
          </a:bodyPr>
          <a:lstStyle/>
          <a:p>
            <a:pPr algn="ctr"/>
            <a:r>
              <a:rPr kumimoji="1" lang="en-US" altLang="ja-JP" sz="4000" dirty="0">
                <a:latin typeface="HGP創英角ｺﾞｼｯｸUB" panose="020B0900000000000000" pitchFamily="50" charset="-128"/>
                <a:ea typeface="HGP創英角ｺﾞｼｯｸUB" panose="020B0900000000000000" pitchFamily="50" charset="-128"/>
              </a:rPr>
              <a:t>2660</a:t>
            </a:r>
            <a:r>
              <a:rPr kumimoji="1" lang="ja-JP" altLang="en-US" sz="4000" dirty="0">
                <a:latin typeface="HGP創英角ｺﾞｼｯｸUB" panose="020B0900000000000000" pitchFamily="50" charset="-128"/>
                <a:ea typeface="HGP創英角ｺﾞｼｯｸUB" panose="020B0900000000000000" pitchFamily="50" charset="-128"/>
              </a:rPr>
              <a:t>地区　地区ビジョン</a:t>
            </a:r>
          </a:p>
        </p:txBody>
      </p:sp>
      <p:sp>
        <p:nvSpPr>
          <p:cNvPr id="5" name="テキスト ボックス 4">
            <a:extLst>
              <a:ext uri="{FF2B5EF4-FFF2-40B4-BE49-F238E27FC236}">
                <a16:creationId xmlns:a16="http://schemas.microsoft.com/office/drawing/2014/main" id="{DC708CED-1EE9-4289-8128-1B9B7EFD8FC1}"/>
              </a:ext>
            </a:extLst>
          </p:cNvPr>
          <p:cNvSpPr txBox="1"/>
          <p:nvPr/>
        </p:nvSpPr>
        <p:spPr>
          <a:xfrm>
            <a:off x="2352782" y="1347197"/>
            <a:ext cx="8068377" cy="4678204"/>
          </a:xfrm>
          <a:prstGeom prst="rect">
            <a:avLst/>
          </a:prstGeom>
          <a:noFill/>
        </p:spPr>
        <p:txBody>
          <a:bodyPr wrap="square" rtlCol="0">
            <a:spAutoFit/>
          </a:bodyPr>
          <a:lstStyle/>
          <a:p>
            <a:r>
              <a:rPr kumimoji="1" lang="ja-JP" altLang="en-US" sz="3200" dirty="0">
                <a:latin typeface="HGP創英角ｺﾞｼｯｸUB" panose="020B0900000000000000" pitchFamily="50" charset="-128"/>
                <a:ea typeface="HGP創英角ｺﾞｼｯｸUB" panose="020B0900000000000000" pitchFamily="50" charset="-128"/>
              </a:rPr>
              <a:t>●地区中期５ヵ年目標　</a:t>
            </a:r>
            <a:br>
              <a:rPr kumimoji="1" lang="en-US" altLang="ja-JP" sz="3600" dirty="0">
                <a:latin typeface="HGP創英角ｺﾞｼｯｸUB" panose="020B0900000000000000" pitchFamily="50" charset="-128"/>
                <a:ea typeface="HGP創英角ｺﾞｼｯｸUB" panose="020B0900000000000000" pitchFamily="50" charset="-128"/>
              </a:rPr>
            </a:br>
            <a:r>
              <a:rPr kumimoji="1" lang="ja-JP" altLang="en-US" sz="3600" dirty="0">
                <a:latin typeface="HGP創英角ｺﾞｼｯｸUB" panose="020B0900000000000000" pitchFamily="50" charset="-128"/>
                <a:ea typeface="HGP創英角ｺﾞｼｯｸUB" panose="020B0900000000000000" pitchFamily="50" charset="-128"/>
              </a:rPr>
              <a:t>　　</a:t>
            </a:r>
            <a:r>
              <a:rPr kumimoji="1" lang="ja-JP" altLang="en-US" sz="2800" dirty="0">
                <a:latin typeface="HGP創英角ｺﾞｼｯｸUB" panose="020B0900000000000000" pitchFamily="50" charset="-128"/>
                <a:ea typeface="HGP創英角ｺﾞｼｯｸUB" panose="020B0900000000000000" pitchFamily="50" charset="-128"/>
              </a:rPr>
              <a:t>（</a:t>
            </a:r>
            <a:r>
              <a:rPr kumimoji="1" lang="en-US" altLang="ja-JP" sz="2800" dirty="0">
                <a:latin typeface="HGP創英角ｺﾞｼｯｸUB" panose="020B0900000000000000" pitchFamily="50" charset="-128"/>
                <a:ea typeface="HGP創英角ｺﾞｼｯｸUB" panose="020B0900000000000000" pitchFamily="50" charset="-128"/>
              </a:rPr>
              <a:t>2017-18</a:t>
            </a:r>
            <a:r>
              <a:rPr kumimoji="1" lang="ja-JP" altLang="en-US" sz="2800" dirty="0">
                <a:latin typeface="HGP創英角ｺﾞｼｯｸUB" panose="020B0900000000000000" pitchFamily="50" charset="-128"/>
                <a:ea typeface="HGP創英角ｺﾞｼｯｸUB" panose="020B0900000000000000" pitchFamily="50" charset="-128"/>
              </a:rPr>
              <a:t>年度～</a:t>
            </a:r>
            <a:r>
              <a:rPr kumimoji="1" lang="en-US" altLang="ja-JP" sz="2800" dirty="0">
                <a:latin typeface="HGP創英角ｺﾞｼｯｸUB" panose="020B0900000000000000" pitchFamily="50" charset="-128"/>
                <a:ea typeface="HGP創英角ｺﾞｼｯｸUB" panose="020B0900000000000000" pitchFamily="50" charset="-128"/>
              </a:rPr>
              <a:t>2021-22</a:t>
            </a:r>
            <a:r>
              <a:rPr kumimoji="1" lang="ja-JP" altLang="en-US" sz="2800" dirty="0">
                <a:latin typeface="HGP創英角ｺﾞｼｯｸUB" panose="020B0900000000000000" pitchFamily="50" charset="-128"/>
                <a:ea typeface="HGP創英角ｺﾞｼｯｸUB" panose="020B0900000000000000" pitchFamily="50" charset="-128"/>
              </a:rPr>
              <a:t>年度）</a:t>
            </a:r>
            <a:endParaRPr kumimoji="1" lang="en-US" altLang="ja-JP" sz="2800" dirty="0">
              <a:latin typeface="HGP創英角ｺﾞｼｯｸUB" panose="020B0900000000000000" pitchFamily="50" charset="-128"/>
              <a:ea typeface="HGP創英角ｺﾞｼｯｸUB" panose="020B0900000000000000" pitchFamily="50" charset="-128"/>
            </a:endParaRPr>
          </a:p>
          <a:p>
            <a:endParaRPr lang="en-US" altLang="ja-JP" sz="2800" dirty="0">
              <a:latin typeface="HGP創英角ｺﾞｼｯｸUB" panose="020B0900000000000000" pitchFamily="50" charset="-128"/>
              <a:ea typeface="HGP創英角ｺﾞｼｯｸUB" panose="020B0900000000000000" pitchFamily="50" charset="-128"/>
            </a:endParaRPr>
          </a:p>
          <a:p>
            <a:r>
              <a:rPr kumimoji="1" lang="ja-JP" altLang="en-US" sz="3200" dirty="0">
                <a:latin typeface="HGP創英角ｺﾞｼｯｸUB" panose="020B0900000000000000" pitchFamily="50" charset="-128"/>
                <a:ea typeface="HGP創英角ｺﾞｼｯｸUB" panose="020B0900000000000000" pitchFamily="50" charset="-128"/>
              </a:rPr>
              <a:t>　　１．クラブのサポートと強化</a:t>
            </a:r>
            <a:endParaRPr kumimoji="1" lang="en-US" altLang="ja-JP" sz="3200" dirty="0">
              <a:latin typeface="HGP創英角ｺﾞｼｯｸUB" panose="020B0900000000000000" pitchFamily="50" charset="-128"/>
              <a:ea typeface="HGP創英角ｺﾞｼｯｸUB" panose="020B0900000000000000" pitchFamily="50" charset="-128"/>
            </a:endParaRPr>
          </a:p>
          <a:p>
            <a:r>
              <a:rPr lang="ja-JP" altLang="en-US" sz="3200" dirty="0">
                <a:latin typeface="HGP創英角ｺﾞｼｯｸUB" panose="020B0900000000000000" pitchFamily="50" charset="-128"/>
                <a:ea typeface="HGP創英角ｺﾞｼｯｸUB" panose="020B0900000000000000" pitchFamily="50" charset="-128"/>
              </a:rPr>
              <a:t>　　</a:t>
            </a:r>
            <a:r>
              <a:rPr kumimoji="1" lang="ja-JP" altLang="en-US" sz="3200" dirty="0">
                <a:latin typeface="HGP創英角ｺﾞｼｯｸUB" panose="020B0900000000000000" pitchFamily="50" charset="-128"/>
                <a:ea typeface="HGP創英角ｺﾞｼｯｸUB" panose="020B0900000000000000" pitchFamily="50" charset="-128"/>
              </a:rPr>
              <a:t>２．人道的奉仕の重点化と増加</a:t>
            </a:r>
            <a:endParaRPr kumimoji="1" lang="en-US" altLang="ja-JP" sz="3200" dirty="0">
              <a:latin typeface="HGP創英角ｺﾞｼｯｸUB" panose="020B0900000000000000" pitchFamily="50" charset="-128"/>
              <a:ea typeface="HGP創英角ｺﾞｼｯｸUB" panose="020B0900000000000000" pitchFamily="50" charset="-128"/>
            </a:endParaRPr>
          </a:p>
          <a:p>
            <a:r>
              <a:rPr lang="ja-JP" altLang="en-US" sz="3200" dirty="0">
                <a:latin typeface="HGP創英角ｺﾞｼｯｸUB" panose="020B0900000000000000" pitchFamily="50" charset="-128"/>
                <a:ea typeface="HGP創英角ｺﾞｼｯｸUB" panose="020B0900000000000000" pitchFamily="50" charset="-128"/>
              </a:rPr>
              <a:t>　　</a:t>
            </a:r>
            <a:r>
              <a:rPr kumimoji="1" lang="ja-JP" altLang="en-US" sz="3200" dirty="0">
                <a:latin typeface="HGP創英角ｺﾞｼｯｸUB" panose="020B0900000000000000" pitchFamily="50" charset="-128"/>
                <a:ea typeface="HGP創英角ｺﾞｼｯｸUB" panose="020B0900000000000000" pitchFamily="50" charset="-128"/>
              </a:rPr>
              <a:t>３．公共イメージと認知度の向上</a:t>
            </a:r>
            <a:endParaRPr kumimoji="1" lang="en-US" altLang="ja-JP" sz="3200" dirty="0">
              <a:latin typeface="HGP創英角ｺﾞｼｯｸUB" panose="020B0900000000000000" pitchFamily="50" charset="-128"/>
              <a:ea typeface="HGP創英角ｺﾞｼｯｸUB" panose="020B0900000000000000" pitchFamily="50" charset="-128"/>
            </a:endParaRPr>
          </a:p>
          <a:p>
            <a:r>
              <a:rPr lang="ja-JP" altLang="en-US" sz="1000" dirty="0">
                <a:latin typeface="HGP創英角ｺﾞｼｯｸUB" panose="020B0900000000000000" pitchFamily="50" charset="-128"/>
                <a:ea typeface="HGP創英角ｺﾞｼｯｸUB" panose="020B0900000000000000" pitchFamily="50" charset="-128"/>
              </a:rPr>
              <a:t>　　　　</a:t>
            </a:r>
            <a:endParaRPr lang="en-US" altLang="ja-JP" sz="1000" dirty="0">
              <a:latin typeface="HGP創英角ｺﾞｼｯｸUB" panose="020B0900000000000000" pitchFamily="50" charset="-128"/>
              <a:ea typeface="HGP創英角ｺﾞｼｯｸUB" panose="020B0900000000000000" pitchFamily="50" charset="-128"/>
            </a:endParaRPr>
          </a:p>
          <a:p>
            <a:r>
              <a:rPr lang="ja-JP" altLang="en-US" sz="3200" dirty="0">
                <a:latin typeface="HGP創英角ｺﾞｼｯｸUB" panose="020B0900000000000000" pitchFamily="50" charset="-128"/>
                <a:ea typeface="HGP創英角ｺﾞｼｯｸUB" panose="020B0900000000000000" pitchFamily="50" charset="-128"/>
              </a:rPr>
              <a:t>　　　</a:t>
            </a:r>
            <a:r>
              <a:rPr lang="ja-JP" altLang="en-US" sz="3200" dirty="0">
                <a:solidFill>
                  <a:srgbClr val="FF0000"/>
                </a:solidFill>
                <a:latin typeface="HGP創英角ｺﾞｼｯｸUB" panose="020B0900000000000000" pitchFamily="50" charset="-128"/>
                <a:ea typeface="HGP創英角ｺﾞｼｯｸUB" panose="020B0900000000000000" pitchFamily="50" charset="-128"/>
              </a:rPr>
              <a:t>　・マイロタリーの登録率</a:t>
            </a:r>
            <a:r>
              <a:rPr lang="en-US" altLang="ja-JP" sz="3200" dirty="0">
                <a:solidFill>
                  <a:srgbClr val="FF0000"/>
                </a:solidFill>
                <a:latin typeface="HGP創英角ｺﾞｼｯｸUB" panose="020B0900000000000000" pitchFamily="50" charset="-128"/>
                <a:ea typeface="HGP創英角ｺﾞｼｯｸUB" panose="020B0900000000000000" pitchFamily="50" charset="-128"/>
              </a:rPr>
              <a:t>80%</a:t>
            </a:r>
            <a:br>
              <a:rPr lang="en-US" altLang="ja-JP" sz="3200" dirty="0">
                <a:solidFill>
                  <a:srgbClr val="FF0000"/>
                </a:solidFill>
                <a:latin typeface="HGP創英角ｺﾞｼｯｸUB" panose="020B0900000000000000" pitchFamily="50" charset="-128"/>
                <a:ea typeface="HGP創英角ｺﾞｼｯｸUB" panose="020B0900000000000000" pitchFamily="50" charset="-128"/>
              </a:rPr>
            </a:br>
            <a:r>
              <a:rPr lang="ja-JP" altLang="en-US" sz="3200" dirty="0">
                <a:solidFill>
                  <a:srgbClr val="FF0000"/>
                </a:solidFill>
                <a:latin typeface="HGP創英角ｺﾞｼｯｸUB" panose="020B0900000000000000" pitchFamily="50" charset="-128"/>
                <a:ea typeface="HGP創英角ｺﾞｼｯｸUB" panose="020B0900000000000000" pitchFamily="50" charset="-128"/>
              </a:rPr>
              <a:t>　　　　・クラブセントラルの活用率</a:t>
            </a:r>
            <a:r>
              <a:rPr lang="en-US" altLang="ja-JP" sz="3200" dirty="0">
                <a:solidFill>
                  <a:srgbClr val="FF0000"/>
                </a:solidFill>
                <a:latin typeface="HGP創英角ｺﾞｼｯｸUB" panose="020B0900000000000000" pitchFamily="50" charset="-128"/>
                <a:ea typeface="HGP創英角ｺﾞｼｯｸUB" panose="020B0900000000000000" pitchFamily="50" charset="-128"/>
              </a:rPr>
              <a:t>90%</a:t>
            </a:r>
          </a:p>
          <a:p>
            <a:endParaRPr kumimoji="1" lang="ja-JP" altLang="en-US" sz="3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91372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
        <p:nvSpPr>
          <p:cNvPr id="4" name="テキスト ボックス 3">
            <a:extLst>
              <a:ext uri="{FF2B5EF4-FFF2-40B4-BE49-F238E27FC236}">
                <a16:creationId xmlns:a16="http://schemas.microsoft.com/office/drawing/2014/main" id="{D1056B47-5692-42DB-91A6-388C79E571B8}"/>
              </a:ext>
            </a:extLst>
          </p:cNvPr>
          <p:cNvSpPr txBox="1"/>
          <p:nvPr/>
        </p:nvSpPr>
        <p:spPr>
          <a:xfrm>
            <a:off x="3220336" y="544776"/>
            <a:ext cx="6095177" cy="707886"/>
          </a:xfrm>
          <a:prstGeom prst="rect">
            <a:avLst/>
          </a:prstGeom>
          <a:noFill/>
        </p:spPr>
        <p:txBody>
          <a:bodyPr wrap="square" rtlCol="0">
            <a:spAutoFit/>
          </a:bodyPr>
          <a:lstStyle/>
          <a:p>
            <a:pPr algn="ctr"/>
            <a:r>
              <a:rPr kumimoji="1" lang="en-US" altLang="ja-JP" sz="4000" dirty="0">
                <a:latin typeface="HGP創英角ｺﾞｼｯｸUB" panose="020B0900000000000000" pitchFamily="50" charset="-128"/>
                <a:ea typeface="HGP創英角ｺﾞｼｯｸUB" panose="020B0900000000000000" pitchFamily="50" charset="-128"/>
              </a:rPr>
              <a:t>My</a:t>
            </a:r>
            <a:r>
              <a:rPr kumimoji="1" lang="ja-JP" altLang="en-US" sz="4000" dirty="0">
                <a:latin typeface="HGP創英角ｺﾞｼｯｸUB" panose="020B0900000000000000" pitchFamily="50" charset="-128"/>
                <a:ea typeface="HGP創英角ｺﾞｼｯｸUB" panose="020B0900000000000000" pitchFamily="50" charset="-128"/>
              </a:rPr>
              <a:t>　</a:t>
            </a:r>
            <a:r>
              <a:rPr kumimoji="1" lang="en-US" altLang="ja-JP" sz="4000" dirty="0">
                <a:latin typeface="HGP創英角ｺﾞｼｯｸUB" panose="020B0900000000000000" pitchFamily="50" charset="-128"/>
                <a:ea typeface="HGP創英角ｺﾞｼｯｸUB" panose="020B0900000000000000" pitchFamily="50" charset="-128"/>
              </a:rPr>
              <a:t>Rotary</a:t>
            </a:r>
            <a:r>
              <a:rPr kumimoji="1" lang="ja-JP" altLang="en-US" sz="4000" dirty="0">
                <a:latin typeface="HGP創英角ｺﾞｼｯｸUB" panose="020B0900000000000000" pitchFamily="50" charset="-128"/>
                <a:ea typeface="HGP創英角ｺﾞｼｯｸUB" panose="020B0900000000000000" pitchFamily="50" charset="-128"/>
              </a:rPr>
              <a:t>　登録率の推移</a:t>
            </a:r>
          </a:p>
        </p:txBody>
      </p:sp>
      <p:graphicFrame>
        <p:nvGraphicFramePr>
          <p:cNvPr id="5" name="表 6">
            <a:extLst>
              <a:ext uri="{FF2B5EF4-FFF2-40B4-BE49-F238E27FC236}">
                <a16:creationId xmlns:a16="http://schemas.microsoft.com/office/drawing/2014/main" id="{F1DB6F86-8FD1-403D-96D7-1E973842419E}"/>
              </a:ext>
            </a:extLst>
          </p:cNvPr>
          <p:cNvGraphicFramePr>
            <a:graphicFrameLocks noGrp="1"/>
          </p:cNvGraphicFramePr>
          <p:nvPr>
            <p:extLst>
              <p:ext uri="{D42A27DB-BD31-4B8C-83A1-F6EECF244321}">
                <p14:modId xmlns:p14="http://schemas.microsoft.com/office/powerpoint/2010/main" val="1844143939"/>
              </p:ext>
            </p:extLst>
          </p:nvPr>
        </p:nvGraphicFramePr>
        <p:xfrm>
          <a:off x="1922877" y="1586196"/>
          <a:ext cx="8690096" cy="3922930"/>
        </p:xfrm>
        <a:graphic>
          <a:graphicData uri="http://schemas.openxmlformats.org/drawingml/2006/table">
            <a:tbl>
              <a:tblPr firstRow="1" bandRow="1">
                <a:tableStyleId>{5C22544A-7EE6-4342-B048-85BDC9FD1C3A}</a:tableStyleId>
              </a:tblPr>
              <a:tblGrid>
                <a:gridCol w="4825370">
                  <a:extLst>
                    <a:ext uri="{9D8B030D-6E8A-4147-A177-3AD203B41FA5}">
                      <a16:colId xmlns:a16="http://schemas.microsoft.com/office/drawing/2014/main" val="3539425027"/>
                    </a:ext>
                  </a:extLst>
                </a:gridCol>
                <a:gridCol w="3864726">
                  <a:extLst>
                    <a:ext uri="{9D8B030D-6E8A-4147-A177-3AD203B41FA5}">
                      <a16:colId xmlns:a16="http://schemas.microsoft.com/office/drawing/2014/main" val="405431068"/>
                    </a:ext>
                  </a:extLst>
                </a:gridCol>
              </a:tblGrid>
              <a:tr h="458970">
                <a:tc>
                  <a:txBody>
                    <a:bodyPr/>
                    <a:lstStyle/>
                    <a:p>
                      <a:pPr algn="ctr"/>
                      <a:r>
                        <a:rPr kumimoji="1" lang="ja-JP" altLang="en-US" sz="2800" baseline="0" dirty="0">
                          <a:solidFill>
                            <a:schemeClr val="tx1"/>
                          </a:solidFill>
                          <a:latin typeface="HGP創英角ｺﾞｼｯｸUB" panose="020B0900000000000000" pitchFamily="50" charset="-128"/>
                          <a:ea typeface="HGP創英角ｺﾞｼｯｸUB" panose="020B0900000000000000" pitchFamily="50" charset="-128"/>
                        </a:rPr>
                        <a:t>年度</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aseline="0" dirty="0">
                          <a:solidFill>
                            <a:schemeClr val="tx1"/>
                          </a:solidFill>
                          <a:latin typeface="HGP創英角ｺﾞｼｯｸUB" panose="020B0900000000000000" pitchFamily="50" charset="-128"/>
                          <a:ea typeface="HGP創英角ｺﾞｼｯｸUB" panose="020B0900000000000000" pitchFamily="50" charset="-128"/>
                        </a:rPr>
                        <a:t>登録率（％）</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3122876"/>
                  </a:ext>
                </a:extLst>
              </a:tr>
              <a:tr h="680954">
                <a:tc>
                  <a:txBody>
                    <a:bodyPr/>
                    <a:lstStyle/>
                    <a:p>
                      <a:r>
                        <a:rPr kumimoji="1" lang="ja-JP" altLang="en-US" sz="3600" baseline="0" dirty="0">
                          <a:solidFill>
                            <a:schemeClr val="tx1"/>
                          </a:solidFill>
                          <a:latin typeface="HGP創英角ｺﾞｼｯｸUB" panose="020B0900000000000000" pitchFamily="50" charset="-128"/>
                          <a:ea typeface="HGP創英角ｺﾞｼｯｸUB" panose="020B0900000000000000" pitchFamily="50" charset="-128"/>
                        </a:rPr>
                        <a:t>２０１８年　７月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600" baseline="0" dirty="0">
                          <a:solidFill>
                            <a:schemeClr val="tx1"/>
                          </a:solidFill>
                          <a:latin typeface="HGP創英角ｺﾞｼｯｸUB" panose="020B0900000000000000" pitchFamily="50" charset="-128"/>
                          <a:ea typeface="HGP創英角ｺﾞｼｯｸUB" panose="020B0900000000000000" pitchFamily="50" charset="-128"/>
                        </a:rPr>
                        <a:t>４７．５</a:t>
                      </a:r>
                      <a:endParaRPr kumimoji="1" lang="en-US" altLang="ja-JP" sz="3600" baseline="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4660873"/>
                  </a:ext>
                </a:extLst>
              </a:tr>
              <a:tr h="680954">
                <a:tc>
                  <a:txBody>
                    <a:bodyPr/>
                    <a:lstStyle/>
                    <a:p>
                      <a:r>
                        <a:rPr kumimoji="1" lang="ja-JP" altLang="en-US" sz="3600" baseline="0" dirty="0">
                          <a:solidFill>
                            <a:schemeClr val="tx1"/>
                          </a:solidFill>
                          <a:latin typeface="HGP創英角ｺﾞｼｯｸUB" panose="020B0900000000000000" pitchFamily="50" charset="-128"/>
                          <a:ea typeface="HGP創英角ｺﾞｼｯｸUB" panose="020B0900000000000000" pitchFamily="50" charset="-128"/>
                        </a:rPr>
                        <a:t>２０１９年　７月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600" baseline="0" dirty="0">
                          <a:solidFill>
                            <a:schemeClr val="tx1"/>
                          </a:solidFill>
                          <a:latin typeface="HGP創英角ｺﾞｼｯｸUB" panose="020B0900000000000000" pitchFamily="50" charset="-128"/>
                          <a:ea typeface="HGP創英角ｺﾞｼｯｸUB" panose="020B0900000000000000" pitchFamily="50" charset="-128"/>
                        </a:rPr>
                        <a:t>６４．５</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3226641"/>
                  </a:ext>
                </a:extLst>
              </a:tr>
              <a:tr h="680954">
                <a:tc>
                  <a:txBody>
                    <a:bodyPr/>
                    <a:lstStyle/>
                    <a:p>
                      <a:r>
                        <a:rPr kumimoji="1" lang="ja-JP" altLang="en-US" sz="3600" baseline="0" dirty="0">
                          <a:solidFill>
                            <a:schemeClr val="tx1"/>
                          </a:solidFill>
                          <a:latin typeface="HGP創英角ｺﾞｼｯｸUB" panose="020B0900000000000000" pitchFamily="50" charset="-128"/>
                          <a:ea typeface="HGP創英角ｺﾞｼｯｸUB" panose="020B0900000000000000" pitchFamily="50" charset="-128"/>
                        </a:rPr>
                        <a:t>２０２０年　７月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600" baseline="0" dirty="0">
                          <a:solidFill>
                            <a:schemeClr val="tx1"/>
                          </a:solidFill>
                          <a:latin typeface="HGP創英角ｺﾞｼｯｸUB" panose="020B0900000000000000" pitchFamily="50" charset="-128"/>
                          <a:ea typeface="HGP創英角ｺﾞｼｯｸUB" panose="020B0900000000000000" pitchFamily="50" charset="-128"/>
                        </a:rPr>
                        <a:t>６６．９</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6334758"/>
                  </a:ext>
                </a:extLst>
              </a:tr>
              <a:tr h="680954">
                <a:tc>
                  <a:txBody>
                    <a:bodyPr/>
                    <a:lstStyle/>
                    <a:p>
                      <a:r>
                        <a:rPr kumimoji="1" lang="ja-JP" altLang="en-US" sz="3600" baseline="0" dirty="0">
                          <a:solidFill>
                            <a:schemeClr val="tx1"/>
                          </a:solidFill>
                          <a:latin typeface="HGP創英角ｺﾞｼｯｸUB" panose="020B0900000000000000" pitchFamily="50" charset="-128"/>
                          <a:ea typeface="HGP創英角ｺﾞｼｯｸUB" panose="020B0900000000000000" pitchFamily="50" charset="-128"/>
                        </a:rPr>
                        <a:t>２０２</a:t>
                      </a:r>
                      <a:r>
                        <a:rPr kumimoji="1" lang="en-US" altLang="ja-JP" sz="3600" baseline="0" dirty="0">
                          <a:solidFill>
                            <a:schemeClr val="tx1"/>
                          </a:solidFill>
                          <a:latin typeface="HGP創英角ｺﾞｼｯｸUB" panose="020B0900000000000000" pitchFamily="50" charset="-128"/>
                          <a:ea typeface="HGP創英角ｺﾞｼｯｸUB" panose="020B0900000000000000" pitchFamily="50" charset="-128"/>
                        </a:rPr>
                        <a:t>1</a:t>
                      </a:r>
                      <a:r>
                        <a:rPr kumimoji="1" lang="ja-JP" altLang="en-US" sz="3600" baseline="0" dirty="0">
                          <a:solidFill>
                            <a:schemeClr val="tx1"/>
                          </a:solidFill>
                          <a:latin typeface="HGP創英角ｺﾞｼｯｸUB" panose="020B0900000000000000" pitchFamily="50" charset="-128"/>
                          <a:ea typeface="HGP創英角ｺﾞｼｯｸUB" panose="020B0900000000000000" pitchFamily="50" charset="-128"/>
                        </a:rPr>
                        <a:t>年　７月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600" baseline="0" dirty="0">
                          <a:solidFill>
                            <a:schemeClr val="tx1"/>
                          </a:solidFill>
                          <a:latin typeface="HGP創英角ｺﾞｼｯｸUB" panose="020B0900000000000000" pitchFamily="50" charset="-128"/>
                          <a:ea typeface="HGP創英角ｺﾞｼｯｸUB" panose="020B0900000000000000" pitchFamily="50" charset="-128"/>
                        </a:rPr>
                        <a:t>６９</a:t>
                      </a:r>
                      <a:r>
                        <a:rPr kumimoji="1" lang="en-US" altLang="ja-JP" sz="3600" baseline="0" dirty="0">
                          <a:solidFill>
                            <a:schemeClr val="tx1"/>
                          </a:solidFill>
                          <a:latin typeface="HGP創英角ｺﾞｼｯｸUB" panose="020B0900000000000000" pitchFamily="50" charset="-128"/>
                          <a:ea typeface="HGP創英角ｺﾞｼｯｸUB" panose="020B0900000000000000" pitchFamily="50" charset="-128"/>
                        </a:rPr>
                        <a:t>. </a:t>
                      </a:r>
                      <a:r>
                        <a:rPr kumimoji="1" lang="ja-JP" altLang="en-US" sz="3600" baseline="0" dirty="0">
                          <a:solidFill>
                            <a:schemeClr val="tx1"/>
                          </a:solidFill>
                          <a:latin typeface="HGP創英角ｺﾞｼｯｸUB" panose="020B0900000000000000" pitchFamily="50" charset="-128"/>
                          <a:ea typeface="HGP創英角ｺﾞｼｯｸUB" panose="020B0900000000000000" pitchFamily="50" charset="-128"/>
                        </a:rPr>
                        <a:t>９</a:t>
                      </a:r>
                      <a:endParaRPr kumimoji="1" lang="en-US" altLang="ja-JP" sz="3600" baseline="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1776013"/>
                  </a:ext>
                </a:extLst>
              </a:tr>
              <a:tr h="680954">
                <a:tc>
                  <a:txBody>
                    <a:bodyPr/>
                    <a:lstStyle/>
                    <a:p>
                      <a:r>
                        <a:rPr kumimoji="1" lang="ja-JP" altLang="en-US" sz="3600" baseline="0" dirty="0">
                          <a:solidFill>
                            <a:schemeClr val="tx1"/>
                          </a:solidFill>
                          <a:latin typeface="HGP創英角ｺﾞｼｯｸUB" panose="020B0900000000000000" pitchFamily="50" charset="-128"/>
                          <a:ea typeface="HGP創英角ｺﾞｼｯｸUB" panose="020B0900000000000000" pitchFamily="50" charset="-128"/>
                        </a:rPr>
                        <a:t>２０２２年　７月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600" baseline="0" dirty="0">
                          <a:solidFill>
                            <a:schemeClr val="tx1"/>
                          </a:solidFill>
                          <a:latin typeface="HGP創英角ｺﾞｼｯｸUB" panose="020B0900000000000000" pitchFamily="50" charset="-128"/>
                          <a:ea typeface="HGP創英角ｺﾞｼｯｸUB" panose="020B0900000000000000" pitchFamily="50" charset="-128"/>
                        </a:rPr>
                        <a:t>目標　８０</a:t>
                      </a:r>
                      <a:r>
                        <a:rPr kumimoji="1" lang="en-US" altLang="ja-JP" sz="3600" baseline="0" dirty="0">
                          <a:solidFill>
                            <a:schemeClr val="tx1"/>
                          </a:solidFill>
                          <a:latin typeface="HGP創英角ｺﾞｼｯｸUB" panose="020B0900000000000000" pitchFamily="50" charset="-128"/>
                          <a:ea typeface="HGP創英角ｺﾞｼｯｸUB" panose="020B0900000000000000" pitchFamily="50" charset="-128"/>
                        </a:rPr>
                        <a:t>. </a:t>
                      </a:r>
                      <a:r>
                        <a:rPr kumimoji="1" lang="ja-JP" altLang="en-US" sz="3600" baseline="0" dirty="0">
                          <a:solidFill>
                            <a:schemeClr val="tx1"/>
                          </a:solidFill>
                          <a:latin typeface="HGP創英角ｺﾞｼｯｸUB" panose="020B0900000000000000" pitchFamily="50" charset="-128"/>
                          <a:ea typeface="HGP創英角ｺﾞｼｯｸUB" panose="020B0900000000000000" pitchFamily="50" charset="-128"/>
                        </a:rPr>
                        <a:t>０</a:t>
                      </a:r>
                      <a:endParaRPr kumimoji="1" lang="en-US" altLang="ja-JP" sz="3600" baseline="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4246622"/>
                  </a:ext>
                </a:extLst>
              </a:tr>
            </a:tbl>
          </a:graphicData>
        </a:graphic>
      </p:graphicFrame>
    </p:spTree>
    <p:extLst>
      <p:ext uri="{BB962C8B-B14F-4D97-AF65-F5344CB8AC3E}">
        <p14:creationId xmlns:p14="http://schemas.microsoft.com/office/powerpoint/2010/main" val="3461482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sp>
        <p:nvSpPr>
          <p:cNvPr id="4" name="テキスト ボックス 3">
            <a:extLst>
              <a:ext uri="{FF2B5EF4-FFF2-40B4-BE49-F238E27FC236}">
                <a16:creationId xmlns:a16="http://schemas.microsoft.com/office/drawing/2014/main" id="{78418F08-D701-4716-8391-9A242F36B192}"/>
              </a:ext>
            </a:extLst>
          </p:cNvPr>
          <p:cNvSpPr txBox="1"/>
          <p:nvPr/>
        </p:nvSpPr>
        <p:spPr>
          <a:xfrm>
            <a:off x="1113352" y="442476"/>
            <a:ext cx="10418709" cy="707886"/>
          </a:xfrm>
          <a:prstGeom prst="rect">
            <a:avLst/>
          </a:prstGeom>
          <a:noFill/>
        </p:spPr>
        <p:txBody>
          <a:bodyPr wrap="square" rtlCol="0">
            <a:spAutoFit/>
          </a:bodyPr>
          <a:lstStyle/>
          <a:p>
            <a:pPr algn="ctr"/>
            <a:r>
              <a:rPr kumimoji="1" lang="en-US" altLang="ja-JP" sz="3200" dirty="0">
                <a:latin typeface="HGP創英角ｺﾞｼｯｸUB" panose="020B0900000000000000" pitchFamily="50" charset="-128"/>
                <a:ea typeface="HGP創英角ｺﾞｼｯｸUB" panose="020B0900000000000000" pitchFamily="50" charset="-128"/>
              </a:rPr>
              <a:t>2021-22</a:t>
            </a:r>
            <a:r>
              <a:rPr kumimoji="1" lang="ja-JP" altLang="en-US" sz="3200" dirty="0">
                <a:latin typeface="HGP創英角ｺﾞｼｯｸUB" panose="020B0900000000000000" pitchFamily="50" charset="-128"/>
                <a:ea typeface="HGP創英角ｺﾞｼｯｸUB" panose="020B0900000000000000" pitchFamily="50" charset="-128"/>
              </a:rPr>
              <a:t>年度　　</a:t>
            </a:r>
            <a:r>
              <a:rPr kumimoji="1" lang="en-US" altLang="ja-JP" sz="4000" dirty="0">
                <a:latin typeface="HGP創英角ｺﾞｼｯｸUB" panose="020B0900000000000000" pitchFamily="50" charset="-128"/>
                <a:ea typeface="HGP創英角ｺﾞｼｯｸUB" panose="020B0900000000000000" pitchFamily="50" charset="-128"/>
              </a:rPr>
              <a:t>My</a:t>
            </a:r>
            <a:r>
              <a:rPr kumimoji="1" lang="ja-JP" altLang="en-US" sz="4000" dirty="0">
                <a:latin typeface="HGP創英角ｺﾞｼｯｸUB" panose="020B0900000000000000" pitchFamily="50" charset="-128"/>
                <a:ea typeface="HGP創英角ｺﾞｼｯｸUB" panose="020B0900000000000000" pitchFamily="50" charset="-128"/>
              </a:rPr>
              <a:t>　</a:t>
            </a:r>
            <a:r>
              <a:rPr kumimoji="1" lang="en-US" altLang="ja-JP" sz="4000" dirty="0">
                <a:latin typeface="HGP創英角ｺﾞｼｯｸUB" panose="020B0900000000000000" pitchFamily="50" charset="-128"/>
                <a:ea typeface="HGP創英角ｺﾞｼｯｸUB" panose="020B0900000000000000" pitchFamily="50" charset="-128"/>
              </a:rPr>
              <a:t>Rotary</a:t>
            </a:r>
            <a:r>
              <a:rPr kumimoji="1" lang="ja-JP" altLang="en-US" sz="4000" dirty="0">
                <a:latin typeface="HGP創英角ｺﾞｼｯｸUB" panose="020B0900000000000000" pitchFamily="50" charset="-128"/>
                <a:ea typeface="HGP創英角ｺﾞｼｯｸUB" panose="020B0900000000000000" pitchFamily="50" charset="-128"/>
              </a:rPr>
              <a:t>　登録率</a:t>
            </a:r>
          </a:p>
        </p:txBody>
      </p:sp>
      <p:sp>
        <p:nvSpPr>
          <p:cNvPr id="5" name="テキスト ボックス 4">
            <a:extLst>
              <a:ext uri="{FF2B5EF4-FFF2-40B4-BE49-F238E27FC236}">
                <a16:creationId xmlns:a16="http://schemas.microsoft.com/office/drawing/2014/main" id="{7B207535-35FD-45D5-97E9-EEC3BE8F27B2}"/>
              </a:ext>
            </a:extLst>
          </p:cNvPr>
          <p:cNvSpPr txBox="1"/>
          <p:nvPr/>
        </p:nvSpPr>
        <p:spPr>
          <a:xfrm>
            <a:off x="1299171" y="1771545"/>
            <a:ext cx="4946063" cy="2062103"/>
          </a:xfrm>
          <a:prstGeom prst="rect">
            <a:avLst/>
          </a:prstGeom>
          <a:noFill/>
          <a:ln w="38100">
            <a:solidFill>
              <a:schemeClr val="tx1"/>
            </a:solidFill>
          </a:ln>
        </p:spPr>
        <p:txBody>
          <a:bodyPr wrap="square" rtlCol="0">
            <a:spAutoFit/>
          </a:bodyPr>
          <a:lstStyle/>
          <a:p>
            <a:pPr algn="ctr"/>
            <a:r>
              <a:rPr kumimoji="1" lang="ja-JP" altLang="en-US" sz="2000" dirty="0">
                <a:latin typeface="HGP創英角ｺﾞｼｯｸUB" panose="020B0900000000000000" pitchFamily="50" charset="-128"/>
                <a:ea typeface="HGP創英角ｺﾞｼｯｸUB" panose="020B0900000000000000" pitchFamily="50" charset="-128"/>
              </a:rPr>
              <a:t>　</a:t>
            </a:r>
            <a:endParaRPr kumimoji="1" lang="en-US" altLang="ja-JP" sz="2000" dirty="0">
              <a:latin typeface="HGP創英角ｺﾞｼｯｸUB" panose="020B0900000000000000" pitchFamily="50" charset="-128"/>
              <a:ea typeface="HGP創英角ｺﾞｼｯｸUB" panose="020B0900000000000000" pitchFamily="50" charset="-128"/>
            </a:endParaRPr>
          </a:p>
          <a:p>
            <a:pPr algn="ctr"/>
            <a:r>
              <a:rPr kumimoji="1" lang="en-US" altLang="ja-JP" sz="4400" dirty="0">
                <a:latin typeface="HGP創英角ｺﾞｼｯｸUB" panose="020B0900000000000000" pitchFamily="50" charset="-128"/>
                <a:ea typeface="HGP創英角ｺﾞｼｯｸUB" panose="020B0900000000000000" pitchFamily="50" charset="-128"/>
              </a:rPr>
              <a:t>IM</a:t>
            </a:r>
            <a:r>
              <a:rPr kumimoji="1" lang="ja-JP" altLang="en-US" sz="4400" dirty="0">
                <a:latin typeface="HGP創英角ｺﾞｼｯｸUB" panose="020B0900000000000000" pitchFamily="50" charset="-128"/>
                <a:ea typeface="HGP創英角ｺﾞｼｯｸUB" panose="020B0900000000000000" pitchFamily="50" charset="-128"/>
              </a:rPr>
              <a:t>組ごとに</a:t>
            </a:r>
            <a:endParaRPr lang="en-US" altLang="ja-JP" sz="4400" dirty="0">
              <a:latin typeface="HGP創英角ｺﾞｼｯｸUB" panose="020B0900000000000000" pitchFamily="50" charset="-128"/>
              <a:ea typeface="HGP創英角ｺﾞｼｯｸUB" panose="020B0900000000000000" pitchFamily="50" charset="-128"/>
            </a:endParaRPr>
          </a:p>
          <a:p>
            <a:pPr algn="ctr"/>
            <a:r>
              <a:rPr kumimoji="1" lang="ja-JP" altLang="en-US" sz="4400" dirty="0">
                <a:solidFill>
                  <a:srgbClr val="FF0000"/>
                </a:solidFill>
                <a:latin typeface="HGP創英角ｺﾞｼｯｸUB" panose="020B0900000000000000" pitchFamily="50" charset="-128"/>
                <a:ea typeface="HGP創英角ｺﾞｼｯｸUB" panose="020B0900000000000000" pitchFamily="50" charset="-128"/>
              </a:rPr>
              <a:t>＋１０％を目指す</a:t>
            </a:r>
            <a:endParaRPr kumimoji="1" lang="en-US" altLang="ja-JP" sz="4400" dirty="0">
              <a:solidFill>
                <a:srgbClr val="FF0000"/>
              </a:solidFill>
              <a:latin typeface="HGP創英角ｺﾞｼｯｸUB" panose="020B0900000000000000" pitchFamily="50" charset="-128"/>
              <a:ea typeface="HGP創英角ｺﾞｼｯｸUB" panose="020B0900000000000000" pitchFamily="50" charset="-128"/>
            </a:endParaRPr>
          </a:p>
          <a:p>
            <a:pPr algn="ctr"/>
            <a:r>
              <a:rPr kumimoji="1" lang="ja-JP" altLang="en-US" sz="2000" dirty="0">
                <a:latin typeface="HGP創英角ｺﾞｼｯｸUB" panose="020B0900000000000000" pitchFamily="50" charset="-128"/>
                <a:ea typeface="HGP創英角ｺﾞｼｯｸUB" panose="020B0900000000000000" pitchFamily="50" charset="-128"/>
              </a:rPr>
              <a:t>　</a:t>
            </a:r>
          </a:p>
        </p:txBody>
      </p:sp>
      <p:sp>
        <p:nvSpPr>
          <p:cNvPr id="7" name="テキスト ボックス 6">
            <a:extLst>
              <a:ext uri="{FF2B5EF4-FFF2-40B4-BE49-F238E27FC236}">
                <a16:creationId xmlns:a16="http://schemas.microsoft.com/office/drawing/2014/main" id="{3A436884-7D2E-4EA2-AA69-F91E35355AD1}"/>
              </a:ext>
            </a:extLst>
          </p:cNvPr>
          <p:cNvSpPr txBox="1"/>
          <p:nvPr/>
        </p:nvSpPr>
        <p:spPr>
          <a:xfrm>
            <a:off x="7020268" y="1524720"/>
            <a:ext cx="4946064" cy="3016210"/>
          </a:xfrm>
          <a:prstGeom prst="rect">
            <a:avLst/>
          </a:prstGeom>
          <a:noFill/>
          <a:ln w="38100">
            <a:noFill/>
          </a:ln>
        </p:spPr>
        <p:txBody>
          <a:bodyPr wrap="square" rtlCol="0">
            <a:spAutoFit/>
          </a:bodyPr>
          <a:lstStyle/>
          <a:p>
            <a:r>
              <a:rPr lang="en-US" altLang="ja-JP" sz="3600" dirty="0">
                <a:latin typeface="HGP創英角ｺﾞｼｯｸUB" panose="020B0900000000000000" pitchFamily="50" charset="-128"/>
                <a:ea typeface="HGP創英角ｺﾞｼｯｸUB" panose="020B0900000000000000" pitchFamily="50" charset="-128"/>
              </a:rPr>
              <a:t>【</a:t>
            </a:r>
            <a:r>
              <a:rPr lang="ja-JP" altLang="en-US" sz="3600" dirty="0">
                <a:latin typeface="HGP創英角ｺﾞｼｯｸUB" panose="020B0900000000000000" pitchFamily="50" charset="-128"/>
                <a:ea typeface="HGP創英角ｺﾞｼｯｸUB" panose="020B0900000000000000" pitchFamily="50" charset="-128"/>
              </a:rPr>
              <a:t>対策の例示</a:t>
            </a:r>
            <a:r>
              <a:rPr lang="en-US" altLang="ja-JP" sz="3600" dirty="0">
                <a:latin typeface="HGP創英角ｺﾞｼｯｸUB" panose="020B0900000000000000" pitchFamily="50" charset="-128"/>
                <a:ea typeface="HGP創英角ｺﾞｼｯｸUB" panose="020B0900000000000000" pitchFamily="50" charset="-128"/>
              </a:rPr>
              <a:t>】</a:t>
            </a:r>
          </a:p>
          <a:p>
            <a:r>
              <a:rPr lang="ja-JP" altLang="en-US" sz="1000" dirty="0">
                <a:latin typeface="HGP創英角ｺﾞｼｯｸUB" panose="020B0900000000000000" pitchFamily="50" charset="-128"/>
                <a:ea typeface="HGP創英角ｺﾞｼｯｸUB" panose="020B0900000000000000" pitchFamily="50" charset="-128"/>
              </a:rPr>
              <a:t>　</a:t>
            </a:r>
            <a:endParaRPr lang="en-US" altLang="ja-JP" sz="1000" dirty="0">
              <a:latin typeface="HGP創英角ｺﾞｼｯｸUB" panose="020B0900000000000000" pitchFamily="50" charset="-128"/>
              <a:ea typeface="HGP創英角ｺﾞｼｯｸUB" panose="020B0900000000000000" pitchFamily="50" charset="-128"/>
            </a:endParaRPr>
          </a:p>
          <a:p>
            <a:r>
              <a:rPr lang="ja-JP" altLang="en-US" sz="3600" dirty="0">
                <a:latin typeface="HGP創英角ｺﾞｼｯｸUB" panose="020B0900000000000000" pitchFamily="50" charset="-128"/>
                <a:ea typeface="HGP創英角ｺﾞｼｯｸUB" panose="020B0900000000000000" pitchFamily="50" charset="-128"/>
              </a:rPr>
              <a:t>・新入会員は全員登録</a:t>
            </a:r>
            <a:endParaRPr lang="en-US" altLang="ja-JP" sz="3600" dirty="0">
              <a:latin typeface="HGP創英角ｺﾞｼｯｸUB" panose="020B0900000000000000" pitchFamily="50" charset="-128"/>
              <a:ea typeface="HGP創英角ｺﾞｼｯｸUB" panose="020B0900000000000000" pitchFamily="50" charset="-128"/>
            </a:endParaRPr>
          </a:p>
          <a:p>
            <a:r>
              <a:rPr lang="ja-JP" altLang="en-US" sz="3600" dirty="0">
                <a:latin typeface="HGP創英角ｺﾞｼｯｸUB" panose="020B0900000000000000" pitchFamily="50" charset="-128"/>
                <a:ea typeface="HGP創英角ｺﾞｼｯｸUB" panose="020B0900000000000000" pitchFamily="50" charset="-128"/>
              </a:rPr>
              <a:t>・スマホからの登録推進</a:t>
            </a:r>
            <a:endParaRPr lang="en-US" altLang="ja-JP" sz="3600" dirty="0">
              <a:latin typeface="HGP創英角ｺﾞｼｯｸUB" panose="020B0900000000000000" pitchFamily="50" charset="-128"/>
              <a:ea typeface="HGP創英角ｺﾞｼｯｸUB" panose="020B0900000000000000" pitchFamily="50" charset="-128"/>
            </a:endParaRPr>
          </a:p>
          <a:p>
            <a:r>
              <a:rPr lang="ja-JP" altLang="en-US" sz="3600" dirty="0">
                <a:latin typeface="HGP創英角ｺﾞｼｯｸUB" panose="020B0900000000000000" pitchFamily="50" charset="-128"/>
                <a:ea typeface="HGP創英角ｺﾞｼｯｸUB" panose="020B0900000000000000" pitchFamily="50" charset="-128"/>
              </a:rPr>
              <a:t>・登録指導の徹底</a:t>
            </a:r>
            <a:endParaRPr lang="en-US" altLang="ja-JP" sz="3600" dirty="0">
              <a:latin typeface="HGP創英角ｺﾞｼｯｸUB" panose="020B0900000000000000" pitchFamily="50" charset="-128"/>
              <a:ea typeface="HGP創英角ｺﾞｼｯｸUB" panose="020B0900000000000000" pitchFamily="50" charset="-128"/>
            </a:endParaRPr>
          </a:p>
          <a:p>
            <a:r>
              <a:rPr kumimoji="1" lang="ja-JP" altLang="en-US" sz="3600" dirty="0">
                <a:latin typeface="HGP創英角ｺﾞｼｯｸUB" panose="020B0900000000000000" pitchFamily="50" charset="-128"/>
                <a:ea typeface="HGP創英角ｺﾞｼｯｸUB" panose="020B0900000000000000" pitchFamily="50" charset="-128"/>
              </a:rPr>
              <a:t>・トラブル事例集を作成</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pic>
        <p:nvPicPr>
          <p:cNvPr id="8" name="図 7">
            <a:extLst>
              <a:ext uri="{FF2B5EF4-FFF2-40B4-BE49-F238E27FC236}">
                <a16:creationId xmlns:a16="http://schemas.microsoft.com/office/drawing/2014/main" id="{357EB092-B7B8-421D-B651-71AD9B8F3B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7989" y="4030350"/>
            <a:ext cx="1408298" cy="725487"/>
          </a:xfrm>
          <a:prstGeom prst="rect">
            <a:avLst/>
          </a:prstGeom>
        </p:spPr>
      </p:pic>
      <p:sp>
        <p:nvSpPr>
          <p:cNvPr id="10" name="テキスト ボックス 9">
            <a:extLst>
              <a:ext uri="{FF2B5EF4-FFF2-40B4-BE49-F238E27FC236}">
                <a16:creationId xmlns:a16="http://schemas.microsoft.com/office/drawing/2014/main" id="{05CFFE6D-E481-41DC-8D68-77A831217DC5}"/>
              </a:ext>
            </a:extLst>
          </p:cNvPr>
          <p:cNvSpPr txBox="1"/>
          <p:nvPr/>
        </p:nvSpPr>
        <p:spPr>
          <a:xfrm>
            <a:off x="225668" y="4737632"/>
            <a:ext cx="8030210" cy="1200329"/>
          </a:xfrm>
          <a:prstGeom prst="rect">
            <a:avLst/>
          </a:prstGeom>
          <a:noFill/>
        </p:spPr>
        <p:txBody>
          <a:bodyPr wrap="square" rtlCol="0">
            <a:spAutoFit/>
          </a:bodyPr>
          <a:lstStyle/>
          <a:p>
            <a:pPr algn="ctr"/>
            <a:r>
              <a:rPr kumimoji="1" lang="ja-JP" altLang="en-US" sz="3600" dirty="0">
                <a:latin typeface="HGP創英角ｺﾞｼｯｸUB" panose="020B0900000000000000" pitchFamily="50" charset="-128"/>
                <a:ea typeface="HGP創英角ｺﾞｼｯｸUB" panose="020B0900000000000000" pitchFamily="50" charset="-128"/>
              </a:rPr>
              <a:t>ガバナー補佐を中心に、</a:t>
            </a:r>
            <a:endParaRPr kumimoji="1" lang="en-US" altLang="ja-JP" sz="3600" dirty="0">
              <a:latin typeface="HGP創英角ｺﾞｼｯｸUB" panose="020B0900000000000000" pitchFamily="50" charset="-128"/>
              <a:ea typeface="HGP創英角ｺﾞｼｯｸUB" panose="020B0900000000000000" pitchFamily="50" charset="-128"/>
            </a:endParaRPr>
          </a:p>
          <a:p>
            <a:pPr algn="ctr"/>
            <a:r>
              <a:rPr kumimoji="1" lang="ja-JP" altLang="en-US" sz="3600" dirty="0">
                <a:latin typeface="HGP創英角ｺﾞｼｯｸUB" panose="020B0900000000000000" pitchFamily="50" charset="-128"/>
                <a:ea typeface="HGP創英角ｺﾞｼｯｸUB" panose="020B0900000000000000" pitchFamily="50" charset="-128"/>
              </a:rPr>
              <a:t>各クラブの目標設定をお願いします</a:t>
            </a:r>
          </a:p>
        </p:txBody>
      </p:sp>
    </p:spTree>
    <p:extLst>
      <p:ext uri="{BB962C8B-B14F-4D97-AF65-F5344CB8AC3E}">
        <p14:creationId xmlns:p14="http://schemas.microsoft.com/office/powerpoint/2010/main" val="1847551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613596" y="851246"/>
            <a:ext cx="10775092" cy="750979"/>
          </a:xfrm>
          <a:prstGeom prst="rect">
            <a:avLst/>
          </a:prstGeom>
          <a:noFill/>
        </p:spPr>
        <p:txBody>
          <a:bodyPr wrap="square" rtlCol="0">
            <a:noAutofit/>
          </a:bodyPr>
          <a:lstStyle/>
          <a:p>
            <a:pPr algn="ctr"/>
            <a:r>
              <a:rPr lang="ja-JP" altLang="ja-JP" sz="2800" b="1" u="sng" dirty="0"/>
              <a:t>公共イメージ</a:t>
            </a:r>
            <a:r>
              <a:rPr lang="ja-JP" altLang="en-US" sz="2800" b="1" u="sng" dirty="0"/>
              <a:t>向上セミナー　セッション３</a:t>
            </a:r>
            <a:endParaRPr lang="ja-JP" altLang="ja-JP" sz="2800" u="sng" dirty="0"/>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sp>
        <p:nvSpPr>
          <p:cNvPr id="10" name="テキスト ボックス 9">
            <a:extLst>
              <a:ext uri="{FF2B5EF4-FFF2-40B4-BE49-F238E27FC236}">
                <a16:creationId xmlns:a16="http://schemas.microsoft.com/office/drawing/2014/main" id="{EE24120D-6602-4FD8-A6FA-8BD8838CE239}"/>
              </a:ext>
            </a:extLst>
          </p:cNvPr>
          <p:cNvSpPr txBox="1"/>
          <p:nvPr/>
        </p:nvSpPr>
        <p:spPr>
          <a:xfrm>
            <a:off x="523975" y="1226735"/>
            <a:ext cx="11442357" cy="4490574"/>
          </a:xfrm>
          <a:prstGeom prst="rect">
            <a:avLst/>
          </a:prstGeom>
          <a:noFill/>
        </p:spPr>
        <p:txBody>
          <a:bodyPr wrap="square" rtlCol="0">
            <a:noAutofit/>
          </a:bodyPr>
          <a:lstStyle/>
          <a:p>
            <a:endParaRPr lang="en-US" altLang="ja-JP" sz="2800" dirty="0">
              <a:solidFill>
                <a:prstClr val="black"/>
              </a:solidFill>
            </a:endParaRPr>
          </a:p>
          <a:p>
            <a:r>
              <a:rPr lang="ja-JP" altLang="en-US" sz="2800" b="1" dirty="0">
                <a:solidFill>
                  <a:srgbClr val="0070C0"/>
                </a:solidFill>
              </a:rPr>
              <a:t>　　　　　</a:t>
            </a:r>
            <a:r>
              <a:rPr lang="ja-JP" altLang="en-US" sz="2800" b="1" dirty="0"/>
              <a:t>　</a:t>
            </a:r>
            <a:r>
              <a:rPr lang="en-US" altLang="ja-JP" sz="2800" b="1" dirty="0"/>
              <a:t>1.</a:t>
            </a:r>
            <a:r>
              <a:rPr lang="ja-JP" altLang="en-US" sz="2800" b="1" dirty="0"/>
              <a:t>ロータリー賞は何故必要か</a:t>
            </a:r>
            <a:endParaRPr lang="en-US" altLang="ja-JP" sz="2800" b="1" dirty="0"/>
          </a:p>
          <a:p>
            <a:endParaRPr lang="en-US" altLang="ja-JP" sz="2800" b="1" dirty="0">
              <a:solidFill>
                <a:prstClr val="black"/>
              </a:solidFill>
            </a:endParaRPr>
          </a:p>
          <a:p>
            <a:r>
              <a:rPr lang="ja-JP" altLang="en-US" sz="2800" b="1" dirty="0">
                <a:solidFill>
                  <a:prstClr val="black"/>
                </a:solidFill>
              </a:rPr>
              <a:t>　　　　　</a:t>
            </a:r>
            <a:r>
              <a:rPr lang="ja-JP" altLang="en-US" sz="2800" b="1" dirty="0"/>
              <a:t>　</a:t>
            </a:r>
            <a:r>
              <a:rPr lang="en-US" altLang="ja-JP" sz="2800" b="1" dirty="0"/>
              <a:t>2.</a:t>
            </a:r>
            <a:r>
              <a:rPr lang="ja-JP" altLang="en-US" sz="2800" b="1" dirty="0"/>
              <a:t>ロータリー賞の目標設定について</a:t>
            </a:r>
            <a:endParaRPr lang="en-US" altLang="ja-JP" sz="2800" b="1" dirty="0"/>
          </a:p>
          <a:p>
            <a:endParaRPr lang="en-US" altLang="ja-JP" sz="2800" b="1" dirty="0">
              <a:solidFill>
                <a:prstClr val="black"/>
              </a:solidFill>
            </a:endParaRPr>
          </a:p>
          <a:p>
            <a:r>
              <a:rPr lang="ja-JP" altLang="en-US" sz="2800" b="1" dirty="0">
                <a:solidFill>
                  <a:prstClr val="black"/>
                </a:solidFill>
              </a:rPr>
              <a:t>　　　　　</a:t>
            </a:r>
            <a:r>
              <a:rPr lang="ja-JP" altLang="en-US" sz="2800" b="1" dirty="0">
                <a:solidFill>
                  <a:srgbClr val="0070C0"/>
                </a:solidFill>
              </a:rPr>
              <a:t>　</a:t>
            </a:r>
            <a:r>
              <a:rPr lang="en-US" altLang="ja-JP" sz="2800" b="1" dirty="0"/>
              <a:t>3.</a:t>
            </a:r>
            <a:r>
              <a:rPr lang="en-US" altLang="ja-JP" sz="2800" b="1" dirty="0">
                <a:latin typeface="+mn-ea"/>
              </a:rPr>
              <a:t>MY ROTARY</a:t>
            </a:r>
            <a:r>
              <a:rPr lang="ja-JP" altLang="en-US" sz="2800" b="1" dirty="0"/>
              <a:t>の登録促進</a:t>
            </a:r>
            <a:endParaRPr lang="en-US" altLang="ja-JP" sz="2800" b="1" dirty="0"/>
          </a:p>
          <a:p>
            <a:endParaRPr lang="en-US" altLang="ja-JP" sz="2800" b="1" dirty="0">
              <a:solidFill>
                <a:prstClr val="black"/>
              </a:solidFill>
            </a:endParaRPr>
          </a:p>
          <a:p>
            <a:r>
              <a:rPr lang="ja-JP" altLang="en-US" sz="2800" b="1" dirty="0">
                <a:solidFill>
                  <a:prstClr val="black"/>
                </a:solidFill>
              </a:rPr>
              <a:t>　　　　　　</a:t>
            </a:r>
            <a:r>
              <a:rPr lang="en-US" altLang="ja-JP" sz="2800" b="1" dirty="0">
                <a:solidFill>
                  <a:srgbClr val="0070C0"/>
                </a:solidFill>
              </a:rPr>
              <a:t>4.</a:t>
            </a:r>
            <a:r>
              <a:rPr lang="en-US" altLang="ja-JP" sz="2800" b="1" dirty="0">
                <a:solidFill>
                  <a:srgbClr val="0070C0"/>
                </a:solidFill>
                <a:latin typeface="+mn-ea"/>
              </a:rPr>
              <a:t>MY ROTARY</a:t>
            </a:r>
            <a:r>
              <a:rPr lang="ja-JP" altLang="en-US" sz="2800" b="1" dirty="0">
                <a:solidFill>
                  <a:srgbClr val="0070C0"/>
                </a:solidFill>
              </a:rPr>
              <a:t>が世界のロータリアンを</a:t>
            </a:r>
            <a:endParaRPr lang="en-US" altLang="ja-JP" sz="2800" b="1" dirty="0">
              <a:solidFill>
                <a:srgbClr val="0070C0"/>
              </a:solidFill>
            </a:endParaRPr>
          </a:p>
          <a:p>
            <a:endParaRPr lang="en-US" altLang="ja-JP" sz="500" b="1" dirty="0">
              <a:solidFill>
                <a:srgbClr val="0070C0"/>
              </a:solidFill>
            </a:endParaRPr>
          </a:p>
          <a:p>
            <a:r>
              <a:rPr lang="ja-JP" altLang="en-US" sz="2800" b="1" dirty="0">
                <a:solidFill>
                  <a:srgbClr val="0070C0"/>
                </a:solidFill>
              </a:rPr>
              <a:t>　　　　 　　  つなぐその活用法</a:t>
            </a:r>
            <a:endParaRPr lang="en-US" altLang="ja-JP" sz="2800" b="1" dirty="0">
              <a:solidFill>
                <a:srgbClr val="0070C0"/>
              </a:solidFill>
            </a:endParaRPr>
          </a:p>
          <a:p>
            <a:endParaRPr lang="en-US" altLang="ja-JP" sz="2800" b="1" dirty="0">
              <a:solidFill>
                <a:prstClr val="black"/>
              </a:solidFill>
            </a:endParaRPr>
          </a:p>
          <a:p>
            <a:endParaRPr lang="en-US" altLang="ja-JP" sz="2800" dirty="0">
              <a:solidFill>
                <a:prstClr val="black"/>
              </a:solidFill>
            </a:endParaRPr>
          </a:p>
        </p:txBody>
      </p:sp>
    </p:spTree>
    <p:extLst>
      <p:ext uri="{BB962C8B-B14F-4D97-AF65-F5344CB8AC3E}">
        <p14:creationId xmlns:p14="http://schemas.microsoft.com/office/powerpoint/2010/main" val="205434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0">
                                            <p:txEl>
                                              <p:pRg st="7" end="7"/>
                                            </p:txEl>
                                          </p:spTgt>
                                        </p:tgtEl>
                                      </p:cBhvr>
                                      <p:by x="150000" y="150000"/>
                                    </p:animScale>
                                  </p:childTnLst>
                                </p:cTn>
                              </p:par>
                              <p:par>
                                <p:cTn id="7" presetID="6" presetClass="emph" presetSubtype="0" fill="hold" nodeType="withEffect">
                                  <p:stCondLst>
                                    <p:cond delay="0"/>
                                  </p:stCondLst>
                                  <p:childTnLst>
                                    <p:animScale>
                                      <p:cBhvr>
                                        <p:cTn id="8" dur="2000" fill="hold"/>
                                        <p:tgtEl>
                                          <p:spTgt spid="10">
                                            <p:txEl>
                                              <p:pRg st="9" end="9"/>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sp>
        <p:nvSpPr>
          <p:cNvPr id="4" name="テキスト ボックス 3">
            <a:extLst>
              <a:ext uri="{FF2B5EF4-FFF2-40B4-BE49-F238E27FC236}">
                <a16:creationId xmlns:a16="http://schemas.microsoft.com/office/drawing/2014/main" id="{DDC0E746-C6D2-4886-BAF7-8AFD8916EED4}"/>
              </a:ext>
            </a:extLst>
          </p:cNvPr>
          <p:cNvSpPr txBox="1"/>
          <p:nvPr/>
        </p:nvSpPr>
        <p:spPr>
          <a:xfrm>
            <a:off x="1348737" y="1106237"/>
            <a:ext cx="10453816" cy="3662541"/>
          </a:xfrm>
          <a:prstGeom prst="rect">
            <a:avLst/>
          </a:prstGeom>
          <a:noFill/>
        </p:spPr>
        <p:txBody>
          <a:bodyPr wrap="square" rtlCol="0">
            <a:spAutoFit/>
          </a:bodyPr>
          <a:lstStyle/>
          <a:p>
            <a:r>
              <a:rPr lang="en-US" altLang="ja-JP" sz="4000" dirty="0">
                <a:latin typeface="HGP創英角ｺﾞｼｯｸUB" panose="020B0900000000000000" pitchFamily="50" charset="-128"/>
                <a:ea typeface="HGP創英角ｺﾞｼｯｸUB" panose="020B0900000000000000" pitchFamily="50" charset="-128"/>
              </a:rPr>
              <a:t>1</a:t>
            </a:r>
            <a:r>
              <a:rPr lang="ja-JP" altLang="en-US" sz="4000" dirty="0">
                <a:latin typeface="HGP創英角ｺﾞｼｯｸUB" panose="020B0900000000000000" pitchFamily="50" charset="-128"/>
                <a:ea typeface="HGP創英角ｺﾞｼｯｸUB" panose="020B0900000000000000" pitchFamily="50" charset="-128"/>
              </a:rPr>
              <a:t>．</a:t>
            </a:r>
            <a:r>
              <a:rPr kumimoji="1" lang="en-US" altLang="ja-JP" sz="4000" dirty="0">
                <a:latin typeface="HGP創英角ｺﾞｼｯｸUB" panose="020B0900000000000000" pitchFamily="50" charset="-128"/>
                <a:ea typeface="HGP創英角ｺﾞｼｯｸUB" panose="020B0900000000000000" pitchFamily="50" charset="-128"/>
              </a:rPr>
              <a:t>M</a:t>
            </a:r>
            <a:r>
              <a:rPr kumimoji="1" lang="ja-JP" altLang="en-US" sz="4000" dirty="0">
                <a:latin typeface="HGP創英角ｺﾞｼｯｸUB" panose="020B0900000000000000" pitchFamily="50" charset="-128"/>
                <a:ea typeface="HGP創英角ｺﾞｼｯｸUB" panose="020B0900000000000000" pitchFamily="50" charset="-128"/>
              </a:rPr>
              <a:t>ｙ </a:t>
            </a:r>
            <a:r>
              <a:rPr kumimoji="1" lang="en-US" altLang="ja-JP" sz="4000" dirty="0">
                <a:latin typeface="HGP創英角ｺﾞｼｯｸUB" panose="020B0900000000000000" pitchFamily="50" charset="-128"/>
                <a:ea typeface="HGP創英角ｺﾞｼｯｸUB" panose="020B0900000000000000" pitchFamily="50" charset="-128"/>
              </a:rPr>
              <a:t>Rotary </a:t>
            </a:r>
            <a:r>
              <a:rPr lang="ja-JP" altLang="en-US" sz="4000" dirty="0">
                <a:latin typeface="HGP創英角ｺﾞｼｯｸUB" panose="020B0900000000000000" pitchFamily="50" charset="-128"/>
                <a:ea typeface="HGP創英角ｺﾞｼｯｸUB" panose="020B0900000000000000" pitchFamily="50" charset="-128"/>
              </a:rPr>
              <a:t>の活用</a:t>
            </a:r>
            <a:endParaRPr lang="en-US" altLang="ja-JP" sz="4000" dirty="0">
              <a:latin typeface="HGP創英角ｺﾞｼｯｸUB" panose="020B0900000000000000" pitchFamily="50" charset="-128"/>
              <a:ea typeface="HGP創英角ｺﾞｼｯｸUB" panose="020B0900000000000000" pitchFamily="50" charset="-128"/>
            </a:endParaRPr>
          </a:p>
          <a:p>
            <a:r>
              <a:rPr lang="ja-JP" altLang="en-US" sz="1600" dirty="0">
                <a:latin typeface="HGP創英角ｺﾞｼｯｸUB" panose="020B0900000000000000" pitchFamily="50" charset="-128"/>
                <a:ea typeface="HGP創英角ｺﾞｼｯｸUB" panose="020B0900000000000000" pitchFamily="50" charset="-128"/>
              </a:rPr>
              <a:t>　　</a:t>
            </a:r>
            <a:endParaRPr lang="en-US" altLang="ja-JP" sz="1600" dirty="0">
              <a:latin typeface="HGP創英角ｺﾞｼｯｸUB" panose="020B0900000000000000" pitchFamily="50" charset="-128"/>
              <a:ea typeface="HGP創英角ｺﾞｼｯｸUB" panose="020B0900000000000000" pitchFamily="50" charset="-128"/>
            </a:endParaRPr>
          </a:p>
          <a:p>
            <a:r>
              <a:rPr lang="ja-JP" altLang="en-US" sz="4000" dirty="0">
                <a:latin typeface="HGP創英角ｺﾞｼｯｸUB" panose="020B0900000000000000" pitchFamily="50" charset="-128"/>
                <a:ea typeface="HGP創英角ｺﾞｼｯｸUB" panose="020B0900000000000000" pitchFamily="50" charset="-128"/>
              </a:rPr>
              <a:t>　　・</a:t>
            </a:r>
            <a:r>
              <a:rPr kumimoji="1" lang="en-US" altLang="ja-JP" sz="4000" dirty="0">
                <a:latin typeface="HGP創英角ｺﾞｼｯｸUB" panose="020B0900000000000000" pitchFamily="50" charset="-128"/>
                <a:ea typeface="HGP創英角ｺﾞｼｯｸUB" panose="020B0900000000000000" pitchFamily="50" charset="-128"/>
              </a:rPr>
              <a:t> M</a:t>
            </a:r>
            <a:r>
              <a:rPr kumimoji="1" lang="ja-JP" altLang="en-US" sz="4000" dirty="0">
                <a:latin typeface="HGP創英角ｺﾞｼｯｸUB" panose="020B0900000000000000" pitchFamily="50" charset="-128"/>
                <a:ea typeface="HGP創英角ｺﾞｼｯｸUB" panose="020B0900000000000000" pitchFamily="50" charset="-128"/>
              </a:rPr>
              <a:t>ｙ </a:t>
            </a:r>
            <a:r>
              <a:rPr kumimoji="1" lang="en-US" altLang="ja-JP" sz="4000" dirty="0">
                <a:latin typeface="HGP創英角ｺﾞｼｯｸUB" panose="020B0900000000000000" pitchFamily="50" charset="-128"/>
                <a:ea typeface="HGP創英角ｺﾞｼｯｸUB" panose="020B0900000000000000" pitchFamily="50" charset="-128"/>
              </a:rPr>
              <a:t>Rotary </a:t>
            </a:r>
            <a:r>
              <a:rPr lang="ja-JP" altLang="en-US" sz="4000" dirty="0">
                <a:latin typeface="HGP創英角ｺﾞｼｯｸUB" panose="020B0900000000000000" pitchFamily="50" charset="-128"/>
                <a:ea typeface="HGP創英角ｺﾞｼｯｸUB" panose="020B0900000000000000" pitchFamily="50" charset="-128"/>
              </a:rPr>
              <a:t>は世界をつなぐ</a:t>
            </a:r>
            <a:endParaRPr lang="en-US" altLang="ja-JP" sz="4000" dirty="0">
              <a:latin typeface="HGP創英角ｺﾞｼｯｸUB" panose="020B0900000000000000" pitchFamily="50" charset="-128"/>
              <a:ea typeface="HGP創英角ｺﾞｼｯｸUB" panose="020B0900000000000000" pitchFamily="50" charset="-128"/>
            </a:endParaRPr>
          </a:p>
          <a:p>
            <a:r>
              <a:rPr lang="ja-JP" altLang="en-US" sz="1600" dirty="0">
                <a:latin typeface="HGP創英角ｺﾞｼｯｸUB" panose="020B0900000000000000" pitchFamily="50" charset="-128"/>
                <a:ea typeface="HGP創英角ｺﾞｼｯｸUB" panose="020B0900000000000000" pitchFamily="50" charset="-128"/>
              </a:rPr>
              <a:t>　　</a:t>
            </a:r>
            <a:endParaRPr lang="en-US" altLang="ja-JP" sz="1600" dirty="0">
              <a:latin typeface="HGP創英角ｺﾞｼｯｸUB" panose="020B0900000000000000" pitchFamily="50" charset="-128"/>
              <a:ea typeface="HGP創英角ｺﾞｼｯｸUB" panose="020B0900000000000000" pitchFamily="50" charset="-128"/>
            </a:endParaRPr>
          </a:p>
          <a:p>
            <a:r>
              <a:rPr lang="ja-JP" altLang="en-US" sz="4000" dirty="0">
                <a:latin typeface="HGP創英角ｺﾞｼｯｸUB" panose="020B0900000000000000" pitchFamily="50" charset="-128"/>
                <a:ea typeface="HGP創英角ｺﾞｼｯｸUB" panose="020B0900000000000000" pitchFamily="50" charset="-128"/>
              </a:rPr>
              <a:t>　　</a:t>
            </a:r>
            <a:r>
              <a:rPr lang="ja-JP" altLang="en-US" sz="4000" dirty="0">
                <a:solidFill>
                  <a:srgbClr val="FF0000"/>
                </a:solidFill>
                <a:latin typeface="HGP創英角ｺﾞｼｯｸUB" panose="020B0900000000000000" pitchFamily="50" charset="-128"/>
                <a:ea typeface="HGP創英角ｺﾞｼｯｸUB" panose="020B0900000000000000" pitchFamily="50" charset="-128"/>
              </a:rPr>
              <a:t>・クラブセントラル、ロータリーショーケース</a:t>
            </a:r>
            <a:endParaRPr lang="en-US" altLang="ja-JP" sz="4000"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4000" dirty="0">
                <a:solidFill>
                  <a:srgbClr val="FF0000"/>
                </a:solidFill>
                <a:latin typeface="HGP創英角ｺﾞｼｯｸUB" panose="020B0900000000000000" pitchFamily="50" charset="-128"/>
                <a:ea typeface="HGP創英角ｺﾞｼｯｸUB" panose="020B0900000000000000" pitchFamily="50" charset="-128"/>
              </a:rPr>
              <a:t>　　　を活用してください。</a:t>
            </a:r>
            <a:endParaRPr lang="en-US" altLang="ja-JP" sz="4000" dirty="0">
              <a:solidFill>
                <a:srgbClr val="FF0000"/>
              </a:solidFill>
              <a:latin typeface="HGP創英角ｺﾞｼｯｸUB" panose="020B0900000000000000" pitchFamily="50" charset="-128"/>
              <a:ea typeface="HGP創英角ｺﾞｼｯｸUB" panose="020B0900000000000000" pitchFamily="50" charset="-128"/>
            </a:endParaRPr>
          </a:p>
          <a:p>
            <a:pPr algn="ctr"/>
            <a:endParaRPr kumimoji="1" lang="ja-JP" altLang="en-US" sz="40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76091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
        <p:nvSpPr>
          <p:cNvPr id="4" name="テキスト ボックス 3">
            <a:extLst>
              <a:ext uri="{FF2B5EF4-FFF2-40B4-BE49-F238E27FC236}">
                <a16:creationId xmlns:a16="http://schemas.microsoft.com/office/drawing/2014/main" id="{FB41A56E-8E04-4C34-A65F-1854AE3BB2CB}"/>
              </a:ext>
            </a:extLst>
          </p:cNvPr>
          <p:cNvSpPr txBox="1"/>
          <p:nvPr/>
        </p:nvSpPr>
        <p:spPr>
          <a:xfrm>
            <a:off x="3465502" y="521219"/>
            <a:ext cx="6096000" cy="707886"/>
          </a:xfrm>
          <a:prstGeom prst="rect">
            <a:avLst/>
          </a:prstGeom>
          <a:noFill/>
        </p:spPr>
        <p:txBody>
          <a:bodyPr wrap="square">
            <a:spAutoFit/>
          </a:bodyPr>
          <a:lstStyle/>
          <a:p>
            <a:pPr algn="ctr"/>
            <a:r>
              <a:rPr lang="ja-JP" altLang="en-US" sz="4000" dirty="0">
                <a:latin typeface="HGP創英角ｺﾞｼｯｸUB" panose="020B0900000000000000" pitchFamily="50" charset="-128"/>
                <a:ea typeface="HGP創英角ｺﾞｼｯｸUB" panose="020B0900000000000000" pitchFamily="50" charset="-128"/>
              </a:rPr>
              <a:t>クラブセントラルの活用</a:t>
            </a:r>
            <a:endParaRPr lang="en-US" altLang="ja-JP" sz="4000" dirty="0">
              <a:latin typeface="HGP創英角ｺﾞｼｯｸUB" panose="020B0900000000000000" pitchFamily="50" charset="-128"/>
              <a:ea typeface="HGP創英角ｺﾞｼｯｸUB" panose="020B0900000000000000" pitchFamily="50" charset="-128"/>
            </a:endParaRPr>
          </a:p>
        </p:txBody>
      </p:sp>
      <p:pic>
        <p:nvPicPr>
          <p:cNvPr id="5" name="図 4">
            <a:extLst>
              <a:ext uri="{FF2B5EF4-FFF2-40B4-BE49-F238E27FC236}">
                <a16:creationId xmlns:a16="http://schemas.microsoft.com/office/drawing/2014/main" id="{C90BC4E2-AC9F-430E-B3BE-C2BFEF71668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436" b="4732"/>
          <a:stretch/>
        </p:blipFill>
        <p:spPr>
          <a:xfrm>
            <a:off x="716030" y="1193036"/>
            <a:ext cx="11149263" cy="5696465"/>
          </a:xfrm>
          <a:prstGeom prst="rect">
            <a:avLst/>
          </a:prstGeom>
        </p:spPr>
      </p:pic>
      <p:sp>
        <p:nvSpPr>
          <p:cNvPr id="7" name="楕円 6">
            <a:extLst>
              <a:ext uri="{FF2B5EF4-FFF2-40B4-BE49-F238E27FC236}">
                <a16:creationId xmlns:a16="http://schemas.microsoft.com/office/drawing/2014/main" id="{9BA79DC3-A2CE-4E35-97CA-141D7FEE3349}"/>
              </a:ext>
            </a:extLst>
          </p:cNvPr>
          <p:cNvSpPr/>
          <p:nvPr/>
        </p:nvSpPr>
        <p:spPr>
          <a:xfrm>
            <a:off x="4444631" y="1900922"/>
            <a:ext cx="1032764" cy="83419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8332BD0D-6FAA-4F1B-9331-3548140BEE93}"/>
              </a:ext>
            </a:extLst>
          </p:cNvPr>
          <p:cNvSpPr/>
          <p:nvPr/>
        </p:nvSpPr>
        <p:spPr>
          <a:xfrm>
            <a:off x="460328" y="1900922"/>
            <a:ext cx="2261719" cy="6666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16315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吹き出し: 四角形 7">
            <a:extLst>
              <a:ext uri="{FF2B5EF4-FFF2-40B4-BE49-F238E27FC236}">
                <a16:creationId xmlns:a16="http://schemas.microsoft.com/office/drawing/2014/main" id="{71F078CD-782C-4094-87A9-2A4574278E77}"/>
              </a:ext>
            </a:extLst>
          </p:cNvPr>
          <p:cNvSpPr/>
          <p:nvPr/>
        </p:nvSpPr>
        <p:spPr>
          <a:xfrm>
            <a:off x="948042" y="2022698"/>
            <a:ext cx="1317356" cy="1172068"/>
          </a:xfrm>
          <a:prstGeom prst="wedgeRectCallout">
            <a:avLst>
              <a:gd name="adj1" fmla="val 48963"/>
              <a:gd name="adj2" fmla="val -10222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コロナ</a:t>
            </a:r>
            <a:endParaRPr kumimoji="1"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pPr algn="ctr"/>
            <a:r>
              <a:rPr kumimoji="1" lang="ja-JP" altLang="en-US" sz="2800" dirty="0">
                <a:solidFill>
                  <a:srgbClr val="FF0000"/>
                </a:solidFill>
                <a:latin typeface="HGP創英角ｺﾞｼｯｸUB" panose="020B0900000000000000" pitchFamily="50" charset="-128"/>
                <a:ea typeface="HGP創英角ｺﾞｼｯｸUB" panose="020B0900000000000000" pitchFamily="50" charset="-128"/>
              </a:rPr>
              <a:t>と入力</a:t>
            </a:r>
          </a:p>
        </p:txBody>
      </p:sp>
      <p:sp>
        <p:nvSpPr>
          <p:cNvPr id="11" name="テキスト ボックス 10">
            <a:extLst>
              <a:ext uri="{FF2B5EF4-FFF2-40B4-BE49-F238E27FC236}">
                <a16:creationId xmlns:a16="http://schemas.microsoft.com/office/drawing/2014/main" id="{38BE8DFF-DEF1-4341-B1BD-31D3D1454C9C}"/>
              </a:ext>
            </a:extLst>
          </p:cNvPr>
          <p:cNvSpPr txBox="1"/>
          <p:nvPr/>
        </p:nvSpPr>
        <p:spPr>
          <a:xfrm>
            <a:off x="2172848" y="514421"/>
            <a:ext cx="10364567" cy="707886"/>
          </a:xfrm>
          <a:prstGeom prst="rect">
            <a:avLst/>
          </a:prstGeom>
          <a:noFill/>
        </p:spPr>
        <p:txBody>
          <a:bodyPr wrap="square" rtlCol="0">
            <a:spAutoFit/>
          </a:bodyPr>
          <a:lstStyle/>
          <a:p>
            <a:pPr algn="ctr"/>
            <a:r>
              <a:rPr kumimoji="1" lang="ja-JP" altLang="en-US" sz="4000" dirty="0">
                <a:latin typeface="HGP創英角ｺﾞｼｯｸUB" panose="020B0900000000000000" pitchFamily="50" charset="-128"/>
                <a:ea typeface="HGP創英角ｺﾞｼｯｸUB" panose="020B0900000000000000" pitchFamily="50" charset="-128"/>
              </a:rPr>
              <a:t>ロータリーショーケースの活用　</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pic>
        <p:nvPicPr>
          <p:cNvPr id="4" name="図 3" descr="グラフィカル ユーザー インターフェイス, テキスト, アプリケーション, メール&#10;&#10;自動的に生成された説明">
            <a:extLst>
              <a:ext uri="{FF2B5EF4-FFF2-40B4-BE49-F238E27FC236}">
                <a16:creationId xmlns:a16="http://schemas.microsoft.com/office/drawing/2014/main" id="{C72190D1-C060-4704-BFAC-665D11157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7948" y="518706"/>
            <a:ext cx="8383170" cy="5820587"/>
          </a:xfrm>
          <a:prstGeom prst="rect">
            <a:avLst/>
          </a:prstGeom>
        </p:spPr>
      </p:pic>
      <p:sp>
        <p:nvSpPr>
          <p:cNvPr id="12" name="楕円 11">
            <a:extLst>
              <a:ext uri="{FF2B5EF4-FFF2-40B4-BE49-F238E27FC236}">
                <a16:creationId xmlns:a16="http://schemas.microsoft.com/office/drawing/2014/main" id="{7C5EA85F-0C7F-4596-B824-DA6C59DBD8E5}"/>
              </a:ext>
            </a:extLst>
          </p:cNvPr>
          <p:cNvSpPr/>
          <p:nvPr/>
        </p:nvSpPr>
        <p:spPr>
          <a:xfrm>
            <a:off x="2265398" y="1001102"/>
            <a:ext cx="2918422" cy="67963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四角形 12">
            <a:extLst>
              <a:ext uri="{FF2B5EF4-FFF2-40B4-BE49-F238E27FC236}">
                <a16:creationId xmlns:a16="http://schemas.microsoft.com/office/drawing/2014/main" id="{FDE78900-3187-42BF-828F-49F5AB2E82CE}"/>
              </a:ext>
            </a:extLst>
          </p:cNvPr>
          <p:cNvSpPr/>
          <p:nvPr/>
        </p:nvSpPr>
        <p:spPr>
          <a:xfrm>
            <a:off x="948042" y="5036369"/>
            <a:ext cx="1317356" cy="1172068"/>
          </a:xfrm>
          <a:prstGeom prst="wedgeRectCallout">
            <a:avLst>
              <a:gd name="adj1" fmla="val 117765"/>
              <a:gd name="adj2" fmla="val 10533"/>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検索を</a:t>
            </a:r>
            <a:endParaRPr kumimoji="1"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クリック</a:t>
            </a:r>
            <a:endParaRPr kumimoji="1" lang="ja-JP" altLang="en-US" sz="2800"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880619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sp>
        <p:nvSpPr>
          <p:cNvPr id="4" name="テキスト ボックス 3">
            <a:extLst>
              <a:ext uri="{FF2B5EF4-FFF2-40B4-BE49-F238E27FC236}">
                <a16:creationId xmlns:a16="http://schemas.microsoft.com/office/drawing/2014/main" id="{18F0A39E-6575-493C-AAC3-C4DBA2E36833}"/>
              </a:ext>
            </a:extLst>
          </p:cNvPr>
          <p:cNvSpPr txBox="1"/>
          <p:nvPr/>
        </p:nvSpPr>
        <p:spPr>
          <a:xfrm>
            <a:off x="1167343" y="521036"/>
            <a:ext cx="10364567" cy="707886"/>
          </a:xfrm>
          <a:prstGeom prst="rect">
            <a:avLst/>
          </a:prstGeom>
          <a:noFill/>
        </p:spPr>
        <p:txBody>
          <a:bodyPr wrap="square" rtlCol="0">
            <a:spAutoFit/>
          </a:bodyPr>
          <a:lstStyle/>
          <a:p>
            <a:pPr algn="ctr"/>
            <a:r>
              <a:rPr kumimoji="1" lang="ja-JP" altLang="en-US" sz="4000" dirty="0">
                <a:latin typeface="HGP創英角ｺﾞｼｯｸUB" panose="020B0900000000000000" pitchFamily="50" charset="-128"/>
                <a:ea typeface="HGP創英角ｺﾞｼｯｸUB" panose="020B0900000000000000" pitchFamily="50" charset="-128"/>
              </a:rPr>
              <a:t>ロータリーショーケースの活用　</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pic>
        <p:nvPicPr>
          <p:cNvPr id="3" name="図 2" descr="グラフィカル ユーザー インターフェイス, テキスト, アプリケーション, Web サイト&#10;&#10;自動的に生成された説明">
            <a:extLst>
              <a:ext uri="{FF2B5EF4-FFF2-40B4-BE49-F238E27FC236}">
                <a16:creationId xmlns:a16="http://schemas.microsoft.com/office/drawing/2014/main" id="{6411F621-E344-44A9-B05A-92014E822B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 y="1276036"/>
            <a:ext cx="11740664" cy="4931229"/>
          </a:xfrm>
          <a:prstGeom prst="rect">
            <a:avLst/>
          </a:prstGeom>
        </p:spPr>
      </p:pic>
    </p:spTree>
    <p:extLst>
      <p:ext uri="{BB962C8B-B14F-4D97-AF65-F5344CB8AC3E}">
        <p14:creationId xmlns:p14="http://schemas.microsoft.com/office/powerpoint/2010/main" val="44208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613596" y="851246"/>
            <a:ext cx="10775092" cy="750979"/>
          </a:xfrm>
          <a:prstGeom prst="rect">
            <a:avLst/>
          </a:prstGeom>
          <a:noFill/>
        </p:spPr>
        <p:txBody>
          <a:bodyPr wrap="square" rtlCol="0">
            <a:noAutofit/>
          </a:bodyPr>
          <a:lstStyle/>
          <a:p>
            <a:pPr algn="ctr"/>
            <a:r>
              <a:rPr lang="ja-JP" altLang="ja-JP" sz="2800" b="1" u="sng" dirty="0"/>
              <a:t>公共イメージ</a:t>
            </a:r>
            <a:r>
              <a:rPr lang="ja-JP" altLang="en-US" sz="2800" b="1" u="sng" dirty="0"/>
              <a:t>向上セミナー　セッション３</a:t>
            </a:r>
            <a:endParaRPr lang="ja-JP" altLang="ja-JP" sz="2800" u="sng" dirty="0"/>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sp>
        <p:nvSpPr>
          <p:cNvPr id="10" name="テキスト ボックス 9">
            <a:extLst>
              <a:ext uri="{FF2B5EF4-FFF2-40B4-BE49-F238E27FC236}">
                <a16:creationId xmlns:a16="http://schemas.microsoft.com/office/drawing/2014/main" id="{EE24120D-6602-4FD8-A6FA-8BD8838CE239}"/>
              </a:ext>
            </a:extLst>
          </p:cNvPr>
          <p:cNvSpPr txBox="1"/>
          <p:nvPr/>
        </p:nvSpPr>
        <p:spPr>
          <a:xfrm>
            <a:off x="523975" y="1183713"/>
            <a:ext cx="11442357" cy="4490574"/>
          </a:xfrm>
          <a:prstGeom prst="rect">
            <a:avLst/>
          </a:prstGeom>
          <a:noFill/>
        </p:spPr>
        <p:txBody>
          <a:bodyPr wrap="square" rtlCol="0">
            <a:noAutofit/>
          </a:bodyPr>
          <a:lstStyle/>
          <a:p>
            <a:endParaRPr lang="en-US" altLang="ja-JP" sz="2800" dirty="0">
              <a:solidFill>
                <a:prstClr val="black"/>
              </a:solidFill>
            </a:endParaRPr>
          </a:p>
          <a:p>
            <a:r>
              <a:rPr lang="ja-JP" altLang="en-US" sz="2800" b="1" dirty="0">
                <a:solidFill>
                  <a:srgbClr val="0070C0"/>
                </a:solidFill>
              </a:rPr>
              <a:t>　　　　　　</a:t>
            </a:r>
            <a:r>
              <a:rPr lang="en-US" altLang="ja-JP" sz="2800" b="1" dirty="0">
                <a:solidFill>
                  <a:srgbClr val="0070C0"/>
                </a:solidFill>
              </a:rPr>
              <a:t>1.</a:t>
            </a:r>
            <a:r>
              <a:rPr lang="ja-JP" altLang="en-US" sz="2800" b="1" dirty="0">
                <a:solidFill>
                  <a:srgbClr val="0070C0"/>
                </a:solidFill>
              </a:rPr>
              <a:t>ロータリー賞は何故必要か</a:t>
            </a:r>
            <a:endParaRPr lang="en-US" altLang="ja-JP" sz="2800" b="1" dirty="0">
              <a:solidFill>
                <a:srgbClr val="0070C0"/>
              </a:solidFill>
            </a:endParaRPr>
          </a:p>
          <a:p>
            <a:endParaRPr lang="en-US" altLang="ja-JP" sz="2800" b="1" dirty="0">
              <a:solidFill>
                <a:prstClr val="black"/>
              </a:solidFill>
            </a:endParaRPr>
          </a:p>
          <a:p>
            <a:r>
              <a:rPr lang="ja-JP" altLang="en-US" sz="2800" b="1" dirty="0">
                <a:solidFill>
                  <a:prstClr val="black"/>
                </a:solidFill>
              </a:rPr>
              <a:t>　　　　　　</a:t>
            </a:r>
            <a:r>
              <a:rPr lang="en-US" altLang="ja-JP" sz="2800" b="1" dirty="0">
                <a:solidFill>
                  <a:prstClr val="black"/>
                </a:solidFill>
              </a:rPr>
              <a:t>2.</a:t>
            </a:r>
            <a:r>
              <a:rPr lang="ja-JP" altLang="en-US" sz="2800" b="1" dirty="0">
                <a:solidFill>
                  <a:prstClr val="black"/>
                </a:solidFill>
              </a:rPr>
              <a:t>ロータリー賞の目標設定について</a:t>
            </a:r>
            <a:endParaRPr lang="en-US" altLang="ja-JP" sz="2800" b="1" dirty="0">
              <a:solidFill>
                <a:prstClr val="black"/>
              </a:solidFill>
            </a:endParaRPr>
          </a:p>
          <a:p>
            <a:endParaRPr lang="en-US" altLang="ja-JP" sz="2800" b="1" dirty="0">
              <a:solidFill>
                <a:prstClr val="black"/>
              </a:solidFill>
            </a:endParaRPr>
          </a:p>
          <a:p>
            <a:r>
              <a:rPr lang="ja-JP" altLang="en-US" sz="2800" b="1" dirty="0">
                <a:solidFill>
                  <a:prstClr val="black"/>
                </a:solidFill>
              </a:rPr>
              <a:t>　　　　　　</a:t>
            </a:r>
            <a:r>
              <a:rPr lang="en-US" altLang="ja-JP" sz="2800" b="1" dirty="0">
                <a:solidFill>
                  <a:prstClr val="black"/>
                </a:solidFill>
              </a:rPr>
              <a:t>3.</a:t>
            </a:r>
            <a:r>
              <a:rPr lang="en-US" altLang="ja-JP" sz="2800" b="1" dirty="0">
                <a:solidFill>
                  <a:prstClr val="black"/>
                </a:solidFill>
                <a:latin typeface="+mn-ea"/>
              </a:rPr>
              <a:t>MY ROTARY</a:t>
            </a:r>
            <a:r>
              <a:rPr lang="ja-JP" altLang="en-US" sz="2800" b="1" dirty="0">
                <a:solidFill>
                  <a:prstClr val="black"/>
                </a:solidFill>
              </a:rPr>
              <a:t>の登録促進</a:t>
            </a:r>
            <a:endParaRPr lang="en-US" altLang="ja-JP" sz="2800" b="1" dirty="0">
              <a:solidFill>
                <a:prstClr val="black"/>
              </a:solidFill>
            </a:endParaRPr>
          </a:p>
          <a:p>
            <a:endParaRPr lang="en-US" altLang="ja-JP" sz="2800" b="1" dirty="0">
              <a:solidFill>
                <a:prstClr val="black"/>
              </a:solidFill>
            </a:endParaRPr>
          </a:p>
          <a:p>
            <a:r>
              <a:rPr lang="ja-JP" altLang="en-US" sz="2800" b="1" dirty="0">
                <a:solidFill>
                  <a:prstClr val="black"/>
                </a:solidFill>
              </a:rPr>
              <a:t>　　　　　　</a:t>
            </a:r>
            <a:r>
              <a:rPr lang="en-US" altLang="ja-JP" sz="2800" b="1" dirty="0">
                <a:solidFill>
                  <a:prstClr val="black"/>
                </a:solidFill>
              </a:rPr>
              <a:t>4.</a:t>
            </a:r>
            <a:r>
              <a:rPr lang="en-US" altLang="ja-JP" sz="2800" b="1" dirty="0">
                <a:solidFill>
                  <a:prstClr val="black"/>
                </a:solidFill>
                <a:latin typeface="+mn-ea"/>
              </a:rPr>
              <a:t>MY ROTARY</a:t>
            </a:r>
            <a:r>
              <a:rPr lang="ja-JP" altLang="en-US" sz="2800" b="1" dirty="0">
                <a:solidFill>
                  <a:prstClr val="black"/>
                </a:solidFill>
              </a:rPr>
              <a:t>が世界のロータリアンを</a:t>
            </a:r>
            <a:endParaRPr lang="en-US" altLang="ja-JP" sz="2800" b="1" dirty="0">
              <a:solidFill>
                <a:prstClr val="black"/>
              </a:solidFill>
            </a:endParaRPr>
          </a:p>
          <a:p>
            <a:r>
              <a:rPr lang="ja-JP" altLang="en-US" sz="2800" b="1" dirty="0">
                <a:solidFill>
                  <a:prstClr val="black"/>
                </a:solidFill>
              </a:rPr>
              <a:t>　　　　 　　  つなぐその活用法</a:t>
            </a:r>
            <a:endParaRPr lang="en-US" altLang="ja-JP" sz="2800" b="1" dirty="0">
              <a:solidFill>
                <a:prstClr val="black"/>
              </a:solidFill>
            </a:endParaRPr>
          </a:p>
          <a:p>
            <a:endParaRPr lang="en-US" altLang="ja-JP" sz="2800" b="1" dirty="0">
              <a:solidFill>
                <a:prstClr val="black"/>
              </a:solidFill>
            </a:endParaRPr>
          </a:p>
          <a:p>
            <a:endParaRPr lang="en-US" altLang="ja-JP" sz="2800" dirty="0">
              <a:solidFill>
                <a:prstClr val="black"/>
              </a:solidFill>
            </a:endParaRPr>
          </a:p>
        </p:txBody>
      </p:sp>
    </p:spTree>
    <p:extLst>
      <p:ext uri="{BB962C8B-B14F-4D97-AF65-F5344CB8AC3E}">
        <p14:creationId xmlns:p14="http://schemas.microsoft.com/office/powerpoint/2010/main" val="306018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10">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A0C476-684D-4F9B-AE2B-A9C167C5CB65}"/>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0EB8763F-BD3B-4E7D-8C81-ED996CADB241}"/>
              </a:ext>
            </a:extLst>
          </p:cNvPr>
          <p:cNvSpPr>
            <a:spLocks noGrp="1"/>
          </p:cNvSpPr>
          <p:nvPr>
            <p:ph type="subTitle" idx="1"/>
          </p:nvPr>
        </p:nvSpPr>
        <p:spPr/>
        <p:txBody>
          <a:bodyPr/>
          <a:lstStyle/>
          <a:p>
            <a:endParaRPr kumimoji="1" lang="ja-JP" altLang="en-US"/>
          </a:p>
        </p:txBody>
      </p:sp>
      <p:pic>
        <p:nvPicPr>
          <p:cNvPr id="4" name="図 3" descr="グラフィカル ユーザー インターフェイス, テキスト, アプリケーション, Web サイト&#10;&#10;自動的に生成された説明">
            <a:extLst>
              <a:ext uri="{FF2B5EF4-FFF2-40B4-BE49-F238E27FC236}">
                <a16:creationId xmlns:a16="http://schemas.microsoft.com/office/drawing/2014/main" id="{0306F7CC-BA6F-440F-B1F9-8404702CC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668" y="1186930"/>
            <a:ext cx="11740664" cy="4931229"/>
          </a:xfrm>
          <a:prstGeom prst="rect">
            <a:avLst/>
          </a:prstGeom>
        </p:spPr>
      </p:pic>
      <p:sp>
        <p:nvSpPr>
          <p:cNvPr id="5" name="テキスト ボックス 4">
            <a:extLst>
              <a:ext uri="{FF2B5EF4-FFF2-40B4-BE49-F238E27FC236}">
                <a16:creationId xmlns:a16="http://schemas.microsoft.com/office/drawing/2014/main" id="{EA157E3F-AF29-4970-84C6-A71C52E9867F}"/>
              </a:ext>
            </a:extLst>
          </p:cNvPr>
          <p:cNvSpPr txBox="1"/>
          <p:nvPr/>
        </p:nvSpPr>
        <p:spPr>
          <a:xfrm>
            <a:off x="1167343" y="521036"/>
            <a:ext cx="10364567" cy="707886"/>
          </a:xfrm>
          <a:prstGeom prst="rect">
            <a:avLst/>
          </a:prstGeom>
          <a:noFill/>
        </p:spPr>
        <p:txBody>
          <a:bodyPr wrap="square" rtlCol="0">
            <a:spAutoFit/>
          </a:bodyPr>
          <a:lstStyle/>
          <a:p>
            <a:pPr algn="ctr"/>
            <a:r>
              <a:rPr kumimoji="1" lang="ja-JP" altLang="en-US" sz="4000" dirty="0">
                <a:latin typeface="HGP創英角ｺﾞｼｯｸUB" panose="020B0900000000000000" pitchFamily="50" charset="-128"/>
                <a:ea typeface="HGP創英角ｺﾞｼｯｸUB" panose="020B0900000000000000" pitchFamily="50" charset="-128"/>
              </a:rPr>
              <a:t>ロータリーショーケースの活用　</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6" name="楕円 5">
            <a:extLst>
              <a:ext uri="{FF2B5EF4-FFF2-40B4-BE49-F238E27FC236}">
                <a16:creationId xmlns:a16="http://schemas.microsoft.com/office/drawing/2014/main" id="{F0D93534-39F1-4F81-9E66-BE081D69E134}"/>
              </a:ext>
            </a:extLst>
          </p:cNvPr>
          <p:cNvSpPr/>
          <p:nvPr/>
        </p:nvSpPr>
        <p:spPr>
          <a:xfrm>
            <a:off x="1052926" y="2590336"/>
            <a:ext cx="2070253" cy="55946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四角形 6">
            <a:extLst>
              <a:ext uri="{FF2B5EF4-FFF2-40B4-BE49-F238E27FC236}">
                <a16:creationId xmlns:a16="http://schemas.microsoft.com/office/drawing/2014/main" id="{6229DF0D-2361-451C-97F1-6CB3E298C00F}"/>
              </a:ext>
            </a:extLst>
          </p:cNvPr>
          <p:cNvSpPr/>
          <p:nvPr/>
        </p:nvSpPr>
        <p:spPr>
          <a:xfrm>
            <a:off x="-74922" y="3270703"/>
            <a:ext cx="1470023" cy="1172068"/>
          </a:xfrm>
          <a:prstGeom prst="wedgeRectCallout">
            <a:avLst>
              <a:gd name="adj1" fmla="val 90555"/>
              <a:gd name="adj2" fmla="val -54757"/>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コロナ</a:t>
            </a:r>
            <a:endParaRPr kumimoji="1"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900852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3" name="図 2" descr="グラフィカル ユーザー インターフェイス&#10;&#10;低い精度で自動的に生成された説明">
            <a:extLst>
              <a:ext uri="{FF2B5EF4-FFF2-40B4-BE49-F238E27FC236}">
                <a16:creationId xmlns:a16="http://schemas.microsoft.com/office/drawing/2014/main" id="{56D54D9F-7316-4E44-96E6-820BB1ED61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196" y="1271297"/>
            <a:ext cx="11329261" cy="5378538"/>
          </a:xfrm>
          <a:prstGeom prst="rect">
            <a:avLst/>
          </a:prstGeom>
        </p:spPr>
      </p:pic>
      <p:sp>
        <p:nvSpPr>
          <p:cNvPr id="7" name="テキスト ボックス 6">
            <a:extLst>
              <a:ext uri="{FF2B5EF4-FFF2-40B4-BE49-F238E27FC236}">
                <a16:creationId xmlns:a16="http://schemas.microsoft.com/office/drawing/2014/main" id="{01A74F79-1E4F-4DA6-8F7B-3A98A8A470CF}"/>
              </a:ext>
            </a:extLst>
          </p:cNvPr>
          <p:cNvSpPr txBox="1"/>
          <p:nvPr/>
        </p:nvSpPr>
        <p:spPr>
          <a:xfrm>
            <a:off x="1099696" y="516297"/>
            <a:ext cx="10364567" cy="707886"/>
          </a:xfrm>
          <a:prstGeom prst="rect">
            <a:avLst/>
          </a:prstGeom>
          <a:noFill/>
        </p:spPr>
        <p:txBody>
          <a:bodyPr wrap="square" rtlCol="0">
            <a:spAutoFit/>
          </a:bodyPr>
          <a:lstStyle/>
          <a:p>
            <a:pPr algn="ctr"/>
            <a:r>
              <a:rPr kumimoji="1" lang="ja-JP" altLang="en-US" sz="4000" dirty="0">
                <a:latin typeface="HGP創英角ｺﾞｼｯｸUB" panose="020B0900000000000000" pitchFamily="50" charset="-128"/>
                <a:ea typeface="HGP創英角ｺﾞｼｯｸUB" panose="020B0900000000000000" pitchFamily="50" charset="-128"/>
              </a:rPr>
              <a:t>ロータリーショーケースの活用　</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10" name="楕円 9">
            <a:extLst>
              <a:ext uri="{FF2B5EF4-FFF2-40B4-BE49-F238E27FC236}">
                <a16:creationId xmlns:a16="http://schemas.microsoft.com/office/drawing/2014/main" id="{A9E7345A-73C1-4AD1-A5D0-3E25509CAE6E}"/>
              </a:ext>
            </a:extLst>
          </p:cNvPr>
          <p:cNvSpPr/>
          <p:nvPr/>
        </p:nvSpPr>
        <p:spPr>
          <a:xfrm>
            <a:off x="1470024" y="5955670"/>
            <a:ext cx="2070253" cy="55946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3D58A8A4-3F82-484E-9F6F-F745A667100F}"/>
              </a:ext>
            </a:extLst>
          </p:cNvPr>
          <p:cNvSpPr/>
          <p:nvPr/>
        </p:nvSpPr>
        <p:spPr>
          <a:xfrm>
            <a:off x="1470023" y="4641671"/>
            <a:ext cx="2070253" cy="55946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C5569575-532F-4DC8-9C9C-619F26F513C4}"/>
              </a:ext>
            </a:extLst>
          </p:cNvPr>
          <p:cNvSpPr/>
          <p:nvPr/>
        </p:nvSpPr>
        <p:spPr>
          <a:xfrm>
            <a:off x="1470021" y="1936597"/>
            <a:ext cx="2070253" cy="55946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四角形 12">
            <a:extLst>
              <a:ext uri="{FF2B5EF4-FFF2-40B4-BE49-F238E27FC236}">
                <a16:creationId xmlns:a16="http://schemas.microsoft.com/office/drawing/2014/main" id="{6BB0A571-DA37-43EC-94EF-FA3567E7806E}"/>
              </a:ext>
            </a:extLst>
          </p:cNvPr>
          <p:cNvSpPr/>
          <p:nvPr/>
        </p:nvSpPr>
        <p:spPr>
          <a:xfrm>
            <a:off x="-1" y="1672416"/>
            <a:ext cx="1470023" cy="1172068"/>
          </a:xfrm>
          <a:prstGeom prst="wedgeRectCallout">
            <a:avLst>
              <a:gd name="adj1" fmla="val 64364"/>
              <a:gd name="adj2" fmla="val 14363"/>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FF0000"/>
                </a:solidFill>
                <a:latin typeface="HGP創英角ｺﾞｼｯｸUB" panose="020B0900000000000000" pitchFamily="50" charset="-128"/>
                <a:ea typeface="HGP創英角ｺﾞｼｯｸUB" panose="020B0900000000000000" pitchFamily="50" charset="-128"/>
              </a:rPr>
              <a:t>地区</a:t>
            </a:r>
            <a:endParaRPr kumimoji="1"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pPr algn="ctr"/>
            <a:r>
              <a:rPr kumimoji="1" lang="en-US" altLang="ja-JP" sz="2800" dirty="0">
                <a:solidFill>
                  <a:srgbClr val="FF0000"/>
                </a:solidFill>
                <a:latin typeface="HGP創英角ｺﾞｼｯｸUB" panose="020B0900000000000000" pitchFamily="50" charset="-128"/>
                <a:ea typeface="HGP創英角ｺﾞｼｯｸUB" panose="020B0900000000000000" pitchFamily="50" charset="-128"/>
              </a:rPr>
              <a:t>2660</a:t>
            </a:r>
            <a:endParaRPr kumimoji="1" lang="ja-JP" altLang="en-US" sz="28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4" name="吹き出し: 四角形 13">
            <a:extLst>
              <a:ext uri="{FF2B5EF4-FFF2-40B4-BE49-F238E27FC236}">
                <a16:creationId xmlns:a16="http://schemas.microsoft.com/office/drawing/2014/main" id="{8FC9C113-F880-49B6-BF9E-A7D014E7AD30}"/>
              </a:ext>
            </a:extLst>
          </p:cNvPr>
          <p:cNvSpPr/>
          <p:nvPr/>
        </p:nvSpPr>
        <p:spPr>
          <a:xfrm>
            <a:off x="7233" y="4566956"/>
            <a:ext cx="1376390" cy="1264409"/>
          </a:xfrm>
          <a:prstGeom prst="wedgeRectCallout">
            <a:avLst>
              <a:gd name="adj1" fmla="val 108278"/>
              <a:gd name="adj2" fmla="val 2106"/>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年度</a:t>
            </a:r>
            <a:endParaRPr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pPr algn="ctr"/>
            <a:r>
              <a:rPr kumimoji="1" lang="en-US" altLang="ja-JP" sz="2800" dirty="0">
                <a:solidFill>
                  <a:srgbClr val="FF0000"/>
                </a:solidFill>
                <a:latin typeface="HGP創英角ｺﾞｼｯｸUB" panose="020B0900000000000000" pitchFamily="50" charset="-128"/>
                <a:ea typeface="HGP創英角ｺﾞｼｯｸUB" panose="020B0900000000000000" pitchFamily="50" charset="-128"/>
              </a:rPr>
              <a:t>2020-21</a:t>
            </a:r>
          </a:p>
        </p:txBody>
      </p:sp>
      <p:sp>
        <p:nvSpPr>
          <p:cNvPr id="15" name="吹き出し: 四角形 14">
            <a:extLst>
              <a:ext uri="{FF2B5EF4-FFF2-40B4-BE49-F238E27FC236}">
                <a16:creationId xmlns:a16="http://schemas.microsoft.com/office/drawing/2014/main" id="{629BF957-E299-4447-BE69-3DAAC3CB36D0}"/>
              </a:ext>
            </a:extLst>
          </p:cNvPr>
          <p:cNvSpPr/>
          <p:nvPr/>
        </p:nvSpPr>
        <p:spPr>
          <a:xfrm>
            <a:off x="-2" y="6017654"/>
            <a:ext cx="1470023" cy="800935"/>
          </a:xfrm>
          <a:prstGeom prst="wedgeRectCallout">
            <a:avLst>
              <a:gd name="adj1" fmla="val 66473"/>
              <a:gd name="adj2" fmla="val 81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社会奉仕</a:t>
            </a:r>
            <a:endParaRPr kumimoji="1" lang="en-US" altLang="ja-JP" sz="2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7" name="楕円 16">
            <a:extLst>
              <a:ext uri="{FF2B5EF4-FFF2-40B4-BE49-F238E27FC236}">
                <a16:creationId xmlns:a16="http://schemas.microsoft.com/office/drawing/2014/main" id="{E26E3916-5EA2-4320-8B5A-72A8435F4219}"/>
              </a:ext>
            </a:extLst>
          </p:cNvPr>
          <p:cNvSpPr/>
          <p:nvPr/>
        </p:nvSpPr>
        <p:spPr>
          <a:xfrm>
            <a:off x="1383623" y="3379719"/>
            <a:ext cx="2070253" cy="55946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吹き出し: 四角形 17">
            <a:extLst>
              <a:ext uri="{FF2B5EF4-FFF2-40B4-BE49-F238E27FC236}">
                <a16:creationId xmlns:a16="http://schemas.microsoft.com/office/drawing/2014/main" id="{08E6F6A4-68D2-4F13-BDCD-3DA0239208B4}"/>
              </a:ext>
            </a:extLst>
          </p:cNvPr>
          <p:cNvSpPr/>
          <p:nvPr/>
        </p:nvSpPr>
        <p:spPr>
          <a:xfrm>
            <a:off x="7233" y="3299422"/>
            <a:ext cx="1376390" cy="1172068"/>
          </a:xfrm>
          <a:prstGeom prst="wedgeRectCallout">
            <a:avLst>
              <a:gd name="adj1" fmla="val 92514"/>
              <a:gd name="adj2" fmla="val 4557"/>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日本を選択</a:t>
            </a:r>
          </a:p>
        </p:txBody>
      </p:sp>
    </p:spTree>
    <p:extLst>
      <p:ext uri="{BB962C8B-B14F-4D97-AF65-F5344CB8AC3E}">
        <p14:creationId xmlns:p14="http://schemas.microsoft.com/office/powerpoint/2010/main" val="779763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613596" y="851246"/>
            <a:ext cx="10775092" cy="750979"/>
          </a:xfrm>
          <a:prstGeom prst="rect">
            <a:avLst/>
          </a:prstGeom>
          <a:noFill/>
        </p:spPr>
        <p:txBody>
          <a:bodyPr wrap="square" rtlCol="0">
            <a:noAutofit/>
          </a:bodyPr>
          <a:lstStyle/>
          <a:p>
            <a:pPr algn="ctr"/>
            <a:r>
              <a:rPr lang="ja-JP" altLang="ja-JP" sz="2800" b="1" u="sng" dirty="0"/>
              <a:t>公共イメージ</a:t>
            </a:r>
            <a:r>
              <a:rPr lang="ja-JP" altLang="en-US" sz="2800" b="1" u="sng" dirty="0"/>
              <a:t>向上セミナー　セッション３</a:t>
            </a:r>
            <a:endParaRPr lang="ja-JP" altLang="ja-JP" sz="2800" u="sng" dirty="0"/>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sp>
        <p:nvSpPr>
          <p:cNvPr id="10" name="テキスト ボックス 9">
            <a:extLst>
              <a:ext uri="{FF2B5EF4-FFF2-40B4-BE49-F238E27FC236}">
                <a16:creationId xmlns:a16="http://schemas.microsoft.com/office/drawing/2014/main" id="{EE24120D-6602-4FD8-A6FA-8BD8838CE239}"/>
              </a:ext>
            </a:extLst>
          </p:cNvPr>
          <p:cNvSpPr txBox="1"/>
          <p:nvPr/>
        </p:nvSpPr>
        <p:spPr>
          <a:xfrm>
            <a:off x="523975" y="1226735"/>
            <a:ext cx="11442357" cy="4490574"/>
          </a:xfrm>
          <a:prstGeom prst="rect">
            <a:avLst/>
          </a:prstGeom>
          <a:noFill/>
        </p:spPr>
        <p:txBody>
          <a:bodyPr wrap="square" rtlCol="0">
            <a:noAutofit/>
          </a:bodyPr>
          <a:lstStyle/>
          <a:p>
            <a:endParaRPr lang="en-US" altLang="ja-JP" sz="2800" dirty="0">
              <a:solidFill>
                <a:prstClr val="black"/>
              </a:solidFill>
            </a:endParaRPr>
          </a:p>
          <a:p>
            <a:r>
              <a:rPr lang="ja-JP" altLang="en-US" sz="2800" b="1" dirty="0">
                <a:solidFill>
                  <a:srgbClr val="0070C0"/>
                </a:solidFill>
              </a:rPr>
              <a:t>　　　　　</a:t>
            </a:r>
            <a:r>
              <a:rPr lang="ja-JP" altLang="en-US" sz="2800" b="1" dirty="0"/>
              <a:t>　</a:t>
            </a:r>
            <a:r>
              <a:rPr lang="en-US" altLang="ja-JP" sz="2800" b="1" dirty="0"/>
              <a:t>1.</a:t>
            </a:r>
            <a:r>
              <a:rPr lang="ja-JP" altLang="en-US" sz="2800" b="1" dirty="0"/>
              <a:t>ロータリー賞は何故必要か</a:t>
            </a:r>
            <a:endParaRPr lang="en-US" altLang="ja-JP" sz="2800" b="1" dirty="0"/>
          </a:p>
          <a:p>
            <a:endParaRPr lang="en-US" altLang="ja-JP" sz="2800" b="1" dirty="0">
              <a:solidFill>
                <a:prstClr val="black"/>
              </a:solidFill>
            </a:endParaRPr>
          </a:p>
          <a:p>
            <a:r>
              <a:rPr lang="ja-JP" altLang="en-US" sz="2800" b="1" dirty="0">
                <a:solidFill>
                  <a:prstClr val="black"/>
                </a:solidFill>
              </a:rPr>
              <a:t>　　　　　</a:t>
            </a:r>
            <a:r>
              <a:rPr lang="ja-JP" altLang="en-US" sz="2800" b="1" dirty="0"/>
              <a:t>　</a:t>
            </a:r>
            <a:r>
              <a:rPr lang="en-US" altLang="ja-JP" sz="2800" b="1" dirty="0"/>
              <a:t>2.</a:t>
            </a:r>
            <a:r>
              <a:rPr lang="ja-JP" altLang="en-US" sz="2800" b="1" dirty="0"/>
              <a:t>ロータリー賞の目標設定について</a:t>
            </a:r>
            <a:endParaRPr lang="en-US" altLang="ja-JP" sz="2800" b="1" dirty="0"/>
          </a:p>
          <a:p>
            <a:endParaRPr lang="en-US" altLang="ja-JP" sz="2800" b="1" dirty="0"/>
          </a:p>
          <a:p>
            <a:r>
              <a:rPr lang="ja-JP" altLang="en-US" sz="2800" b="1" dirty="0"/>
              <a:t>　　　　　　</a:t>
            </a:r>
            <a:r>
              <a:rPr lang="en-US" altLang="ja-JP" sz="2800" b="1" dirty="0"/>
              <a:t>3.</a:t>
            </a:r>
            <a:r>
              <a:rPr lang="en-US" altLang="ja-JP" sz="2800" b="1" dirty="0">
                <a:latin typeface="+mn-ea"/>
              </a:rPr>
              <a:t>MY ROTARY</a:t>
            </a:r>
            <a:r>
              <a:rPr lang="ja-JP" altLang="en-US" sz="2800" b="1" dirty="0"/>
              <a:t>の登録促進</a:t>
            </a:r>
            <a:endParaRPr lang="en-US" altLang="ja-JP" sz="2800" b="1" dirty="0"/>
          </a:p>
          <a:p>
            <a:endParaRPr lang="en-US" altLang="ja-JP" sz="2800" b="1" dirty="0">
              <a:solidFill>
                <a:prstClr val="black"/>
              </a:solidFill>
            </a:endParaRPr>
          </a:p>
          <a:p>
            <a:r>
              <a:rPr lang="ja-JP" altLang="en-US" sz="2800" b="1" dirty="0">
                <a:solidFill>
                  <a:prstClr val="black"/>
                </a:solidFill>
              </a:rPr>
              <a:t>　　　　　　</a:t>
            </a:r>
            <a:r>
              <a:rPr lang="en-US" altLang="ja-JP" sz="2800" b="1" dirty="0">
                <a:solidFill>
                  <a:prstClr val="black"/>
                </a:solidFill>
              </a:rPr>
              <a:t>4.</a:t>
            </a:r>
            <a:r>
              <a:rPr lang="en-US" altLang="ja-JP" sz="2800" b="1" dirty="0">
                <a:solidFill>
                  <a:prstClr val="black"/>
                </a:solidFill>
                <a:latin typeface="+mn-ea"/>
              </a:rPr>
              <a:t>MY ROTARY</a:t>
            </a:r>
            <a:r>
              <a:rPr lang="ja-JP" altLang="en-US" sz="2800" b="1" dirty="0">
                <a:solidFill>
                  <a:prstClr val="black"/>
                </a:solidFill>
              </a:rPr>
              <a:t>が世界のロータリアンを</a:t>
            </a:r>
            <a:endParaRPr lang="en-US" altLang="ja-JP" sz="2800" b="1" dirty="0">
              <a:solidFill>
                <a:prstClr val="black"/>
              </a:solidFill>
            </a:endParaRPr>
          </a:p>
          <a:p>
            <a:r>
              <a:rPr lang="ja-JP" altLang="en-US" sz="2800" b="1" dirty="0">
                <a:solidFill>
                  <a:prstClr val="black"/>
                </a:solidFill>
              </a:rPr>
              <a:t>　　　　 　　  つなぐその活用法</a:t>
            </a:r>
            <a:endParaRPr lang="en-US" altLang="ja-JP" sz="2800" b="1" dirty="0">
              <a:solidFill>
                <a:prstClr val="black"/>
              </a:solidFill>
            </a:endParaRPr>
          </a:p>
          <a:p>
            <a:endParaRPr lang="en-US" altLang="ja-JP" sz="2800" b="1" dirty="0">
              <a:solidFill>
                <a:prstClr val="black"/>
              </a:solidFill>
            </a:endParaRPr>
          </a:p>
          <a:p>
            <a:endParaRPr lang="en-US" altLang="ja-JP" sz="2800" dirty="0">
              <a:solidFill>
                <a:prstClr val="black"/>
              </a:solidFill>
            </a:endParaRPr>
          </a:p>
        </p:txBody>
      </p:sp>
    </p:spTree>
    <p:extLst>
      <p:ext uri="{BB962C8B-B14F-4D97-AF65-F5344CB8AC3E}">
        <p14:creationId xmlns:p14="http://schemas.microsoft.com/office/powerpoint/2010/main" val="4099036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sp>
        <p:nvSpPr>
          <p:cNvPr id="4" name="テキスト ボックス 3">
            <a:extLst>
              <a:ext uri="{FF2B5EF4-FFF2-40B4-BE49-F238E27FC236}">
                <a16:creationId xmlns:a16="http://schemas.microsoft.com/office/drawing/2014/main" id="{81D5C1F1-1547-4096-B2B8-556FF4AA0E1C}"/>
              </a:ext>
            </a:extLst>
          </p:cNvPr>
          <p:cNvSpPr txBox="1"/>
          <p:nvPr/>
        </p:nvSpPr>
        <p:spPr>
          <a:xfrm>
            <a:off x="2037378" y="2413337"/>
            <a:ext cx="8390238" cy="1569660"/>
          </a:xfrm>
          <a:prstGeom prst="rect">
            <a:avLst/>
          </a:prstGeom>
          <a:noFill/>
        </p:spPr>
        <p:txBody>
          <a:bodyPr wrap="square" rtlCol="0">
            <a:spAutoFit/>
          </a:bodyPr>
          <a:lstStyle/>
          <a:p>
            <a:pPr algn="ctr"/>
            <a:r>
              <a:rPr lang="en-US" altLang="ja-JP" sz="9600" dirty="0">
                <a:latin typeface="HGP創英角ｺﾞｼｯｸUB" panose="020B0900000000000000" pitchFamily="50" charset="-128"/>
                <a:ea typeface="HGP創英角ｺﾞｼｯｸUB" panose="020B0900000000000000" pitchFamily="50" charset="-128"/>
              </a:rPr>
              <a:t>END</a:t>
            </a:r>
            <a:endParaRPr kumimoji="1" lang="ja-JP" altLang="en-US" sz="96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817046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
        <p:nvSpPr>
          <p:cNvPr id="16" name="テキスト ボックス 15">
            <a:extLst>
              <a:ext uri="{FF2B5EF4-FFF2-40B4-BE49-F238E27FC236}">
                <a16:creationId xmlns:a16="http://schemas.microsoft.com/office/drawing/2014/main" id="{BC044BCE-14C2-4BA0-A90B-904CCB17E931}"/>
              </a:ext>
            </a:extLst>
          </p:cNvPr>
          <p:cNvSpPr txBox="1"/>
          <p:nvPr/>
        </p:nvSpPr>
        <p:spPr>
          <a:xfrm>
            <a:off x="568036" y="371294"/>
            <a:ext cx="12192000" cy="707886"/>
          </a:xfrm>
          <a:prstGeom prst="rect">
            <a:avLst/>
          </a:prstGeom>
          <a:noFill/>
        </p:spPr>
        <p:txBody>
          <a:bodyPr wrap="square" rtlCol="0">
            <a:spAutoFit/>
          </a:bodyPr>
          <a:lstStyle/>
          <a:p>
            <a:pPr algn="ctr"/>
            <a:r>
              <a:rPr kumimoji="1" lang="en-US" altLang="ja-JP" sz="4000" dirty="0">
                <a:latin typeface="HGP創英角ｺﾞｼｯｸUB" panose="020B0900000000000000" pitchFamily="50" charset="-128"/>
                <a:ea typeface="HGP創英角ｺﾞｼｯｸUB" panose="020B0900000000000000" pitchFamily="50" charset="-128"/>
              </a:rPr>
              <a:t>2020-21</a:t>
            </a:r>
            <a:r>
              <a:rPr kumimoji="1" lang="ja-JP" altLang="en-US" sz="4000" dirty="0">
                <a:latin typeface="HGP創英角ｺﾞｼｯｸUB" panose="020B0900000000000000" pitchFamily="50" charset="-128"/>
                <a:ea typeface="HGP創英角ｺﾞｼｯｸUB" panose="020B0900000000000000" pitchFamily="50" charset="-128"/>
              </a:rPr>
              <a:t>年度　ロータリー賞受賞クラブ</a:t>
            </a:r>
          </a:p>
        </p:txBody>
      </p:sp>
      <p:sp>
        <p:nvSpPr>
          <p:cNvPr id="17" name="正方形/長方形 16">
            <a:extLst>
              <a:ext uri="{FF2B5EF4-FFF2-40B4-BE49-F238E27FC236}">
                <a16:creationId xmlns:a16="http://schemas.microsoft.com/office/drawing/2014/main" id="{1BE85E95-4C53-4EDD-B3D5-EE2162FAB2C6}"/>
              </a:ext>
            </a:extLst>
          </p:cNvPr>
          <p:cNvSpPr/>
          <p:nvPr/>
        </p:nvSpPr>
        <p:spPr>
          <a:xfrm>
            <a:off x="210058" y="1170931"/>
            <a:ext cx="1408671" cy="539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ＭＳ Ｐゴシック" panose="020B0600070205080204" pitchFamily="50" charset="-128"/>
                <a:ea typeface="ＭＳ Ｐゴシック" panose="020B0600070205080204" pitchFamily="50" charset="-128"/>
              </a:rPr>
              <a:t>IM</a:t>
            </a: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１組</a:t>
            </a:r>
          </a:p>
        </p:txBody>
      </p:sp>
      <p:sp>
        <p:nvSpPr>
          <p:cNvPr id="18" name="テキスト ボックス 17">
            <a:extLst>
              <a:ext uri="{FF2B5EF4-FFF2-40B4-BE49-F238E27FC236}">
                <a16:creationId xmlns:a16="http://schemas.microsoft.com/office/drawing/2014/main" id="{1F4E6B82-C99C-4480-819E-862E01BD2FA4}"/>
              </a:ext>
            </a:extLst>
          </p:cNvPr>
          <p:cNvSpPr txBox="1"/>
          <p:nvPr/>
        </p:nvSpPr>
        <p:spPr>
          <a:xfrm>
            <a:off x="139200" y="1915861"/>
            <a:ext cx="2169323" cy="3785652"/>
          </a:xfrm>
          <a:prstGeom prst="rect">
            <a:avLst/>
          </a:prstGeom>
          <a:noFill/>
        </p:spPr>
        <p:txBody>
          <a:bodyPr wrap="square">
            <a:spAutoFit/>
          </a:bodyPr>
          <a:lstStyle/>
          <a:p>
            <a:r>
              <a:rPr lang="ja-JP" altLang="en-US" sz="2400" dirty="0">
                <a:latin typeface="HGP創英角ｺﾞｼｯｸUB" panose="020B0900000000000000" pitchFamily="50" charset="-128"/>
                <a:ea typeface="HGP創英角ｺﾞｼｯｸUB" panose="020B0900000000000000" pitchFamily="50" charset="-128"/>
              </a:rPr>
              <a:t>池田</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池田くれは</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箕面千里中央</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大阪中央</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大阪北梅田</a:t>
            </a:r>
          </a:p>
          <a:p>
            <a:r>
              <a:rPr lang="ja-JP" altLang="en-US" sz="2400" dirty="0">
                <a:latin typeface="HGP創英角ｺﾞｼｯｸUB" panose="020B0900000000000000" pitchFamily="50" charset="-128"/>
                <a:ea typeface="HGP創英角ｺﾞｼｯｸUB" panose="020B0900000000000000" pitchFamily="50" charset="-128"/>
              </a:rPr>
              <a:t>大阪北</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大阪大淀</a:t>
            </a:r>
          </a:p>
          <a:p>
            <a:r>
              <a:rPr lang="ja-JP" altLang="en-US" sz="2400" dirty="0">
                <a:latin typeface="HGP創英角ｺﾞｼｯｸUB" panose="020B0900000000000000" pitchFamily="50" charset="-128"/>
                <a:ea typeface="HGP創英角ｺﾞｼｯｸUB" panose="020B0900000000000000" pitchFamily="50" charset="-128"/>
              </a:rPr>
              <a:t>大阪梅田</a:t>
            </a:r>
          </a:p>
          <a:p>
            <a:r>
              <a:rPr lang="ja-JP" altLang="en-US" sz="2400" dirty="0">
                <a:latin typeface="HGP創英角ｺﾞｼｯｸUB" panose="020B0900000000000000" pitchFamily="50" charset="-128"/>
                <a:ea typeface="HGP創英角ｺﾞｼｯｸUB" panose="020B0900000000000000" pitchFamily="50" charset="-128"/>
              </a:rPr>
              <a:t>豊中</a:t>
            </a:r>
          </a:p>
          <a:p>
            <a:r>
              <a:rPr lang="ja-JP" altLang="en-US" sz="2400" dirty="0">
                <a:latin typeface="HGP創英角ｺﾞｼｯｸUB" panose="020B0900000000000000" pitchFamily="50" charset="-128"/>
                <a:ea typeface="HGP創英角ｺﾞｼｯｸUB" panose="020B0900000000000000" pitchFamily="50" charset="-128"/>
              </a:rPr>
              <a:t>豊中南</a:t>
            </a:r>
          </a:p>
        </p:txBody>
      </p:sp>
      <p:sp>
        <p:nvSpPr>
          <p:cNvPr id="19" name="正方形/長方形 18">
            <a:extLst>
              <a:ext uri="{FF2B5EF4-FFF2-40B4-BE49-F238E27FC236}">
                <a16:creationId xmlns:a16="http://schemas.microsoft.com/office/drawing/2014/main" id="{B3E88826-E579-428E-905E-F4D89846FF83}"/>
              </a:ext>
            </a:extLst>
          </p:cNvPr>
          <p:cNvSpPr/>
          <p:nvPr/>
        </p:nvSpPr>
        <p:spPr>
          <a:xfrm>
            <a:off x="2049385" y="1173637"/>
            <a:ext cx="1408671" cy="539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ＭＳ Ｐゴシック" panose="020B0600070205080204" pitchFamily="50" charset="-128"/>
                <a:ea typeface="ＭＳ Ｐゴシック" panose="020B0600070205080204" pitchFamily="50" charset="-128"/>
              </a:rPr>
              <a:t>IM</a:t>
            </a:r>
            <a:r>
              <a:rPr lang="ja-JP" altLang="en-US" sz="2800" b="1" dirty="0">
                <a:solidFill>
                  <a:schemeClr val="tx1"/>
                </a:solidFill>
                <a:latin typeface="ＭＳ Ｐゴシック" panose="020B0600070205080204" pitchFamily="50" charset="-128"/>
                <a:ea typeface="ＭＳ Ｐゴシック" panose="020B0600070205080204" pitchFamily="50" charset="-128"/>
              </a:rPr>
              <a:t>２</a:t>
            </a: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組</a:t>
            </a:r>
          </a:p>
        </p:txBody>
      </p:sp>
      <p:sp>
        <p:nvSpPr>
          <p:cNvPr id="20" name="テキスト ボックス 19">
            <a:extLst>
              <a:ext uri="{FF2B5EF4-FFF2-40B4-BE49-F238E27FC236}">
                <a16:creationId xmlns:a16="http://schemas.microsoft.com/office/drawing/2014/main" id="{AEC8C1E4-E2D3-4891-9BF3-858693988E3E}"/>
              </a:ext>
            </a:extLst>
          </p:cNvPr>
          <p:cNvSpPr txBox="1"/>
          <p:nvPr/>
        </p:nvSpPr>
        <p:spPr>
          <a:xfrm>
            <a:off x="2134133" y="1915861"/>
            <a:ext cx="1671251" cy="4154984"/>
          </a:xfrm>
          <a:prstGeom prst="rect">
            <a:avLst/>
          </a:prstGeom>
          <a:noFill/>
        </p:spPr>
        <p:txBody>
          <a:bodyPr wrap="square">
            <a:spAutoFit/>
          </a:bodyPr>
          <a:lstStyle/>
          <a:p>
            <a:r>
              <a:rPr lang="ja-JP" altLang="en-US" sz="2400" dirty="0">
                <a:latin typeface="HGP創英角ｺﾞｼｯｸUB" panose="020B0900000000000000" pitchFamily="50" charset="-128"/>
                <a:ea typeface="HGP創英角ｺﾞｼｯｸUB" panose="020B0900000000000000" pitchFamily="50" charset="-128"/>
              </a:rPr>
              <a:t>茨木</a:t>
            </a:r>
          </a:p>
          <a:p>
            <a:r>
              <a:rPr lang="ja-JP" altLang="en-US" sz="2400" dirty="0">
                <a:latin typeface="HGP創英角ｺﾞｼｯｸUB" panose="020B0900000000000000" pitchFamily="50" charset="-128"/>
                <a:ea typeface="HGP創英角ｺﾞｼｯｸUB" panose="020B0900000000000000" pitchFamily="50" charset="-128"/>
              </a:rPr>
              <a:t>茨木東</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a:latin typeface="HGP創英角ｺﾞｼｯｸUB" panose="020B0900000000000000" pitchFamily="50" charset="-128"/>
                <a:ea typeface="HGP創英角ｺﾞｼｯｸUB" panose="020B0900000000000000" pitchFamily="50" charset="-128"/>
              </a:rPr>
              <a:t>茨木西</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摂津</a:t>
            </a:r>
          </a:p>
          <a:p>
            <a:r>
              <a:rPr lang="ja-JP" altLang="en-US" sz="2400" dirty="0">
                <a:latin typeface="HGP創英角ｺﾞｼｯｸUB" panose="020B0900000000000000" pitchFamily="50" charset="-128"/>
                <a:ea typeface="HGP創英角ｺﾞｼｯｸUB" panose="020B0900000000000000" pitchFamily="50" charset="-128"/>
              </a:rPr>
              <a:t>新大阪</a:t>
            </a:r>
          </a:p>
          <a:p>
            <a:r>
              <a:rPr lang="ja-JP" altLang="en-US" sz="2400" dirty="0">
                <a:latin typeface="HGP創英角ｺﾞｼｯｸUB" panose="020B0900000000000000" pitchFamily="50" charset="-128"/>
                <a:ea typeface="HGP創英角ｺﾞｼｯｸUB" panose="020B0900000000000000" pitchFamily="50" charset="-128"/>
              </a:rPr>
              <a:t>吹田</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吹田江坂</a:t>
            </a:r>
          </a:p>
          <a:p>
            <a:r>
              <a:rPr lang="ja-JP" altLang="en-US" sz="2400" dirty="0">
                <a:latin typeface="HGP創英角ｺﾞｼｯｸUB" panose="020B0900000000000000" pitchFamily="50" charset="-128"/>
                <a:ea typeface="HGP創英角ｺﾞｼｯｸUB" panose="020B0900000000000000" pitchFamily="50" charset="-128"/>
              </a:rPr>
              <a:t>吹田西</a:t>
            </a:r>
          </a:p>
          <a:p>
            <a:r>
              <a:rPr lang="ja-JP" altLang="en-US" sz="2400" dirty="0">
                <a:latin typeface="HGP創英角ｺﾞｼｯｸUB" panose="020B0900000000000000" pitchFamily="50" charset="-128"/>
                <a:ea typeface="HGP創英角ｺﾞｼｯｸUB" panose="020B0900000000000000" pitchFamily="50" charset="-128"/>
              </a:rPr>
              <a:t>高槻</a:t>
            </a:r>
          </a:p>
          <a:p>
            <a:r>
              <a:rPr lang="ja-JP" altLang="en-US" sz="2400" dirty="0">
                <a:latin typeface="HGP創英角ｺﾞｼｯｸUB" panose="020B0900000000000000" pitchFamily="50" charset="-128"/>
                <a:ea typeface="HGP創英角ｺﾞｼｯｸUB" panose="020B0900000000000000" pitchFamily="50" charset="-128"/>
              </a:rPr>
              <a:t>高槻東</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高槻西</a:t>
            </a:r>
          </a:p>
        </p:txBody>
      </p:sp>
      <p:sp>
        <p:nvSpPr>
          <p:cNvPr id="21" name="正方形/長方形 20">
            <a:extLst>
              <a:ext uri="{FF2B5EF4-FFF2-40B4-BE49-F238E27FC236}">
                <a16:creationId xmlns:a16="http://schemas.microsoft.com/office/drawing/2014/main" id="{3070665D-9F4B-4076-B441-9F59954BF980}"/>
              </a:ext>
            </a:extLst>
          </p:cNvPr>
          <p:cNvSpPr/>
          <p:nvPr/>
        </p:nvSpPr>
        <p:spPr>
          <a:xfrm>
            <a:off x="3888712" y="1172205"/>
            <a:ext cx="1408671" cy="539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ＭＳ Ｐゴシック" panose="020B0600070205080204" pitchFamily="50" charset="-128"/>
                <a:ea typeface="ＭＳ Ｐゴシック" panose="020B0600070205080204" pitchFamily="50" charset="-128"/>
              </a:rPr>
              <a:t>IM</a:t>
            </a:r>
            <a:r>
              <a:rPr lang="ja-JP" altLang="en-US" sz="2800" b="1" dirty="0">
                <a:solidFill>
                  <a:schemeClr val="tx1"/>
                </a:solidFill>
                <a:latin typeface="ＭＳ Ｐゴシック" panose="020B0600070205080204" pitchFamily="50" charset="-128"/>
                <a:ea typeface="ＭＳ Ｐゴシック" panose="020B0600070205080204" pitchFamily="50" charset="-128"/>
              </a:rPr>
              <a:t>３</a:t>
            </a: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組</a:t>
            </a:r>
          </a:p>
        </p:txBody>
      </p:sp>
      <p:sp>
        <p:nvSpPr>
          <p:cNvPr id="22" name="テキスト ボックス 21">
            <a:extLst>
              <a:ext uri="{FF2B5EF4-FFF2-40B4-BE49-F238E27FC236}">
                <a16:creationId xmlns:a16="http://schemas.microsoft.com/office/drawing/2014/main" id="{37AD4987-49BA-4E50-AD37-D995BC0BCCB2}"/>
              </a:ext>
            </a:extLst>
          </p:cNvPr>
          <p:cNvSpPr txBox="1"/>
          <p:nvPr/>
        </p:nvSpPr>
        <p:spPr>
          <a:xfrm>
            <a:off x="4028471" y="1915861"/>
            <a:ext cx="1909360" cy="4154984"/>
          </a:xfrm>
          <a:prstGeom prst="rect">
            <a:avLst/>
          </a:prstGeom>
          <a:noFill/>
        </p:spPr>
        <p:txBody>
          <a:bodyPr wrap="square">
            <a:spAutoFit/>
          </a:bodyPr>
          <a:lstStyle/>
          <a:p>
            <a:r>
              <a:rPr lang="ja-JP" altLang="en-US" sz="2400" dirty="0">
                <a:latin typeface="HGP創英角ｺﾞｼｯｸUB" panose="020B0900000000000000" pitchFamily="50" charset="-128"/>
                <a:ea typeface="HGP創英角ｺﾞｼｯｸUB" panose="020B0900000000000000" pitchFamily="50" charset="-128"/>
              </a:rPr>
              <a:t>大東</a:t>
            </a:r>
          </a:p>
          <a:p>
            <a:r>
              <a:rPr lang="ja-JP" altLang="en-US" sz="2400" dirty="0">
                <a:latin typeface="HGP創英角ｺﾞｼｯｸUB" panose="020B0900000000000000" pitchFamily="50" charset="-128"/>
                <a:ea typeface="HGP創英角ｺﾞｼｯｸUB" panose="020B0900000000000000" pitchFamily="50" charset="-128"/>
              </a:rPr>
              <a:t>大東中央</a:t>
            </a:r>
          </a:p>
          <a:p>
            <a:r>
              <a:rPr lang="ja-JP" altLang="en-US" sz="2400" dirty="0">
                <a:latin typeface="HGP創英角ｺﾞｼｯｸUB" panose="020B0900000000000000" pitchFamily="50" charset="-128"/>
                <a:ea typeface="HGP創英角ｺﾞｼｯｸUB" panose="020B0900000000000000" pitchFamily="50" charset="-128"/>
              </a:rPr>
              <a:t>枚方</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門真</a:t>
            </a:r>
          </a:p>
          <a:p>
            <a:r>
              <a:rPr lang="ja-JP" altLang="en-US" sz="2400" dirty="0">
                <a:latin typeface="HGP創英角ｺﾞｼｯｸUB" panose="020B0900000000000000" pitchFamily="50" charset="-128"/>
                <a:ea typeface="HGP創英角ｺﾞｼｯｸUB" panose="020B0900000000000000" pitchFamily="50" charset="-128"/>
              </a:rPr>
              <a:t>交野</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香里園</a:t>
            </a:r>
          </a:p>
          <a:p>
            <a:r>
              <a:rPr lang="ja-JP" altLang="en-US" sz="2400" dirty="0">
                <a:latin typeface="HGP創英角ｺﾞｼｯｸUB" panose="020B0900000000000000" pitchFamily="50" charset="-128"/>
                <a:ea typeface="HGP創英角ｺﾞｼｯｸUB" panose="020B0900000000000000" pitchFamily="50" charset="-128"/>
              </a:rPr>
              <a:t>くずは</a:t>
            </a:r>
          </a:p>
          <a:p>
            <a:r>
              <a:rPr lang="ja-JP" altLang="en-US" sz="2400" dirty="0">
                <a:latin typeface="HGP創英角ｺﾞｼｯｸUB" panose="020B0900000000000000" pitchFamily="50" charset="-128"/>
                <a:ea typeface="HGP創英角ｺﾞｼｯｸUB" panose="020B0900000000000000" pitchFamily="50" charset="-128"/>
              </a:rPr>
              <a:t>守口</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大阪東</a:t>
            </a:r>
          </a:p>
          <a:p>
            <a:r>
              <a:rPr lang="ja-JP" altLang="en-US" sz="2400" dirty="0">
                <a:latin typeface="HGP創英角ｺﾞｼｯｸUB" panose="020B0900000000000000" pitchFamily="50" charset="-128"/>
                <a:ea typeface="HGP創英角ｺﾞｼｯｸUB" panose="020B0900000000000000" pitchFamily="50" charset="-128"/>
              </a:rPr>
              <a:t>大阪城東</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大阪鶴見</a:t>
            </a:r>
          </a:p>
        </p:txBody>
      </p:sp>
      <p:sp>
        <p:nvSpPr>
          <p:cNvPr id="23" name="正方形/長方形 22">
            <a:extLst>
              <a:ext uri="{FF2B5EF4-FFF2-40B4-BE49-F238E27FC236}">
                <a16:creationId xmlns:a16="http://schemas.microsoft.com/office/drawing/2014/main" id="{A1923395-5EA9-40C1-B51B-BECF7A840C27}"/>
              </a:ext>
            </a:extLst>
          </p:cNvPr>
          <p:cNvSpPr/>
          <p:nvPr/>
        </p:nvSpPr>
        <p:spPr>
          <a:xfrm>
            <a:off x="5728039" y="1159782"/>
            <a:ext cx="1408671" cy="539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ＭＳ Ｐゴシック" panose="020B0600070205080204" pitchFamily="50" charset="-128"/>
                <a:ea typeface="ＭＳ Ｐゴシック" panose="020B0600070205080204" pitchFamily="50" charset="-128"/>
              </a:rPr>
              <a:t>IM</a:t>
            </a:r>
            <a:r>
              <a:rPr lang="ja-JP" altLang="en-US" sz="2800" b="1" dirty="0">
                <a:solidFill>
                  <a:schemeClr val="tx1"/>
                </a:solidFill>
                <a:latin typeface="ＭＳ Ｐゴシック" panose="020B0600070205080204" pitchFamily="50" charset="-128"/>
                <a:ea typeface="ＭＳ Ｐゴシック" panose="020B0600070205080204" pitchFamily="50" charset="-128"/>
              </a:rPr>
              <a:t>４</a:t>
            </a: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組</a:t>
            </a:r>
          </a:p>
        </p:txBody>
      </p:sp>
      <p:sp>
        <p:nvSpPr>
          <p:cNvPr id="24" name="テキスト ボックス 23">
            <a:extLst>
              <a:ext uri="{FF2B5EF4-FFF2-40B4-BE49-F238E27FC236}">
                <a16:creationId xmlns:a16="http://schemas.microsoft.com/office/drawing/2014/main" id="{EBD7E8E8-399E-4DC1-8C7E-861173E94736}"/>
              </a:ext>
            </a:extLst>
          </p:cNvPr>
          <p:cNvSpPr txBox="1"/>
          <p:nvPr/>
        </p:nvSpPr>
        <p:spPr>
          <a:xfrm>
            <a:off x="5458692" y="1915861"/>
            <a:ext cx="2316796" cy="3785652"/>
          </a:xfrm>
          <a:prstGeom prst="rect">
            <a:avLst/>
          </a:prstGeom>
          <a:noFill/>
        </p:spPr>
        <p:txBody>
          <a:bodyPr wrap="square">
            <a:spAutoFit/>
          </a:bodyPr>
          <a:lstStyle/>
          <a:p>
            <a:r>
              <a:rPr lang="ja-JP" altLang="en-US" sz="2400" dirty="0">
                <a:latin typeface="HGP創英角ｺﾞｼｯｸUB" panose="020B0900000000000000" pitchFamily="50" charset="-128"/>
                <a:ea typeface="HGP創英角ｺﾞｼｯｸUB" panose="020B0900000000000000" pitchFamily="50" charset="-128"/>
              </a:rPr>
              <a:t>東大阪</a:t>
            </a:r>
          </a:p>
          <a:p>
            <a:r>
              <a:rPr lang="ja-JP" altLang="en-US" sz="2400" dirty="0">
                <a:latin typeface="HGP創英角ｺﾞｼｯｸUB" panose="020B0900000000000000" pitchFamily="50" charset="-128"/>
                <a:ea typeface="HGP創英角ｺﾞｼｯｸUB" panose="020B0900000000000000" pitchFamily="50" charset="-128"/>
              </a:rPr>
              <a:t>東大阪東</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東大阪中央</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東大阪みどり</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大阪柏原</a:t>
            </a:r>
          </a:p>
          <a:p>
            <a:r>
              <a:rPr lang="ja-JP" altLang="en-US" sz="2400" dirty="0">
                <a:latin typeface="HGP創英角ｺﾞｼｯｸUB" panose="020B0900000000000000" pitchFamily="50" charset="-128"/>
                <a:ea typeface="HGP創英角ｺﾞｼｯｸUB" panose="020B0900000000000000" pitchFamily="50" charset="-128"/>
              </a:rPr>
              <a:t>大阪御堂筋本町</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大阪難波</a:t>
            </a:r>
          </a:p>
          <a:p>
            <a:r>
              <a:rPr lang="ja-JP" altLang="en-US" sz="2400" dirty="0">
                <a:latin typeface="HGP創英角ｺﾞｼｯｸUB" panose="020B0900000000000000" pitchFamily="50" charset="-128"/>
                <a:ea typeface="HGP創英角ｺﾞｼｯｸUB" panose="020B0900000000000000" pitchFamily="50" charset="-128"/>
              </a:rPr>
              <a:t>大阪南</a:t>
            </a:r>
          </a:p>
          <a:p>
            <a:r>
              <a:rPr lang="ja-JP" altLang="en-US" sz="2400" dirty="0">
                <a:latin typeface="HGP創英角ｺﾞｼｯｸUB" panose="020B0900000000000000" pitchFamily="50" charset="-128"/>
                <a:ea typeface="HGP創英角ｺﾞｼｯｸUB" panose="020B0900000000000000" pitchFamily="50" charset="-128"/>
              </a:rPr>
              <a:t>八尾</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八尾東</a:t>
            </a:r>
          </a:p>
        </p:txBody>
      </p:sp>
      <p:sp>
        <p:nvSpPr>
          <p:cNvPr id="25" name="正方形/長方形 24">
            <a:extLst>
              <a:ext uri="{FF2B5EF4-FFF2-40B4-BE49-F238E27FC236}">
                <a16:creationId xmlns:a16="http://schemas.microsoft.com/office/drawing/2014/main" id="{39BDF896-7679-4697-921A-3E5BFD1B0BF3}"/>
              </a:ext>
            </a:extLst>
          </p:cNvPr>
          <p:cNvSpPr/>
          <p:nvPr/>
        </p:nvSpPr>
        <p:spPr>
          <a:xfrm>
            <a:off x="7695264" y="1170930"/>
            <a:ext cx="1408671" cy="539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ＭＳ Ｐゴシック" panose="020B0600070205080204" pitchFamily="50" charset="-128"/>
                <a:ea typeface="ＭＳ Ｐゴシック" panose="020B0600070205080204" pitchFamily="50" charset="-128"/>
              </a:rPr>
              <a:t>IM</a:t>
            </a:r>
            <a:r>
              <a:rPr lang="ja-JP" altLang="en-US" sz="2800" b="1" dirty="0">
                <a:solidFill>
                  <a:schemeClr val="tx1"/>
                </a:solidFill>
                <a:latin typeface="ＭＳ Ｐゴシック" panose="020B0600070205080204" pitchFamily="50" charset="-128"/>
                <a:ea typeface="ＭＳ Ｐゴシック" panose="020B0600070205080204" pitchFamily="50" charset="-128"/>
              </a:rPr>
              <a:t>５</a:t>
            </a: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組</a:t>
            </a:r>
          </a:p>
        </p:txBody>
      </p:sp>
      <p:sp>
        <p:nvSpPr>
          <p:cNvPr id="26" name="テキスト ボックス 25">
            <a:extLst>
              <a:ext uri="{FF2B5EF4-FFF2-40B4-BE49-F238E27FC236}">
                <a16:creationId xmlns:a16="http://schemas.microsoft.com/office/drawing/2014/main" id="{75C07CB3-F4D5-45D1-9584-380452CE86DA}"/>
              </a:ext>
            </a:extLst>
          </p:cNvPr>
          <p:cNvSpPr txBox="1"/>
          <p:nvPr/>
        </p:nvSpPr>
        <p:spPr>
          <a:xfrm>
            <a:off x="7758375" y="1915861"/>
            <a:ext cx="2210831" cy="3416320"/>
          </a:xfrm>
          <a:prstGeom prst="rect">
            <a:avLst/>
          </a:prstGeom>
          <a:noFill/>
        </p:spPr>
        <p:txBody>
          <a:bodyPr wrap="square">
            <a:spAutoFit/>
          </a:bodyPr>
          <a:lstStyle/>
          <a:p>
            <a:r>
              <a:rPr lang="ja-JP" altLang="en-US" sz="2400" dirty="0">
                <a:latin typeface="HGP創英角ｺﾞｼｯｸUB" panose="020B0900000000000000" pitchFamily="50" charset="-128"/>
                <a:ea typeface="HGP創英角ｺﾞｼｯｸUB" panose="020B0900000000000000" pitchFamily="50" charset="-128"/>
              </a:rPr>
              <a:t>大阪堂島</a:t>
            </a:r>
          </a:p>
          <a:p>
            <a:r>
              <a:rPr lang="ja-JP" altLang="en-US" sz="2400" dirty="0">
                <a:latin typeface="HGP創英角ｺﾞｼｯｸUB" panose="020B0900000000000000" pitchFamily="50" charset="-128"/>
                <a:ea typeface="HGP創英角ｺﾞｼｯｸUB" panose="020B0900000000000000" pitchFamily="50" charset="-128"/>
              </a:rPr>
              <a:t>大阪フレンド</a:t>
            </a:r>
          </a:p>
          <a:p>
            <a:r>
              <a:rPr lang="ja-JP" altLang="en-US" sz="2400" dirty="0">
                <a:latin typeface="HGP創英角ｺﾞｼｯｸUB" panose="020B0900000000000000" pitchFamily="50" charset="-128"/>
                <a:ea typeface="HGP創英角ｺﾞｼｯｸUB" panose="020B0900000000000000" pitchFamily="50" charset="-128"/>
              </a:rPr>
              <a:t>大阪西北</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大阪ﾘﾊﾞｰｻｲﾄﾞ</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大阪心斎橋</a:t>
            </a:r>
          </a:p>
          <a:p>
            <a:r>
              <a:rPr lang="ja-JP" altLang="en-US" sz="2400" dirty="0">
                <a:latin typeface="HGP創英角ｺﾞｼｯｸUB" panose="020B0900000000000000" pitchFamily="50" charset="-128"/>
                <a:ea typeface="HGP創英角ｺﾞｼｯｸUB" panose="020B0900000000000000" pitchFamily="50" charset="-128"/>
              </a:rPr>
              <a:t>大阪西南</a:t>
            </a:r>
          </a:p>
          <a:p>
            <a:r>
              <a:rPr lang="ja-JP" altLang="en-US" sz="2400" dirty="0">
                <a:latin typeface="HGP創英角ｺﾞｼｯｸUB" panose="020B0900000000000000" pitchFamily="50" charset="-128"/>
                <a:ea typeface="HGP創英角ｺﾞｼｯｸUB" panose="020B0900000000000000" pitchFamily="50" charset="-128"/>
              </a:rPr>
              <a:t>大阪</a:t>
            </a:r>
            <a:r>
              <a:rPr lang="ja-JP" altLang="en-US" dirty="0">
                <a:latin typeface="HGP創英角ｺﾞｼｯｸUB" panose="020B0900000000000000" pitchFamily="50" charset="-128"/>
                <a:ea typeface="HGP創英角ｺﾞｼｯｸUB" panose="020B0900000000000000" pitchFamily="50" charset="-128"/>
              </a:rPr>
              <a:t>ﾕﾆﾊﾞｰｻﾙｼﾃｨ</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大阪アーバン</a:t>
            </a:r>
          </a:p>
          <a:p>
            <a:r>
              <a:rPr lang="ja-JP" altLang="en-US" sz="2400" dirty="0">
                <a:latin typeface="HGP創英角ｺﾞｼｯｸUB" panose="020B0900000000000000" pitchFamily="50" charset="-128"/>
                <a:ea typeface="HGP創英角ｺﾞｼｯｸUB" panose="020B0900000000000000" pitchFamily="50" charset="-128"/>
              </a:rPr>
              <a:t>大阪西</a:t>
            </a:r>
          </a:p>
        </p:txBody>
      </p:sp>
      <p:sp>
        <p:nvSpPr>
          <p:cNvPr id="27" name="正方形/長方形 26">
            <a:extLst>
              <a:ext uri="{FF2B5EF4-FFF2-40B4-BE49-F238E27FC236}">
                <a16:creationId xmlns:a16="http://schemas.microsoft.com/office/drawing/2014/main" id="{44F3F9BC-6347-4298-B4B2-4FF8F681EFA2}"/>
              </a:ext>
            </a:extLst>
          </p:cNvPr>
          <p:cNvSpPr/>
          <p:nvPr/>
        </p:nvSpPr>
        <p:spPr>
          <a:xfrm>
            <a:off x="9662489" y="1165644"/>
            <a:ext cx="1408671" cy="539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ＭＳ Ｐゴシック" panose="020B0600070205080204" pitchFamily="50" charset="-128"/>
                <a:ea typeface="ＭＳ Ｐゴシック" panose="020B0600070205080204" pitchFamily="50" charset="-128"/>
              </a:rPr>
              <a:t>IM</a:t>
            </a:r>
            <a:r>
              <a:rPr lang="ja-JP" altLang="en-US" sz="2800" b="1" dirty="0">
                <a:solidFill>
                  <a:schemeClr val="tx1"/>
                </a:solidFill>
                <a:latin typeface="ＭＳ Ｐゴシック" panose="020B0600070205080204" pitchFamily="50" charset="-128"/>
                <a:ea typeface="ＭＳ Ｐゴシック" panose="020B0600070205080204" pitchFamily="50" charset="-128"/>
              </a:rPr>
              <a:t>６</a:t>
            </a: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組</a:t>
            </a:r>
          </a:p>
        </p:txBody>
      </p:sp>
      <p:sp>
        <p:nvSpPr>
          <p:cNvPr id="28" name="テキスト ボックス 27">
            <a:extLst>
              <a:ext uri="{FF2B5EF4-FFF2-40B4-BE49-F238E27FC236}">
                <a16:creationId xmlns:a16="http://schemas.microsoft.com/office/drawing/2014/main" id="{AA35477F-E3C7-48E5-9596-0886D42B98D1}"/>
              </a:ext>
            </a:extLst>
          </p:cNvPr>
          <p:cNvSpPr txBox="1"/>
          <p:nvPr/>
        </p:nvSpPr>
        <p:spPr>
          <a:xfrm>
            <a:off x="9888131" y="1910576"/>
            <a:ext cx="2134632" cy="3785652"/>
          </a:xfrm>
          <a:prstGeom prst="rect">
            <a:avLst/>
          </a:prstGeom>
          <a:noFill/>
        </p:spPr>
        <p:txBody>
          <a:bodyPr wrap="square">
            <a:spAutoFit/>
          </a:bodyPr>
          <a:lstStyle/>
          <a:p>
            <a:r>
              <a:rPr lang="ja-JP" altLang="en-US" sz="2400" dirty="0">
                <a:latin typeface="HGP創英角ｺﾞｼｯｸUB" panose="020B0900000000000000" pitchFamily="50" charset="-128"/>
                <a:ea typeface="HGP創英角ｺﾞｼｯｸUB" panose="020B0900000000000000" pitchFamily="50" charset="-128"/>
              </a:rPr>
              <a:t>大阪</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大阪ｲﾌﾞﾆﾝｸﾞ</a:t>
            </a:r>
          </a:p>
          <a:p>
            <a:r>
              <a:rPr lang="ja-JP" altLang="en-US" sz="2400" dirty="0">
                <a:latin typeface="HGP創英角ｺﾞｼｯｸUB" panose="020B0900000000000000" pitchFamily="50" charset="-128"/>
                <a:ea typeface="HGP創英角ｺﾞｼｯｸUB" panose="020B0900000000000000" pitchFamily="50" charset="-128"/>
              </a:rPr>
              <a:t>大阪平野</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大阪城南</a:t>
            </a:r>
          </a:p>
          <a:p>
            <a:r>
              <a:rPr lang="ja-JP" altLang="en-US" sz="2400" dirty="0">
                <a:latin typeface="HGP創英角ｺﾞｼｯｸUB" panose="020B0900000000000000" pitchFamily="50" charset="-128"/>
                <a:ea typeface="HGP創英角ｺﾞｼｯｸUB" panose="020B0900000000000000" pitchFamily="50" charset="-128"/>
              </a:rPr>
              <a:t>大阪大手前</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大阪咲洲</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大阪東南</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大阪天満橋</a:t>
            </a:r>
          </a:p>
          <a:p>
            <a:r>
              <a:rPr lang="ja-JP" altLang="en-US" sz="2400" dirty="0">
                <a:latin typeface="HGP創英角ｺﾞｼｯｸUB" panose="020B0900000000000000" pitchFamily="50" charset="-128"/>
                <a:ea typeface="HGP創英角ｺﾞｼｯｸUB" panose="020B0900000000000000" pitchFamily="50" charset="-128"/>
              </a:rPr>
              <a:t>大阪天王寺</a:t>
            </a:r>
          </a:p>
          <a:p>
            <a:r>
              <a:rPr lang="ja-JP" altLang="en-US" sz="2400" dirty="0">
                <a:latin typeface="HGP創英角ｺﾞｼｯｸUB" panose="020B0900000000000000" pitchFamily="50" charset="-128"/>
                <a:ea typeface="HGP創英角ｺﾞｼｯｸUB" panose="020B0900000000000000" pitchFamily="50" charset="-128"/>
              </a:rPr>
              <a:t>大阪帝塚山</a:t>
            </a:r>
          </a:p>
        </p:txBody>
      </p:sp>
    </p:spTree>
    <p:extLst>
      <p:ext uri="{BB962C8B-B14F-4D97-AF65-F5344CB8AC3E}">
        <p14:creationId xmlns:p14="http://schemas.microsoft.com/office/powerpoint/2010/main" val="65928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graphicFrame>
        <p:nvGraphicFramePr>
          <p:cNvPr id="2" name="表 1">
            <a:extLst>
              <a:ext uri="{FF2B5EF4-FFF2-40B4-BE49-F238E27FC236}">
                <a16:creationId xmlns:a16="http://schemas.microsoft.com/office/drawing/2014/main" id="{78E7540E-2F1A-4FD6-9256-157B90D027A6}"/>
              </a:ext>
            </a:extLst>
          </p:cNvPr>
          <p:cNvGraphicFramePr>
            <a:graphicFrameLocks noGrp="1"/>
          </p:cNvGraphicFramePr>
          <p:nvPr>
            <p:extLst>
              <p:ext uri="{D42A27DB-BD31-4B8C-83A1-F6EECF244321}">
                <p14:modId xmlns:p14="http://schemas.microsoft.com/office/powerpoint/2010/main" val="2294279258"/>
              </p:ext>
            </p:extLst>
          </p:nvPr>
        </p:nvGraphicFramePr>
        <p:xfrm>
          <a:off x="2448710" y="1396134"/>
          <a:ext cx="5418666" cy="4541974"/>
        </p:xfrm>
        <a:graphic>
          <a:graphicData uri="http://schemas.openxmlformats.org/drawingml/2006/table">
            <a:tbl>
              <a:tblPr firstRow="1" bandRow="1">
                <a:tableStyleId>{5C22544A-7EE6-4342-B048-85BDC9FD1C3A}</a:tableStyleId>
              </a:tblPr>
              <a:tblGrid>
                <a:gridCol w="2805545">
                  <a:extLst>
                    <a:ext uri="{9D8B030D-6E8A-4147-A177-3AD203B41FA5}">
                      <a16:colId xmlns:a16="http://schemas.microsoft.com/office/drawing/2014/main" val="2866728689"/>
                    </a:ext>
                  </a:extLst>
                </a:gridCol>
                <a:gridCol w="2613121">
                  <a:extLst>
                    <a:ext uri="{9D8B030D-6E8A-4147-A177-3AD203B41FA5}">
                      <a16:colId xmlns:a16="http://schemas.microsoft.com/office/drawing/2014/main" val="3334868446"/>
                    </a:ext>
                  </a:extLst>
                </a:gridCol>
              </a:tblGrid>
              <a:tr h="807089">
                <a:tc>
                  <a:txBody>
                    <a:bodyPr/>
                    <a:lstStyle/>
                    <a:p>
                      <a:r>
                        <a:rPr kumimoji="1" lang="ja-JP" altLang="en-US" sz="2800" dirty="0">
                          <a:solidFill>
                            <a:schemeClr val="tx1"/>
                          </a:solidFill>
                          <a:latin typeface="HGP創英角ｺﾞｼｯｸUB" panose="020B0900000000000000" pitchFamily="50" charset="-128"/>
                          <a:ea typeface="HGP創英角ｺﾞｼｯｸUB" panose="020B0900000000000000" pitchFamily="50" charset="-128"/>
                        </a:rPr>
                        <a:t>年度</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b="1" kern="1200" dirty="0">
                          <a:solidFill>
                            <a:schemeClr val="tx1"/>
                          </a:solidFill>
                          <a:latin typeface="HGP創英角ｺﾞｼｯｸUB" panose="020B0900000000000000" pitchFamily="50" charset="-128"/>
                          <a:ea typeface="HGP創英角ｺﾞｼｯｸUB" panose="020B0900000000000000" pitchFamily="50" charset="-128"/>
                          <a:cs typeface="+mn-cs"/>
                        </a:rPr>
                        <a:t>クラブ数</a:t>
                      </a:r>
                      <a:endParaRPr kumimoji="1" lang="ja-JP" altLang="en-US" sz="2800" dirty="0">
                        <a:latin typeface="HGP創英角ｺﾞｼｯｸUB" panose="020B0900000000000000" pitchFamily="50" charset="-128"/>
                        <a:ea typeface="HGP創英角ｺﾞｼｯｸUB" panose="020B0900000000000000"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1621006"/>
                  </a:ext>
                </a:extLst>
              </a:tr>
              <a:tr h="746977">
                <a:tc>
                  <a:txBody>
                    <a:bodyPr/>
                    <a:lstStyle/>
                    <a:p>
                      <a:r>
                        <a:rPr kumimoji="1" lang="en-US" altLang="ja-JP" sz="2800" dirty="0">
                          <a:latin typeface="HGP創英角ｺﾞｼｯｸUB" panose="020B0900000000000000" pitchFamily="50" charset="-128"/>
                          <a:ea typeface="HGP創英角ｺﾞｼｯｸUB" panose="020B0900000000000000" pitchFamily="50" charset="-128"/>
                        </a:rPr>
                        <a:t>2016-17</a:t>
                      </a:r>
                      <a:endParaRPr kumimoji="1" lang="ja-JP" altLang="en-US" sz="2800" dirty="0">
                        <a:latin typeface="HGP創英角ｺﾞｼｯｸUB" panose="020B0900000000000000" pitchFamily="50" charset="-128"/>
                        <a:ea typeface="HGP創英角ｺﾞｼｯｸUB" panose="020B0900000000000000"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dirty="0">
                          <a:latin typeface="HGP創英角ｺﾞｼｯｸUB" panose="020B0900000000000000" pitchFamily="50" charset="-128"/>
                          <a:ea typeface="HGP創英角ｺﾞｼｯｸUB" panose="020B0900000000000000" pitchFamily="50" charset="-128"/>
                        </a:rPr>
                        <a:t>１</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4349497"/>
                  </a:ext>
                </a:extLst>
              </a:tr>
              <a:tr h="746977">
                <a:tc>
                  <a:txBody>
                    <a:bodyPr/>
                    <a:lstStyle/>
                    <a:p>
                      <a:r>
                        <a:rPr kumimoji="1" lang="en-US" altLang="ja-JP" sz="2800" dirty="0">
                          <a:latin typeface="HGP創英角ｺﾞｼｯｸUB" panose="020B0900000000000000" pitchFamily="50" charset="-128"/>
                          <a:ea typeface="HGP創英角ｺﾞｼｯｸUB" panose="020B0900000000000000" pitchFamily="50" charset="-128"/>
                        </a:rPr>
                        <a:t>2017-18</a:t>
                      </a:r>
                      <a:endParaRPr kumimoji="1" lang="ja-JP" altLang="en-US" sz="2800" dirty="0">
                        <a:latin typeface="HGP創英角ｺﾞｼｯｸUB" panose="020B0900000000000000" pitchFamily="50" charset="-128"/>
                        <a:ea typeface="HGP創英角ｺﾞｼｯｸUB" panose="020B0900000000000000"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dirty="0">
                          <a:latin typeface="HGP創英角ｺﾞｼｯｸUB" panose="020B0900000000000000" pitchFamily="50" charset="-128"/>
                          <a:ea typeface="HGP創英角ｺﾞｼｯｸUB" panose="020B0900000000000000" pitchFamily="50" charset="-128"/>
                        </a:rPr>
                        <a:t>６</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6656857"/>
                  </a:ext>
                </a:extLst>
              </a:tr>
              <a:tr h="746977">
                <a:tc>
                  <a:txBody>
                    <a:bodyPr/>
                    <a:lstStyle/>
                    <a:p>
                      <a:r>
                        <a:rPr kumimoji="1" lang="en-US" altLang="ja-JP" sz="2800" dirty="0">
                          <a:latin typeface="HGP創英角ｺﾞｼｯｸUB" panose="020B0900000000000000" pitchFamily="50" charset="-128"/>
                          <a:ea typeface="HGP創英角ｺﾞｼｯｸUB" panose="020B0900000000000000" pitchFamily="50" charset="-128"/>
                        </a:rPr>
                        <a:t>2018-19</a:t>
                      </a:r>
                      <a:endParaRPr kumimoji="1" lang="ja-JP" altLang="en-US" sz="2800" dirty="0">
                        <a:latin typeface="HGP創英角ｺﾞｼｯｸUB" panose="020B0900000000000000" pitchFamily="50" charset="-128"/>
                        <a:ea typeface="HGP創英角ｺﾞｼｯｸUB" panose="020B0900000000000000"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dirty="0">
                          <a:latin typeface="HGP創英角ｺﾞｼｯｸUB" panose="020B0900000000000000" pitchFamily="50" charset="-128"/>
                          <a:ea typeface="HGP創英角ｺﾞｼｯｸUB" panose="020B0900000000000000" pitchFamily="50" charset="-128"/>
                        </a:rPr>
                        <a:t>４９</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7013809"/>
                  </a:ext>
                </a:extLst>
              </a:tr>
              <a:tr h="746977">
                <a:tc>
                  <a:txBody>
                    <a:bodyPr/>
                    <a:lstStyle/>
                    <a:p>
                      <a:r>
                        <a:rPr kumimoji="1" lang="en-US" altLang="ja-JP" sz="2800" dirty="0">
                          <a:latin typeface="HGP創英角ｺﾞｼｯｸUB" panose="020B0900000000000000" pitchFamily="50" charset="-128"/>
                          <a:ea typeface="HGP創英角ｺﾞｼｯｸUB" panose="020B0900000000000000" pitchFamily="50" charset="-128"/>
                        </a:rPr>
                        <a:t>2019-20</a:t>
                      </a:r>
                      <a:endParaRPr kumimoji="1" lang="ja-JP" altLang="en-US" sz="2800" dirty="0">
                        <a:latin typeface="HGP創英角ｺﾞｼｯｸUB" panose="020B0900000000000000" pitchFamily="50" charset="-128"/>
                        <a:ea typeface="HGP創英角ｺﾞｼｯｸUB" panose="020B0900000000000000"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dirty="0">
                          <a:latin typeface="HGP創英角ｺﾞｼｯｸUB" panose="020B0900000000000000" pitchFamily="50" charset="-128"/>
                          <a:ea typeface="HGP創英角ｺﾞｼｯｸUB" panose="020B0900000000000000" pitchFamily="50" charset="-128"/>
                        </a:rPr>
                        <a:t>６６</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4275785"/>
                  </a:ext>
                </a:extLst>
              </a:tr>
              <a:tr h="746977">
                <a:tc>
                  <a:txBody>
                    <a:bodyPr/>
                    <a:lstStyle/>
                    <a:p>
                      <a:r>
                        <a:rPr kumimoji="1" lang="en-US" altLang="ja-JP" sz="2800" dirty="0">
                          <a:latin typeface="HGP創英角ｺﾞｼｯｸUB" panose="020B0900000000000000" pitchFamily="50" charset="-128"/>
                          <a:ea typeface="HGP創英角ｺﾞｼｯｸUB" panose="020B0900000000000000" pitchFamily="50" charset="-128"/>
                        </a:rPr>
                        <a:t>2020-21</a:t>
                      </a:r>
                      <a:endParaRPr kumimoji="1" lang="ja-JP" altLang="en-US" sz="2800" dirty="0">
                        <a:latin typeface="HGP創英角ｺﾞｼｯｸUB" panose="020B0900000000000000" pitchFamily="50" charset="-128"/>
                        <a:ea typeface="HGP創英角ｺﾞｼｯｸUB" panose="020B0900000000000000"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dirty="0">
                          <a:latin typeface="HGP創英角ｺﾞｼｯｸUB" panose="020B0900000000000000" pitchFamily="50" charset="-128"/>
                          <a:ea typeface="HGP創英角ｺﾞｼｯｸUB" panose="020B0900000000000000" pitchFamily="50" charset="-128"/>
                        </a:rPr>
                        <a:t>６１</a:t>
                      </a:r>
                      <a:endParaRPr kumimoji="1" lang="en-US" altLang="ja-JP" sz="2800" dirty="0">
                        <a:latin typeface="HGP創英角ｺﾞｼｯｸUB" panose="020B0900000000000000" pitchFamily="50" charset="-128"/>
                        <a:ea typeface="HGP創英角ｺﾞｼｯｸUB" panose="020B0900000000000000"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8258718"/>
                  </a:ext>
                </a:extLst>
              </a:tr>
            </a:tbl>
          </a:graphicData>
        </a:graphic>
      </p:graphicFrame>
      <p:sp>
        <p:nvSpPr>
          <p:cNvPr id="7" name="テキスト ボックス 6">
            <a:extLst>
              <a:ext uri="{FF2B5EF4-FFF2-40B4-BE49-F238E27FC236}">
                <a16:creationId xmlns:a16="http://schemas.microsoft.com/office/drawing/2014/main" id="{6ECB24EB-931F-49FA-8F7A-4B1AC07FD305}"/>
              </a:ext>
            </a:extLst>
          </p:cNvPr>
          <p:cNvSpPr txBox="1"/>
          <p:nvPr/>
        </p:nvSpPr>
        <p:spPr>
          <a:xfrm>
            <a:off x="2352782" y="521219"/>
            <a:ext cx="8564983" cy="707886"/>
          </a:xfrm>
          <a:prstGeom prst="rect">
            <a:avLst/>
          </a:prstGeom>
          <a:noFill/>
        </p:spPr>
        <p:txBody>
          <a:bodyPr wrap="square">
            <a:spAutoFit/>
          </a:bodyPr>
          <a:lstStyle/>
          <a:p>
            <a:r>
              <a:rPr kumimoji="1" lang="en-US" altLang="ja-JP" sz="4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2660</a:t>
            </a:r>
            <a:r>
              <a:rPr kumimoji="1" lang="ja-JP" altLang="en-US" sz="4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地区におけるロータリー賞推移</a:t>
            </a:r>
            <a:endParaRPr lang="ja-JP" altLang="en-US" sz="4000" dirty="0"/>
          </a:p>
        </p:txBody>
      </p:sp>
      <p:sp>
        <p:nvSpPr>
          <p:cNvPr id="8" name="テキスト ボックス 7">
            <a:extLst>
              <a:ext uri="{FF2B5EF4-FFF2-40B4-BE49-F238E27FC236}">
                <a16:creationId xmlns:a16="http://schemas.microsoft.com/office/drawing/2014/main" id="{C9EAE9B7-D849-4BF6-9F22-F17C6BA0D3BF}"/>
              </a:ext>
            </a:extLst>
          </p:cNvPr>
          <p:cNvSpPr txBox="1"/>
          <p:nvPr/>
        </p:nvSpPr>
        <p:spPr>
          <a:xfrm>
            <a:off x="7891541" y="2293555"/>
            <a:ext cx="2471351" cy="523220"/>
          </a:xfrm>
          <a:prstGeom prst="rect">
            <a:avLst/>
          </a:prstGeom>
          <a:noFill/>
        </p:spPr>
        <p:txBody>
          <a:bodyPr wrap="square" rtlCol="0">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a:t>
            </a:r>
            <a:r>
              <a:rPr kumimoji="1" lang="en-US" altLang="ja-JP" sz="2800" dirty="0">
                <a:latin typeface="HGP創英角ｺﾞｼｯｸUB" panose="020B0900000000000000" pitchFamily="50" charset="-128"/>
                <a:ea typeface="HGP創英角ｺﾞｼｯｸUB" panose="020B0900000000000000" pitchFamily="50" charset="-128"/>
              </a:rPr>
              <a:t>RI</a:t>
            </a:r>
            <a:r>
              <a:rPr kumimoji="1" lang="ja-JP" altLang="en-US" sz="2800" dirty="0">
                <a:latin typeface="HGP創英角ｺﾞｼｯｸUB" panose="020B0900000000000000" pitchFamily="50" charset="-128"/>
                <a:ea typeface="HGP創英角ｺﾞｼｯｸUB" panose="020B0900000000000000" pitchFamily="50" charset="-128"/>
              </a:rPr>
              <a:t>会長賞）</a:t>
            </a:r>
          </a:p>
        </p:txBody>
      </p:sp>
      <p:sp>
        <p:nvSpPr>
          <p:cNvPr id="11" name="テキスト ボックス 10">
            <a:extLst>
              <a:ext uri="{FF2B5EF4-FFF2-40B4-BE49-F238E27FC236}">
                <a16:creationId xmlns:a16="http://schemas.microsoft.com/office/drawing/2014/main" id="{465E9CE5-F82E-4CCE-A796-73B3767D59DC}"/>
              </a:ext>
            </a:extLst>
          </p:cNvPr>
          <p:cNvSpPr txBox="1"/>
          <p:nvPr/>
        </p:nvSpPr>
        <p:spPr>
          <a:xfrm>
            <a:off x="7891541" y="3072197"/>
            <a:ext cx="2508298" cy="523220"/>
          </a:xfrm>
          <a:prstGeom prst="rect">
            <a:avLst/>
          </a:prstGeom>
          <a:noFill/>
        </p:spPr>
        <p:txBody>
          <a:bodyPr wrap="square" rtlCol="0">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a:t>
            </a:r>
            <a:r>
              <a:rPr kumimoji="1" lang="en-US" altLang="ja-JP" sz="2800" dirty="0">
                <a:latin typeface="HGP創英角ｺﾞｼｯｸUB" panose="020B0900000000000000" pitchFamily="50" charset="-128"/>
                <a:ea typeface="HGP創英角ｺﾞｼｯｸUB" panose="020B0900000000000000" pitchFamily="50" charset="-128"/>
              </a:rPr>
              <a:t>RI</a:t>
            </a:r>
            <a:r>
              <a:rPr kumimoji="1" lang="ja-JP" altLang="en-US" sz="2800" dirty="0">
                <a:latin typeface="HGP創英角ｺﾞｼｯｸUB" panose="020B0900000000000000" pitchFamily="50" charset="-128"/>
                <a:ea typeface="HGP創英角ｺﾞｼｯｸUB" panose="020B0900000000000000" pitchFamily="50" charset="-128"/>
              </a:rPr>
              <a:t>会長賞）</a:t>
            </a:r>
          </a:p>
        </p:txBody>
      </p:sp>
      <p:sp>
        <p:nvSpPr>
          <p:cNvPr id="12" name="テキスト ボックス 11">
            <a:extLst>
              <a:ext uri="{FF2B5EF4-FFF2-40B4-BE49-F238E27FC236}">
                <a16:creationId xmlns:a16="http://schemas.microsoft.com/office/drawing/2014/main" id="{96335389-A717-44EF-964E-6D405CAF221C}"/>
              </a:ext>
            </a:extLst>
          </p:cNvPr>
          <p:cNvSpPr txBox="1"/>
          <p:nvPr/>
        </p:nvSpPr>
        <p:spPr>
          <a:xfrm>
            <a:off x="7867376" y="3762446"/>
            <a:ext cx="2471351" cy="523220"/>
          </a:xfrm>
          <a:prstGeom prst="rect">
            <a:avLst/>
          </a:prstGeom>
          <a:noFill/>
        </p:spPr>
        <p:txBody>
          <a:bodyPr wrap="square" rtlCol="0">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a:t>
            </a:r>
            <a:r>
              <a:rPr lang="ja-JP" altLang="en-US" sz="2800" dirty="0">
                <a:latin typeface="HGP創英角ｺﾞｼｯｸUB" panose="020B0900000000000000" pitchFamily="50" charset="-128"/>
                <a:ea typeface="HGP創英角ｺﾞｼｯｸUB" panose="020B0900000000000000" pitchFamily="50" charset="-128"/>
              </a:rPr>
              <a:t>ロータリー</a:t>
            </a:r>
            <a:r>
              <a:rPr kumimoji="1" lang="ja-JP" altLang="en-US" sz="2800" dirty="0">
                <a:latin typeface="HGP創英角ｺﾞｼｯｸUB" panose="020B0900000000000000" pitchFamily="50" charset="-128"/>
                <a:ea typeface="HGP創英角ｺﾞｼｯｸUB" panose="020B0900000000000000" pitchFamily="50" charset="-128"/>
              </a:rPr>
              <a:t>賞）</a:t>
            </a:r>
          </a:p>
        </p:txBody>
      </p:sp>
      <p:sp>
        <p:nvSpPr>
          <p:cNvPr id="13" name="テキスト ボックス 12">
            <a:extLst>
              <a:ext uri="{FF2B5EF4-FFF2-40B4-BE49-F238E27FC236}">
                <a16:creationId xmlns:a16="http://schemas.microsoft.com/office/drawing/2014/main" id="{C23AA8FC-685D-498E-87D0-01CF0771A5DD}"/>
              </a:ext>
            </a:extLst>
          </p:cNvPr>
          <p:cNvSpPr txBox="1"/>
          <p:nvPr/>
        </p:nvSpPr>
        <p:spPr>
          <a:xfrm>
            <a:off x="7891542" y="4475058"/>
            <a:ext cx="2471351" cy="523220"/>
          </a:xfrm>
          <a:prstGeom prst="rect">
            <a:avLst/>
          </a:prstGeom>
          <a:noFill/>
        </p:spPr>
        <p:txBody>
          <a:bodyPr wrap="square" rtlCol="0">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a:t>
            </a:r>
            <a:r>
              <a:rPr lang="ja-JP" altLang="en-US" sz="2800" dirty="0">
                <a:latin typeface="HGP創英角ｺﾞｼｯｸUB" panose="020B0900000000000000" pitchFamily="50" charset="-128"/>
                <a:ea typeface="HGP創英角ｺﾞｼｯｸUB" panose="020B0900000000000000" pitchFamily="50" charset="-128"/>
              </a:rPr>
              <a:t>ロータリー</a:t>
            </a:r>
            <a:r>
              <a:rPr kumimoji="1" lang="ja-JP" altLang="en-US" sz="2800" dirty="0">
                <a:latin typeface="HGP創英角ｺﾞｼｯｸUB" panose="020B0900000000000000" pitchFamily="50" charset="-128"/>
                <a:ea typeface="HGP創英角ｺﾞｼｯｸUB" panose="020B0900000000000000" pitchFamily="50" charset="-128"/>
              </a:rPr>
              <a:t>賞）</a:t>
            </a:r>
          </a:p>
        </p:txBody>
      </p:sp>
      <p:sp>
        <p:nvSpPr>
          <p:cNvPr id="14" name="テキスト ボックス 13">
            <a:extLst>
              <a:ext uri="{FF2B5EF4-FFF2-40B4-BE49-F238E27FC236}">
                <a16:creationId xmlns:a16="http://schemas.microsoft.com/office/drawing/2014/main" id="{486E0DBC-929E-4AFA-A188-75C26C3D7781}"/>
              </a:ext>
            </a:extLst>
          </p:cNvPr>
          <p:cNvSpPr txBox="1"/>
          <p:nvPr/>
        </p:nvSpPr>
        <p:spPr>
          <a:xfrm>
            <a:off x="7891541" y="5157522"/>
            <a:ext cx="2471351" cy="523220"/>
          </a:xfrm>
          <a:prstGeom prst="rect">
            <a:avLst/>
          </a:prstGeom>
          <a:noFill/>
        </p:spPr>
        <p:txBody>
          <a:bodyPr wrap="square" rtlCol="0">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a:t>
            </a:r>
            <a:r>
              <a:rPr lang="ja-JP" altLang="en-US" sz="2800" dirty="0">
                <a:latin typeface="HGP創英角ｺﾞｼｯｸUB" panose="020B0900000000000000" pitchFamily="50" charset="-128"/>
                <a:ea typeface="HGP創英角ｺﾞｼｯｸUB" panose="020B0900000000000000" pitchFamily="50" charset="-128"/>
              </a:rPr>
              <a:t>ロータリー</a:t>
            </a:r>
            <a:r>
              <a:rPr kumimoji="1" lang="ja-JP" altLang="en-US" sz="2800" dirty="0">
                <a:latin typeface="HGP創英角ｺﾞｼｯｸUB" panose="020B0900000000000000" pitchFamily="50" charset="-128"/>
                <a:ea typeface="HGP創英角ｺﾞｼｯｸUB" panose="020B0900000000000000" pitchFamily="50" charset="-128"/>
              </a:rPr>
              <a:t>賞）</a:t>
            </a:r>
          </a:p>
        </p:txBody>
      </p:sp>
    </p:spTree>
    <p:extLst>
      <p:ext uri="{BB962C8B-B14F-4D97-AF65-F5344CB8AC3E}">
        <p14:creationId xmlns:p14="http://schemas.microsoft.com/office/powerpoint/2010/main" val="95630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sp>
        <p:nvSpPr>
          <p:cNvPr id="4" name="テキスト ボックス 3">
            <a:extLst>
              <a:ext uri="{FF2B5EF4-FFF2-40B4-BE49-F238E27FC236}">
                <a16:creationId xmlns:a16="http://schemas.microsoft.com/office/drawing/2014/main" id="{CFF45359-34A1-4702-86A4-D21FF9AB154D}"/>
              </a:ext>
            </a:extLst>
          </p:cNvPr>
          <p:cNvSpPr txBox="1"/>
          <p:nvPr/>
        </p:nvSpPr>
        <p:spPr>
          <a:xfrm>
            <a:off x="2944719" y="521219"/>
            <a:ext cx="7013408" cy="707886"/>
          </a:xfrm>
          <a:prstGeom prst="rect">
            <a:avLst/>
          </a:prstGeom>
          <a:noFill/>
        </p:spPr>
        <p:txBody>
          <a:bodyPr wrap="square">
            <a:spAutoFit/>
          </a:bodyPr>
          <a:lstStyle/>
          <a:p>
            <a:pPr algn="ctr"/>
            <a:r>
              <a:rPr kumimoji="1" lang="ja-JP" altLang="en-US" sz="4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ロータリー賞は何故必要か？</a:t>
            </a:r>
            <a:endParaRPr lang="ja-JP" altLang="en-US" dirty="0"/>
          </a:p>
        </p:txBody>
      </p:sp>
      <p:sp>
        <p:nvSpPr>
          <p:cNvPr id="5" name="テキスト ボックス 4">
            <a:extLst>
              <a:ext uri="{FF2B5EF4-FFF2-40B4-BE49-F238E27FC236}">
                <a16:creationId xmlns:a16="http://schemas.microsoft.com/office/drawing/2014/main" id="{AE25304A-4C08-4703-B7EE-46E7F0715A7C}"/>
              </a:ext>
            </a:extLst>
          </p:cNvPr>
          <p:cNvSpPr txBox="1"/>
          <p:nvPr/>
        </p:nvSpPr>
        <p:spPr>
          <a:xfrm>
            <a:off x="1348737" y="1299756"/>
            <a:ext cx="7013408" cy="461665"/>
          </a:xfrm>
          <a:prstGeom prst="rect">
            <a:avLst/>
          </a:prstGeom>
          <a:noFill/>
        </p:spPr>
        <p:txBody>
          <a:bodyPr wrap="square">
            <a:spAutoFit/>
          </a:bodyPr>
          <a:lstStyle/>
          <a:p>
            <a:r>
              <a:rPr kumimoji="1" lang="ja-JP" altLang="en-US" sz="2400" b="0" i="0" u="none" strike="noStrike" kern="1200" cap="none" spc="0" normalizeH="0" baseline="0" noProof="0" dirty="0">
                <a:ln>
                  <a:noFill/>
                </a:ln>
                <a:solidFill>
                  <a:srgbClr val="0070C0"/>
                </a:solidFill>
                <a:effectLst/>
                <a:uLnTx/>
                <a:uFillTx/>
                <a:latin typeface="HGP創英角ｺﾞｼｯｸUB" panose="020B0900000000000000" pitchFamily="50" charset="-128"/>
                <a:ea typeface="HGP創英角ｺﾞｼｯｸUB" panose="020B0900000000000000" pitchFamily="50" charset="-128"/>
                <a:cs typeface="+mn-cs"/>
              </a:rPr>
              <a:t>①．ロータリー賞と会員増強の関係</a:t>
            </a:r>
            <a:endParaRPr lang="ja-JP" altLang="en-US" sz="2400" dirty="0">
              <a:solidFill>
                <a:srgbClr val="0070C0"/>
              </a:solidFill>
            </a:endParaRPr>
          </a:p>
        </p:txBody>
      </p:sp>
      <p:graphicFrame>
        <p:nvGraphicFramePr>
          <p:cNvPr id="2" name="表 1">
            <a:extLst>
              <a:ext uri="{FF2B5EF4-FFF2-40B4-BE49-F238E27FC236}">
                <a16:creationId xmlns:a16="http://schemas.microsoft.com/office/drawing/2014/main" id="{E46DE460-4C64-435A-BEC8-F168F3324FA8}"/>
              </a:ext>
            </a:extLst>
          </p:cNvPr>
          <p:cNvGraphicFramePr>
            <a:graphicFrameLocks noGrp="1"/>
          </p:cNvGraphicFramePr>
          <p:nvPr>
            <p:extLst>
              <p:ext uri="{D42A27DB-BD31-4B8C-83A1-F6EECF244321}">
                <p14:modId xmlns:p14="http://schemas.microsoft.com/office/powerpoint/2010/main" val="3291465657"/>
              </p:ext>
            </p:extLst>
          </p:nvPr>
        </p:nvGraphicFramePr>
        <p:xfrm>
          <a:off x="1388154" y="1854186"/>
          <a:ext cx="8349383" cy="1889760"/>
        </p:xfrm>
        <a:graphic>
          <a:graphicData uri="http://schemas.openxmlformats.org/drawingml/2006/table">
            <a:tbl>
              <a:tblPr firstRow="1" bandRow="1">
                <a:tableStyleId>{5C22544A-7EE6-4342-B048-85BDC9FD1C3A}</a:tableStyleId>
              </a:tblPr>
              <a:tblGrid>
                <a:gridCol w="781660">
                  <a:extLst>
                    <a:ext uri="{9D8B030D-6E8A-4147-A177-3AD203B41FA5}">
                      <a16:colId xmlns:a16="http://schemas.microsoft.com/office/drawing/2014/main" val="2837700725"/>
                    </a:ext>
                  </a:extLst>
                </a:gridCol>
                <a:gridCol w="1374921">
                  <a:extLst>
                    <a:ext uri="{9D8B030D-6E8A-4147-A177-3AD203B41FA5}">
                      <a16:colId xmlns:a16="http://schemas.microsoft.com/office/drawing/2014/main" val="1439711771"/>
                    </a:ext>
                  </a:extLst>
                </a:gridCol>
                <a:gridCol w="1092406">
                  <a:extLst>
                    <a:ext uri="{9D8B030D-6E8A-4147-A177-3AD203B41FA5}">
                      <a16:colId xmlns:a16="http://schemas.microsoft.com/office/drawing/2014/main" val="1420223015"/>
                    </a:ext>
                  </a:extLst>
                </a:gridCol>
                <a:gridCol w="1925904">
                  <a:extLst>
                    <a:ext uri="{9D8B030D-6E8A-4147-A177-3AD203B41FA5}">
                      <a16:colId xmlns:a16="http://schemas.microsoft.com/office/drawing/2014/main" val="3388008731"/>
                    </a:ext>
                  </a:extLst>
                </a:gridCol>
                <a:gridCol w="1917813">
                  <a:extLst>
                    <a:ext uri="{9D8B030D-6E8A-4147-A177-3AD203B41FA5}">
                      <a16:colId xmlns:a16="http://schemas.microsoft.com/office/drawing/2014/main" val="4135887246"/>
                    </a:ext>
                  </a:extLst>
                </a:gridCol>
                <a:gridCol w="1256679">
                  <a:extLst>
                    <a:ext uri="{9D8B030D-6E8A-4147-A177-3AD203B41FA5}">
                      <a16:colId xmlns:a16="http://schemas.microsoft.com/office/drawing/2014/main" val="1669928128"/>
                    </a:ext>
                  </a:extLst>
                </a:gridCol>
              </a:tblGrid>
              <a:tr h="370840">
                <a:tc gridSpan="2">
                  <a:txBody>
                    <a:bodyPr/>
                    <a:lstStyle/>
                    <a:p>
                      <a:pPr algn="ctr"/>
                      <a:endParaRPr kumimoji="1" lang="ja-JP" altLang="en-US" sz="2800" b="1" baseline="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2800" b="1" baseline="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クラブ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期首会員数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期末会員数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増減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4145973"/>
                  </a:ext>
                </a:extLst>
              </a:tr>
              <a:tr h="369513">
                <a:tc rowSpan="3">
                  <a:txBody>
                    <a:bodyPr/>
                    <a:lstStyle/>
                    <a:p>
                      <a:pPr algn="ct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１８</a:t>
                      </a:r>
                      <a:endParaRPr kumimoji="1" lang="en-US" altLang="ja-JP" sz="2400" b="1" baseline="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2400" b="1" baseline="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１９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受賞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４９</a:t>
                      </a:r>
                      <a:endParaRPr kumimoji="1" lang="en-US" altLang="ja-JP" sz="2400" b="1" baseline="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２，３３２</a:t>
                      </a:r>
                      <a:endParaRPr kumimoji="1" lang="en-US" altLang="ja-JP" sz="2400" b="1" baseline="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２，３９６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400" b="1" baseline="0" dirty="0">
                          <a:solidFill>
                            <a:srgbClr val="FF0000"/>
                          </a:solidFill>
                          <a:latin typeface="ＭＳ Ｐゴシック" panose="020B0600070205080204" pitchFamily="50" charset="-128"/>
                          <a:ea typeface="ＭＳ Ｐゴシック" panose="020B0600070205080204" pitchFamily="50" charset="-128"/>
                        </a:rPr>
                        <a:t>＋６４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8062849"/>
                  </a:ext>
                </a:extLst>
              </a:tr>
              <a:tr h="271483">
                <a:tc vMerge="1">
                  <a:txBody>
                    <a:bodyPr/>
                    <a:lstStyle/>
                    <a:p>
                      <a:pPr algn="ctr"/>
                      <a:endParaRPr kumimoji="1" lang="ja-JP" altLang="en-US" sz="2800" b="1" baseline="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未受賞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３１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１，２２８</a:t>
                      </a:r>
                      <a:endParaRPr kumimoji="1" lang="en-US" altLang="ja-JP" sz="2400" b="1" baseline="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１，１７８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400" b="1" baseline="0" dirty="0">
                          <a:solidFill>
                            <a:srgbClr val="FF0000"/>
                          </a:solidFill>
                          <a:latin typeface="ＭＳ Ｐゴシック" panose="020B0600070205080204" pitchFamily="50" charset="-128"/>
                          <a:ea typeface="ＭＳ Ｐゴシック" panose="020B0600070205080204" pitchFamily="50" charset="-128"/>
                        </a:rPr>
                        <a:t>▲５０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0035963"/>
                  </a:ext>
                </a:extLst>
              </a:tr>
              <a:tr h="370840">
                <a:tc vMerge="1">
                  <a:txBody>
                    <a:bodyPr/>
                    <a:lstStyle/>
                    <a:p>
                      <a:pPr algn="ctr"/>
                      <a:endParaRPr kumimoji="1" lang="ja-JP" altLang="en-US" sz="2800" b="1" baseline="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合計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８０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３，５６０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３，５７４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2400" b="1" baseline="0" dirty="0">
                          <a:solidFill>
                            <a:schemeClr val="tx1"/>
                          </a:solidFill>
                          <a:latin typeface="ＭＳ Ｐゴシック" panose="020B0600070205080204" pitchFamily="50" charset="-128"/>
                          <a:ea typeface="ＭＳ Ｐゴシック" panose="020B0600070205080204" pitchFamily="50" charset="-128"/>
                        </a:rPr>
                        <a:t>＋１４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8643367"/>
                  </a:ext>
                </a:extLst>
              </a:tr>
            </a:tbl>
          </a:graphicData>
        </a:graphic>
      </p:graphicFrame>
      <p:sp>
        <p:nvSpPr>
          <p:cNvPr id="10" name="テキスト ボックス 9">
            <a:extLst>
              <a:ext uri="{FF2B5EF4-FFF2-40B4-BE49-F238E27FC236}">
                <a16:creationId xmlns:a16="http://schemas.microsoft.com/office/drawing/2014/main" id="{27407880-F837-4388-9EB8-4E62AC9C7D24}"/>
              </a:ext>
            </a:extLst>
          </p:cNvPr>
          <p:cNvSpPr txBox="1"/>
          <p:nvPr/>
        </p:nvSpPr>
        <p:spPr>
          <a:xfrm>
            <a:off x="1348737" y="3934642"/>
            <a:ext cx="7013408" cy="461665"/>
          </a:xfrm>
          <a:prstGeom prst="rect">
            <a:avLst/>
          </a:prstGeom>
          <a:noFill/>
        </p:spPr>
        <p:txBody>
          <a:bodyPr wrap="square">
            <a:spAutoFit/>
          </a:bodyPr>
          <a:lstStyle/>
          <a:p>
            <a:r>
              <a:rPr lang="ja-JP" altLang="en-US" sz="2400" dirty="0">
                <a:solidFill>
                  <a:srgbClr val="0070C0"/>
                </a:solidFill>
                <a:latin typeface="HGP創英角ｺﾞｼｯｸUB" panose="020B0900000000000000" pitchFamily="50" charset="-128"/>
                <a:ea typeface="HGP創英角ｺﾞｼｯｸUB" panose="020B0900000000000000" pitchFamily="50" charset="-128"/>
              </a:rPr>
              <a:t>②．</a:t>
            </a:r>
            <a:r>
              <a:rPr kumimoji="1" lang="ja-JP" altLang="en-US" sz="2400" b="0" i="0" u="none" strike="noStrike" kern="1200" cap="none" spc="0" normalizeH="0" baseline="0" noProof="0" dirty="0">
                <a:ln>
                  <a:noFill/>
                </a:ln>
                <a:solidFill>
                  <a:srgbClr val="0070C0"/>
                </a:solidFill>
                <a:effectLst/>
                <a:uLnTx/>
                <a:uFillTx/>
                <a:latin typeface="HGP創英角ｺﾞｼｯｸUB" panose="020B0900000000000000" pitchFamily="50" charset="-128"/>
                <a:ea typeface="HGP創英角ｺﾞｼｯｸUB" panose="020B0900000000000000" pitchFamily="50" charset="-128"/>
                <a:cs typeface="+mn-cs"/>
              </a:rPr>
              <a:t>会員純増クラブとロータリー賞の関係</a:t>
            </a:r>
            <a:endParaRPr lang="ja-JP" altLang="en-US" sz="2400" dirty="0">
              <a:solidFill>
                <a:srgbClr val="0070C0"/>
              </a:solidFill>
            </a:endParaRPr>
          </a:p>
        </p:txBody>
      </p:sp>
      <p:sp>
        <p:nvSpPr>
          <p:cNvPr id="11" name="テキスト ボックス 10">
            <a:extLst>
              <a:ext uri="{FF2B5EF4-FFF2-40B4-BE49-F238E27FC236}">
                <a16:creationId xmlns:a16="http://schemas.microsoft.com/office/drawing/2014/main" id="{073C57F7-80B0-4FC4-B411-F80D72C5155D}"/>
              </a:ext>
            </a:extLst>
          </p:cNvPr>
          <p:cNvSpPr txBox="1"/>
          <p:nvPr/>
        </p:nvSpPr>
        <p:spPr>
          <a:xfrm>
            <a:off x="1348737" y="4369027"/>
            <a:ext cx="8904310" cy="1384995"/>
          </a:xfrm>
          <a:prstGeom prst="rect">
            <a:avLst/>
          </a:prstGeom>
          <a:noFill/>
        </p:spPr>
        <p:txBody>
          <a:bodyPr wrap="square">
            <a:spAutoFit/>
          </a:bodyPr>
          <a:lstStyle/>
          <a:p>
            <a:r>
              <a:rPr lang="ja-JP" altLang="en-US" sz="2800" dirty="0">
                <a:solidFill>
                  <a:prstClr val="black"/>
                </a:solidFill>
                <a:latin typeface="HGP創英角ｺﾞｼｯｸUB" panose="020B0900000000000000" pitchFamily="50" charset="-128"/>
                <a:ea typeface="HGP創英角ｺﾞｼｯｸUB" panose="020B0900000000000000" pitchFamily="50" charset="-128"/>
              </a:rPr>
              <a:t>・</a:t>
            </a:r>
            <a:r>
              <a:rPr lang="en-US" altLang="ja-JP" sz="2800" dirty="0">
                <a:solidFill>
                  <a:prstClr val="black"/>
                </a:solidFill>
                <a:latin typeface="HGP創英角ｺﾞｼｯｸUB" panose="020B0900000000000000" pitchFamily="50" charset="-128"/>
                <a:ea typeface="HGP創英角ｺﾞｼｯｸUB" panose="020B0900000000000000" pitchFamily="50" charset="-128"/>
              </a:rPr>
              <a:t>2018</a:t>
            </a:r>
            <a:r>
              <a:rPr lang="ja-JP" altLang="en-US" sz="2800" dirty="0">
                <a:solidFill>
                  <a:prstClr val="black"/>
                </a:solidFill>
                <a:latin typeface="HGP創英角ｺﾞｼｯｸUB" panose="020B0900000000000000" pitchFamily="50" charset="-128"/>
                <a:ea typeface="HGP創英角ｺﾞｼｯｸUB" panose="020B0900000000000000" pitchFamily="50" charset="-128"/>
              </a:rPr>
              <a:t>～</a:t>
            </a:r>
            <a:r>
              <a:rPr lang="en-US" altLang="ja-JP" sz="2800" dirty="0">
                <a:solidFill>
                  <a:prstClr val="black"/>
                </a:solidFill>
                <a:latin typeface="HGP創英角ｺﾞｼｯｸUB" panose="020B0900000000000000" pitchFamily="50" charset="-128"/>
                <a:ea typeface="HGP創英角ｺﾞｼｯｸUB" panose="020B0900000000000000" pitchFamily="50" charset="-128"/>
              </a:rPr>
              <a:t>19</a:t>
            </a:r>
            <a:r>
              <a:rPr lang="ja-JP" altLang="en-US" sz="2800" dirty="0">
                <a:solidFill>
                  <a:prstClr val="black"/>
                </a:solidFill>
                <a:latin typeface="HGP創英角ｺﾞｼｯｸUB" panose="020B0900000000000000" pitchFamily="50" charset="-128"/>
                <a:ea typeface="HGP創英角ｺﾞｼｯｸUB" panose="020B0900000000000000" pitchFamily="50" charset="-128"/>
              </a:rPr>
              <a:t>　純増クラブ　</a:t>
            </a:r>
            <a:r>
              <a:rPr lang="en-US" altLang="ja-JP" sz="2800" dirty="0">
                <a:solidFill>
                  <a:prstClr val="black"/>
                </a:solidFill>
                <a:latin typeface="HGP創英角ｺﾞｼｯｸUB" panose="020B0900000000000000" pitchFamily="50" charset="-128"/>
                <a:ea typeface="HGP創英角ｺﾞｼｯｸUB" panose="020B0900000000000000" pitchFamily="50" charset="-128"/>
              </a:rPr>
              <a:t>33</a:t>
            </a:r>
            <a:r>
              <a:rPr lang="ja-JP" altLang="en-US" sz="2800" dirty="0">
                <a:solidFill>
                  <a:prstClr val="black"/>
                </a:solidFill>
                <a:latin typeface="HGP創英角ｺﾞｼｯｸUB" panose="020B0900000000000000" pitchFamily="50" charset="-128"/>
                <a:ea typeface="HGP創英角ｺﾞｼｯｸUB" panose="020B0900000000000000" pitchFamily="50" charset="-128"/>
              </a:rPr>
              <a:t>　（内ﾛｰﾀﾘｰ賞　</a:t>
            </a:r>
            <a:r>
              <a:rPr lang="en-US" altLang="ja-JP" sz="2800" dirty="0">
                <a:solidFill>
                  <a:prstClr val="black"/>
                </a:solidFill>
                <a:latin typeface="HGP創英角ｺﾞｼｯｸUB" panose="020B0900000000000000" pitchFamily="50" charset="-128"/>
                <a:ea typeface="HGP創英角ｺﾞｼｯｸUB" panose="020B0900000000000000" pitchFamily="50" charset="-128"/>
              </a:rPr>
              <a:t>28</a:t>
            </a:r>
            <a:r>
              <a:rPr lang="ja-JP" altLang="en-US" sz="2800" dirty="0">
                <a:solidFill>
                  <a:prstClr val="black"/>
                </a:solidFill>
                <a:latin typeface="HGP創英角ｺﾞｼｯｸUB" panose="020B0900000000000000" pitchFamily="50" charset="-128"/>
                <a:ea typeface="HGP創英角ｺﾞｼｯｸUB" panose="020B0900000000000000" pitchFamily="50" charset="-128"/>
              </a:rPr>
              <a:t>）　</a:t>
            </a:r>
            <a:endParaRPr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2019</a:t>
            </a: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20</a:t>
            </a: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純増クラブ</a:t>
            </a:r>
            <a:r>
              <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r>
              <a:rPr lang="en-US" altLang="ja-JP" sz="2800" dirty="0">
                <a:solidFill>
                  <a:prstClr val="black"/>
                </a:solidFill>
                <a:latin typeface="HGP創英角ｺﾞｼｯｸUB" panose="020B0900000000000000" pitchFamily="50" charset="-128"/>
                <a:ea typeface="HGP創英角ｺﾞｼｯｸUB" panose="020B0900000000000000" pitchFamily="50" charset="-128"/>
              </a:rPr>
              <a:t>29</a:t>
            </a: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（内ﾛｰﾀﾘｰ賞　</a:t>
            </a:r>
            <a:r>
              <a:rPr lang="en-US" altLang="ja-JP" sz="2800" dirty="0">
                <a:solidFill>
                  <a:prstClr val="black"/>
                </a:solidFill>
                <a:latin typeface="HGP創英角ｺﾞｼｯｸUB" panose="020B0900000000000000" pitchFamily="50" charset="-128"/>
                <a:ea typeface="HGP創英角ｺﾞｼｯｸUB" panose="020B0900000000000000" pitchFamily="50" charset="-128"/>
              </a:rPr>
              <a:t>26</a:t>
            </a: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r>
              <a:rPr lang="ja-JP" altLang="en-US" sz="2800" dirty="0">
                <a:solidFill>
                  <a:prstClr val="black"/>
                </a:solidFill>
                <a:latin typeface="HGP創英角ｺﾞｼｯｸUB" panose="020B0900000000000000" pitchFamily="50" charset="-128"/>
                <a:ea typeface="HGP創英角ｺﾞｼｯｸUB" panose="020B0900000000000000" pitchFamily="50" charset="-128"/>
              </a:rPr>
              <a:t>・</a:t>
            </a:r>
            <a:r>
              <a:rPr lang="en-US" altLang="ja-JP" sz="2800" dirty="0">
                <a:solidFill>
                  <a:prstClr val="black"/>
                </a:solidFill>
                <a:latin typeface="HGP創英角ｺﾞｼｯｸUB" panose="020B0900000000000000" pitchFamily="50" charset="-128"/>
                <a:ea typeface="HGP創英角ｺﾞｼｯｸUB" panose="020B0900000000000000" pitchFamily="50" charset="-128"/>
              </a:rPr>
              <a:t>2020</a:t>
            </a:r>
            <a:r>
              <a:rPr lang="ja-JP" altLang="en-US" sz="2800" dirty="0">
                <a:solidFill>
                  <a:prstClr val="black"/>
                </a:solidFill>
                <a:latin typeface="HGP創英角ｺﾞｼｯｸUB" panose="020B0900000000000000" pitchFamily="50" charset="-128"/>
                <a:ea typeface="HGP創英角ｺﾞｼｯｸUB" panose="020B0900000000000000" pitchFamily="50" charset="-128"/>
              </a:rPr>
              <a:t>～</a:t>
            </a:r>
            <a:r>
              <a:rPr lang="en-US" altLang="ja-JP" sz="2800" dirty="0">
                <a:solidFill>
                  <a:prstClr val="black"/>
                </a:solidFill>
                <a:latin typeface="HGP創英角ｺﾞｼｯｸUB" panose="020B0900000000000000" pitchFamily="50" charset="-128"/>
                <a:ea typeface="HGP創英角ｺﾞｼｯｸUB" panose="020B0900000000000000" pitchFamily="50" charset="-128"/>
              </a:rPr>
              <a:t>21</a:t>
            </a:r>
            <a:r>
              <a:rPr lang="ja-JP" altLang="en-US" sz="2800" dirty="0">
                <a:solidFill>
                  <a:prstClr val="black"/>
                </a:solidFill>
                <a:latin typeface="HGP創英角ｺﾞｼｯｸUB" panose="020B0900000000000000" pitchFamily="50" charset="-128"/>
                <a:ea typeface="HGP創英角ｺﾞｼｯｸUB" panose="020B0900000000000000" pitchFamily="50" charset="-128"/>
              </a:rPr>
              <a:t>　純増クラブ　</a:t>
            </a:r>
            <a:r>
              <a:rPr lang="en-US" altLang="ja-JP" sz="2800" dirty="0">
                <a:solidFill>
                  <a:prstClr val="black"/>
                </a:solidFill>
                <a:latin typeface="HGP創英角ｺﾞｼｯｸUB" panose="020B0900000000000000" pitchFamily="50" charset="-128"/>
                <a:ea typeface="HGP創英角ｺﾞｼｯｸUB" panose="020B0900000000000000" pitchFamily="50" charset="-128"/>
              </a:rPr>
              <a:t>23</a:t>
            </a:r>
            <a:r>
              <a:rPr lang="ja-JP" altLang="en-US" sz="2800" dirty="0">
                <a:solidFill>
                  <a:prstClr val="black"/>
                </a:solidFill>
                <a:latin typeface="HGP創英角ｺﾞｼｯｸUB" panose="020B0900000000000000" pitchFamily="50" charset="-128"/>
                <a:ea typeface="HGP創英角ｺﾞｼｯｸUB" panose="020B0900000000000000" pitchFamily="50" charset="-128"/>
              </a:rPr>
              <a:t>　（内</a:t>
            </a: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ﾛｰﾀﾘｰ</a:t>
            </a:r>
            <a:r>
              <a:rPr lang="ja-JP" altLang="en-US" sz="2800" dirty="0">
                <a:solidFill>
                  <a:prstClr val="black"/>
                </a:solidFill>
                <a:latin typeface="HGP創英角ｺﾞｼｯｸUB" panose="020B0900000000000000" pitchFamily="50" charset="-128"/>
                <a:ea typeface="HGP創英角ｺﾞｼｯｸUB" panose="020B0900000000000000" pitchFamily="50" charset="-128"/>
              </a:rPr>
              <a:t>賞</a:t>
            </a: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r>
              <a:rPr lang="en-US" altLang="ja-JP" sz="2800" dirty="0">
                <a:solidFill>
                  <a:prstClr val="black"/>
                </a:solidFill>
                <a:latin typeface="HGP創英角ｺﾞｼｯｸUB" panose="020B0900000000000000" pitchFamily="50" charset="-128"/>
                <a:ea typeface="HGP創英角ｺﾞｼｯｸUB" panose="020B0900000000000000" pitchFamily="50" charset="-128"/>
              </a:rPr>
              <a:t>19</a:t>
            </a: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endParaRPr kumimoji="1" lang="en-US" altLang="ja-JP" sz="28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Tree>
    <p:extLst>
      <p:ext uri="{BB962C8B-B14F-4D97-AF65-F5344CB8AC3E}">
        <p14:creationId xmlns:p14="http://schemas.microsoft.com/office/powerpoint/2010/main" val="241837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613596" y="851246"/>
            <a:ext cx="10775092" cy="750979"/>
          </a:xfrm>
          <a:prstGeom prst="rect">
            <a:avLst/>
          </a:prstGeom>
          <a:noFill/>
        </p:spPr>
        <p:txBody>
          <a:bodyPr wrap="square" rtlCol="0">
            <a:noAutofit/>
          </a:bodyPr>
          <a:lstStyle/>
          <a:p>
            <a:pPr algn="ctr"/>
            <a:r>
              <a:rPr lang="ja-JP" altLang="ja-JP" sz="2800" b="1" u="sng" dirty="0"/>
              <a:t>公共イメージ</a:t>
            </a:r>
            <a:r>
              <a:rPr lang="ja-JP" altLang="en-US" sz="2800" b="1" u="sng" dirty="0"/>
              <a:t>向上セミナー　セッション３</a:t>
            </a:r>
            <a:endParaRPr lang="ja-JP" altLang="ja-JP" sz="2800" u="sng" dirty="0"/>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sp>
        <p:nvSpPr>
          <p:cNvPr id="10" name="テキスト ボックス 9">
            <a:extLst>
              <a:ext uri="{FF2B5EF4-FFF2-40B4-BE49-F238E27FC236}">
                <a16:creationId xmlns:a16="http://schemas.microsoft.com/office/drawing/2014/main" id="{EE24120D-6602-4FD8-A6FA-8BD8838CE239}"/>
              </a:ext>
            </a:extLst>
          </p:cNvPr>
          <p:cNvSpPr txBox="1"/>
          <p:nvPr/>
        </p:nvSpPr>
        <p:spPr>
          <a:xfrm>
            <a:off x="523975" y="1226735"/>
            <a:ext cx="11442357" cy="4490574"/>
          </a:xfrm>
          <a:prstGeom prst="rect">
            <a:avLst/>
          </a:prstGeom>
          <a:noFill/>
        </p:spPr>
        <p:txBody>
          <a:bodyPr wrap="square" rtlCol="0">
            <a:noAutofit/>
          </a:bodyPr>
          <a:lstStyle/>
          <a:p>
            <a:endParaRPr lang="en-US" altLang="ja-JP" sz="2800" dirty="0">
              <a:solidFill>
                <a:prstClr val="black"/>
              </a:solidFill>
            </a:endParaRPr>
          </a:p>
          <a:p>
            <a:r>
              <a:rPr lang="ja-JP" altLang="en-US" sz="2800" b="1" dirty="0">
                <a:solidFill>
                  <a:srgbClr val="0070C0"/>
                </a:solidFill>
              </a:rPr>
              <a:t>　　　　　</a:t>
            </a:r>
            <a:r>
              <a:rPr lang="ja-JP" altLang="en-US" sz="2800" b="1" dirty="0"/>
              <a:t>　</a:t>
            </a:r>
            <a:r>
              <a:rPr lang="en-US" altLang="ja-JP" sz="2800" b="1" dirty="0"/>
              <a:t>1.</a:t>
            </a:r>
            <a:r>
              <a:rPr lang="ja-JP" altLang="en-US" sz="2800" b="1" dirty="0"/>
              <a:t>ロータリー賞は何故必要か</a:t>
            </a:r>
            <a:endParaRPr lang="en-US" altLang="ja-JP" sz="2800" b="1" dirty="0"/>
          </a:p>
          <a:p>
            <a:endParaRPr lang="en-US" altLang="ja-JP" sz="2800" b="1" dirty="0">
              <a:solidFill>
                <a:prstClr val="black"/>
              </a:solidFill>
            </a:endParaRPr>
          </a:p>
          <a:p>
            <a:r>
              <a:rPr lang="ja-JP" altLang="en-US" sz="2800" b="1" dirty="0">
                <a:solidFill>
                  <a:prstClr val="black"/>
                </a:solidFill>
              </a:rPr>
              <a:t>　　　　　　</a:t>
            </a:r>
            <a:r>
              <a:rPr lang="en-US" altLang="ja-JP" sz="2800" b="1" dirty="0">
                <a:solidFill>
                  <a:srgbClr val="0070C0"/>
                </a:solidFill>
              </a:rPr>
              <a:t>2.</a:t>
            </a:r>
            <a:r>
              <a:rPr lang="ja-JP" altLang="en-US" sz="2800" b="1" dirty="0">
                <a:solidFill>
                  <a:srgbClr val="0070C0"/>
                </a:solidFill>
              </a:rPr>
              <a:t>ロータリー賞の目標設定について</a:t>
            </a:r>
            <a:endParaRPr lang="en-US" altLang="ja-JP" sz="2800" b="1" dirty="0">
              <a:solidFill>
                <a:srgbClr val="0070C0"/>
              </a:solidFill>
            </a:endParaRPr>
          </a:p>
          <a:p>
            <a:endParaRPr lang="en-US" altLang="ja-JP" sz="2800" b="1" dirty="0">
              <a:solidFill>
                <a:prstClr val="black"/>
              </a:solidFill>
            </a:endParaRPr>
          </a:p>
          <a:p>
            <a:r>
              <a:rPr lang="ja-JP" altLang="en-US" sz="2800" b="1" dirty="0">
                <a:solidFill>
                  <a:prstClr val="black"/>
                </a:solidFill>
              </a:rPr>
              <a:t>　　　　　　</a:t>
            </a:r>
            <a:r>
              <a:rPr lang="en-US" altLang="ja-JP" sz="2800" b="1" dirty="0">
                <a:solidFill>
                  <a:prstClr val="black"/>
                </a:solidFill>
              </a:rPr>
              <a:t>3.</a:t>
            </a:r>
            <a:r>
              <a:rPr lang="en-US" altLang="ja-JP" sz="2800" b="1" dirty="0">
                <a:solidFill>
                  <a:prstClr val="black"/>
                </a:solidFill>
                <a:latin typeface="+mn-ea"/>
              </a:rPr>
              <a:t>MY ROTARY</a:t>
            </a:r>
            <a:r>
              <a:rPr lang="ja-JP" altLang="en-US" sz="2800" b="1" dirty="0">
                <a:solidFill>
                  <a:prstClr val="black"/>
                </a:solidFill>
              </a:rPr>
              <a:t>の登録促進</a:t>
            </a:r>
            <a:endParaRPr lang="en-US" altLang="ja-JP" sz="2800" b="1" dirty="0">
              <a:solidFill>
                <a:prstClr val="black"/>
              </a:solidFill>
            </a:endParaRPr>
          </a:p>
          <a:p>
            <a:endParaRPr lang="en-US" altLang="ja-JP" sz="2800" b="1" dirty="0">
              <a:solidFill>
                <a:prstClr val="black"/>
              </a:solidFill>
            </a:endParaRPr>
          </a:p>
          <a:p>
            <a:r>
              <a:rPr lang="ja-JP" altLang="en-US" sz="2800" b="1" dirty="0">
                <a:solidFill>
                  <a:prstClr val="black"/>
                </a:solidFill>
              </a:rPr>
              <a:t>　　　　　　</a:t>
            </a:r>
            <a:r>
              <a:rPr lang="en-US" altLang="ja-JP" sz="2800" b="1" dirty="0">
                <a:solidFill>
                  <a:prstClr val="black"/>
                </a:solidFill>
              </a:rPr>
              <a:t>4.</a:t>
            </a:r>
            <a:r>
              <a:rPr lang="en-US" altLang="ja-JP" sz="2800" b="1" dirty="0">
                <a:solidFill>
                  <a:prstClr val="black"/>
                </a:solidFill>
                <a:latin typeface="+mn-ea"/>
              </a:rPr>
              <a:t>MY ROTARY</a:t>
            </a:r>
            <a:r>
              <a:rPr lang="ja-JP" altLang="en-US" sz="2800" b="1" dirty="0">
                <a:solidFill>
                  <a:prstClr val="black"/>
                </a:solidFill>
              </a:rPr>
              <a:t>が世界のロータリアンを</a:t>
            </a:r>
            <a:endParaRPr lang="en-US" altLang="ja-JP" sz="2800" b="1" dirty="0">
              <a:solidFill>
                <a:prstClr val="black"/>
              </a:solidFill>
            </a:endParaRPr>
          </a:p>
          <a:p>
            <a:r>
              <a:rPr lang="ja-JP" altLang="en-US" sz="2800" b="1" dirty="0">
                <a:solidFill>
                  <a:prstClr val="black"/>
                </a:solidFill>
              </a:rPr>
              <a:t>　　　　 　　  つなぐその活用法</a:t>
            </a:r>
            <a:endParaRPr lang="en-US" altLang="ja-JP" sz="2800" b="1" dirty="0">
              <a:solidFill>
                <a:prstClr val="black"/>
              </a:solidFill>
            </a:endParaRPr>
          </a:p>
          <a:p>
            <a:endParaRPr lang="en-US" altLang="ja-JP" sz="2800" b="1" dirty="0">
              <a:solidFill>
                <a:prstClr val="black"/>
              </a:solidFill>
            </a:endParaRPr>
          </a:p>
          <a:p>
            <a:endParaRPr lang="en-US" altLang="ja-JP" sz="2800" dirty="0">
              <a:solidFill>
                <a:prstClr val="black"/>
              </a:solidFill>
            </a:endParaRPr>
          </a:p>
        </p:txBody>
      </p:sp>
    </p:spTree>
    <p:extLst>
      <p:ext uri="{BB962C8B-B14F-4D97-AF65-F5344CB8AC3E}">
        <p14:creationId xmlns:p14="http://schemas.microsoft.com/office/powerpoint/2010/main" val="73939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10">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sp>
        <p:nvSpPr>
          <p:cNvPr id="5" name="テキスト ボックス 4">
            <a:extLst>
              <a:ext uri="{FF2B5EF4-FFF2-40B4-BE49-F238E27FC236}">
                <a16:creationId xmlns:a16="http://schemas.microsoft.com/office/drawing/2014/main" id="{63A03621-8758-4E8A-83C4-E8115DD4ABF5}"/>
              </a:ext>
            </a:extLst>
          </p:cNvPr>
          <p:cNvSpPr txBox="1"/>
          <p:nvPr/>
        </p:nvSpPr>
        <p:spPr>
          <a:xfrm>
            <a:off x="1981200" y="1817639"/>
            <a:ext cx="8229600" cy="3539430"/>
          </a:xfrm>
          <a:prstGeom prst="rect">
            <a:avLst/>
          </a:prstGeom>
          <a:noFill/>
        </p:spPr>
        <p:txBody>
          <a:bodyPr wrap="square">
            <a:spAutoFit/>
          </a:bodyPr>
          <a:lstStyle/>
          <a:p>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●目標設定</a:t>
            </a:r>
            <a:endPar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r>
              <a:rPr lang="ja-JP" altLang="en-US" sz="2800" dirty="0">
                <a:solidFill>
                  <a:prstClr val="black"/>
                </a:solidFill>
                <a:latin typeface="HGP創英角ｺﾞｼｯｸUB" panose="020B0900000000000000" pitchFamily="50" charset="-128"/>
                <a:ea typeface="HGP創英角ｺﾞｼｯｸUB" panose="020B0900000000000000" pitchFamily="50" charset="-128"/>
              </a:rPr>
              <a:t>　　　各年度の会長方針、活動計画に組み込む</a:t>
            </a:r>
            <a:endParaRPr lang="en-US" altLang="ja-JP" sz="2800" dirty="0">
              <a:solidFill>
                <a:prstClr val="black"/>
              </a:solidFill>
              <a:latin typeface="HGP創英角ｺﾞｼｯｸUB" panose="020B0900000000000000" pitchFamily="50" charset="-128"/>
              <a:ea typeface="HGP創英角ｺﾞｼｯｸUB" panose="020B0900000000000000" pitchFamily="50" charset="-128"/>
            </a:endParaRPr>
          </a:p>
          <a:p>
            <a:endPar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●目標・進捗の共有</a:t>
            </a:r>
            <a:endParaRPr lang="ja-JP" altLang="en-US" sz="2800" dirty="0"/>
          </a:p>
          <a:p>
            <a:r>
              <a:rPr lang="ja-JP" altLang="en-US" sz="2800" dirty="0">
                <a:solidFill>
                  <a:prstClr val="black"/>
                </a:solidFill>
                <a:latin typeface="HGP創英角ｺﾞｼｯｸUB" panose="020B0900000000000000" pitchFamily="50" charset="-128"/>
                <a:ea typeface="HGP創英角ｺﾞｼｯｸUB" panose="020B0900000000000000" pitchFamily="50" charset="-128"/>
              </a:rPr>
              <a:t>　　　クラブ全員で目標・進捗を共有し、意識を高める</a:t>
            </a:r>
            <a:endParaRPr lang="en-US" altLang="ja-JP" sz="2800" dirty="0">
              <a:solidFill>
                <a:prstClr val="black"/>
              </a:solidFill>
              <a:latin typeface="HGP創英角ｺﾞｼｯｸUB" panose="020B0900000000000000" pitchFamily="50" charset="-128"/>
              <a:ea typeface="HGP創英角ｺﾞｼｯｸUB" panose="020B0900000000000000" pitchFamily="50" charset="-128"/>
            </a:endParaRPr>
          </a:p>
          <a:p>
            <a:endParaRPr lang="en-US" altLang="ja-JP" sz="28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2800" dirty="0">
                <a:solidFill>
                  <a:prstClr val="black"/>
                </a:solidFill>
                <a:latin typeface="HGP創英角ｺﾞｼｯｸUB" panose="020B0900000000000000" pitchFamily="50" charset="-128"/>
                <a:ea typeface="HGP創英角ｺﾞｼｯｸUB" panose="020B0900000000000000" pitchFamily="50" charset="-128"/>
              </a:rPr>
              <a:t>●全員参加</a:t>
            </a:r>
            <a:endParaRPr lang="ja-JP" altLang="en-US" sz="2800" dirty="0"/>
          </a:p>
          <a:p>
            <a:r>
              <a:rPr lang="ja-JP" altLang="en-US" sz="2800" dirty="0">
                <a:solidFill>
                  <a:prstClr val="black"/>
                </a:solidFill>
                <a:latin typeface="HGP創英角ｺﾞｼｯｸUB" panose="020B0900000000000000" pitchFamily="50" charset="-128"/>
                <a:ea typeface="HGP創英角ｺﾞｼｯｸUB" panose="020B0900000000000000" pitchFamily="50" charset="-128"/>
              </a:rPr>
              <a:t>　　　全員参加で、活動の達成感を体験する</a:t>
            </a:r>
            <a:endParaRPr lang="en-US" altLang="ja-JP" sz="28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a:extLst>
              <a:ext uri="{FF2B5EF4-FFF2-40B4-BE49-F238E27FC236}">
                <a16:creationId xmlns:a16="http://schemas.microsoft.com/office/drawing/2014/main" id="{9FD615BF-6140-48C7-8142-C8620CF8B6A4}"/>
              </a:ext>
            </a:extLst>
          </p:cNvPr>
          <p:cNvSpPr txBox="1"/>
          <p:nvPr/>
        </p:nvSpPr>
        <p:spPr>
          <a:xfrm>
            <a:off x="1981200" y="977711"/>
            <a:ext cx="7013408" cy="523220"/>
          </a:xfrm>
          <a:prstGeom prst="rect">
            <a:avLst/>
          </a:prstGeom>
          <a:noFill/>
        </p:spPr>
        <p:txBody>
          <a:bodyPr wrap="square">
            <a:spAutoFit/>
          </a:bodyPr>
          <a:lstStyle/>
          <a:p>
            <a:r>
              <a:rPr kumimoji="1" lang="ja-JP" altLang="en-US" sz="2800" b="0" i="0" u="none" strike="noStrike" kern="1200" cap="none" spc="0" normalizeH="0" baseline="0" noProof="0" dirty="0">
                <a:ln>
                  <a:noFill/>
                </a:ln>
                <a:solidFill>
                  <a:srgbClr val="0070C0"/>
                </a:solidFill>
                <a:effectLst/>
                <a:uLnTx/>
                <a:uFillTx/>
                <a:latin typeface="HGP創英角ｺﾞｼｯｸUB" panose="020B0900000000000000" pitchFamily="50" charset="-128"/>
                <a:ea typeface="HGP創英角ｺﾞｼｯｸUB" panose="020B0900000000000000" pitchFamily="50" charset="-128"/>
                <a:cs typeface="+mn-cs"/>
              </a:rPr>
              <a:t>①．ロータリー賞と会員増強の関係</a:t>
            </a:r>
            <a:endParaRPr lang="ja-JP" altLang="en-US" sz="2800" dirty="0">
              <a:solidFill>
                <a:srgbClr val="0070C0"/>
              </a:solidFill>
            </a:endParaRPr>
          </a:p>
        </p:txBody>
      </p:sp>
    </p:spTree>
    <p:extLst>
      <p:ext uri="{BB962C8B-B14F-4D97-AF65-F5344CB8AC3E}">
        <p14:creationId xmlns:p14="http://schemas.microsoft.com/office/powerpoint/2010/main" val="1171621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
        <p:nvSpPr>
          <p:cNvPr id="7" name="テキスト ボックス 6">
            <a:extLst>
              <a:ext uri="{FF2B5EF4-FFF2-40B4-BE49-F238E27FC236}">
                <a16:creationId xmlns:a16="http://schemas.microsoft.com/office/drawing/2014/main" id="{40C22656-3FCE-4BEF-AFB4-49ABAE443243}"/>
              </a:ext>
            </a:extLst>
          </p:cNvPr>
          <p:cNvSpPr txBox="1"/>
          <p:nvPr/>
        </p:nvSpPr>
        <p:spPr>
          <a:xfrm>
            <a:off x="1250088" y="477029"/>
            <a:ext cx="10597220" cy="1077218"/>
          </a:xfrm>
          <a:prstGeom prst="rect">
            <a:avLst/>
          </a:prstGeom>
          <a:noFill/>
        </p:spPr>
        <p:txBody>
          <a:bodyPr wrap="square" rtlCol="0">
            <a:spAutoFit/>
          </a:bodyPr>
          <a:lstStyle/>
          <a:p>
            <a:pPr algn="ctr"/>
            <a:r>
              <a:rPr kumimoji="1" lang="en-US" altLang="ja-JP" sz="3200" dirty="0">
                <a:latin typeface="HGP創英角ｺﾞｼｯｸUB" panose="020B0900000000000000" pitchFamily="50" charset="-128"/>
                <a:ea typeface="HGP創英角ｺﾞｼｯｸUB" panose="020B0900000000000000" pitchFamily="50" charset="-128"/>
              </a:rPr>
              <a:t>2021-22</a:t>
            </a:r>
            <a:r>
              <a:rPr kumimoji="1" lang="ja-JP" altLang="en-US" sz="3200" dirty="0">
                <a:latin typeface="HGP創英角ｺﾞｼｯｸUB" panose="020B0900000000000000" pitchFamily="50" charset="-128"/>
                <a:ea typeface="HGP創英角ｺﾞｼｯｸUB" panose="020B0900000000000000" pitchFamily="50" charset="-128"/>
              </a:rPr>
              <a:t>年度　ロータリー賞の目標</a:t>
            </a:r>
            <a:endParaRPr kumimoji="1" lang="en-US" altLang="ja-JP" sz="3200" dirty="0">
              <a:latin typeface="HGP創英角ｺﾞｼｯｸUB" panose="020B0900000000000000" pitchFamily="50" charset="-128"/>
              <a:ea typeface="HGP創英角ｺﾞｼｯｸUB" panose="020B0900000000000000" pitchFamily="50" charset="-128"/>
            </a:endParaRPr>
          </a:p>
          <a:p>
            <a:pPr algn="ctr"/>
            <a:r>
              <a:rPr lang="en-US" altLang="ja-JP" sz="3200" dirty="0">
                <a:latin typeface="HGP創英角ｺﾞｼｯｸUB" panose="020B0900000000000000" pitchFamily="50" charset="-128"/>
                <a:ea typeface="HGP創英角ｺﾞｼｯｸUB" panose="020B0900000000000000" pitchFamily="50" charset="-128"/>
              </a:rPr>
              <a:t>13</a:t>
            </a:r>
            <a:r>
              <a:rPr lang="ja-JP" altLang="en-US" sz="3200" dirty="0">
                <a:latin typeface="HGP創英角ｺﾞｼｯｸUB" panose="020B0900000000000000" pitchFamily="50" charset="-128"/>
                <a:ea typeface="HGP創英角ｺﾞｼｯｸUB" panose="020B0900000000000000" pitchFamily="50" charset="-128"/>
              </a:rPr>
              <a:t>以上の目標（または全目標の</a:t>
            </a:r>
            <a:r>
              <a:rPr lang="en-US" altLang="ja-JP" sz="3200" dirty="0">
                <a:latin typeface="HGP創英角ｺﾞｼｯｸUB" panose="020B0900000000000000" pitchFamily="50" charset="-128"/>
                <a:ea typeface="HGP創英角ｺﾞｼｯｸUB" panose="020B0900000000000000" pitchFamily="50" charset="-128"/>
              </a:rPr>
              <a:t>51%</a:t>
            </a:r>
            <a:r>
              <a:rPr lang="ja-JP" altLang="en-US" sz="3200" dirty="0">
                <a:latin typeface="HGP創英角ｺﾞｼｯｸUB" panose="020B0900000000000000" pitchFamily="50" charset="-128"/>
                <a:ea typeface="HGP創英角ｺﾞｼｯｸUB" panose="020B0900000000000000" pitchFamily="50" charset="-128"/>
              </a:rPr>
              <a:t>以上）を選択</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4C51DFC2-474C-454B-9E82-F084AA5FE463}"/>
              </a:ext>
            </a:extLst>
          </p:cNvPr>
          <p:cNvSpPr txBox="1"/>
          <p:nvPr/>
        </p:nvSpPr>
        <p:spPr>
          <a:xfrm>
            <a:off x="6096000" y="1487324"/>
            <a:ext cx="5934332" cy="4893647"/>
          </a:xfrm>
          <a:prstGeom prst="rect">
            <a:avLst/>
          </a:prstGeom>
          <a:noFill/>
        </p:spPr>
        <p:txBody>
          <a:bodyPr wrap="square">
            <a:spAutoFit/>
          </a:bodyPr>
          <a:lstStyle/>
          <a:p>
            <a:r>
              <a:rPr lang="en-US" altLang="ja-JP" sz="2400" b="1" dirty="0">
                <a:latin typeface="ＭＳ Ｐゴシック" panose="020B0600070205080204" pitchFamily="50" charset="-128"/>
                <a:ea typeface="ＭＳ Ｐゴシック" panose="020B0600070205080204" pitchFamily="50" charset="-128"/>
              </a:rPr>
              <a:t>13.</a:t>
            </a:r>
            <a:r>
              <a:rPr lang="ja-JP" altLang="en-US" sz="2400" b="1" dirty="0">
                <a:latin typeface="ＭＳ Ｐゴシック" panose="020B0600070205080204" pitchFamily="50" charset="-128"/>
                <a:ea typeface="ＭＳ Ｐゴシック" panose="020B0600070205080204" pitchFamily="50" charset="-128"/>
              </a:rPr>
              <a:t>ベネファクター</a:t>
            </a:r>
          </a:p>
          <a:p>
            <a:r>
              <a:rPr lang="en-US" altLang="ja-JP" sz="2400" b="1" dirty="0">
                <a:latin typeface="ＭＳ Ｐゴシック" panose="020B0600070205080204" pitchFamily="50" charset="-128"/>
                <a:ea typeface="ＭＳ Ｐゴシック" panose="020B0600070205080204" pitchFamily="50" charset="-128"/>
              </a:rPr>
              <a:t>14.</a:t>
            </a:r>
            <a:r>
              <a:rPr lang="ja-JP" altLang="en-US" sz="2400" b="1" dirty="0">
                <a:latin typeface="ＭＳ Ｐゴシック" panose="020B0600070205080204" pitchFamily="50" charset="-128"/>
                <a:ea typeface="ＭＳ Ｐゴシック" panose="020B0600070205080204" pitchFamily="50" charset="-128"/>
              </a:rPr>
              <a:t>奉仕プロジェクト</a:t>
            </a:r>
          </a:p>
          <a:p>
            <a:r>
              <a:rPr lang="en-US" altLang="ja-JP" sz="2400" b="1" dirty="0">
                <a:latin typeface="ＭＳ Ｐゴシック" panose="020B0600070205080204" pitchFamily="50" charset="-128"/>
                <a:ea typeface="ＭＳ Ｐゴシック" panose="020B0600070205080204" pitchFamily="50" charset="-128"/>
              </a:rPr>
              <a:t>15.</a:t>
            </a:r>
            <a:r>
              <a:rPr lang="ja-JP" altLang="en-US" sz="2400" b="1" dirty="0">
                <a:latin typeface="ＭＳ Ｐゴシック" panose="020B0600070205080204" pitchFamily="50" charset="-128"/>
                <a:ea typeface="ＭＳ Ｐゴシック" panose="020B0600070205080204" pitchFamily="50" charset="-128"/>
              </a:rPr>
              <a:t>ローターアクトクラブ</a:t>
            </a:r>
          </a:p>
          <a:p>
            <a:r>
              <a:rPr lang="en-US" altLang="ja-JP" sz="2400" b="1" dirty="0">
                <a:latin typeface="ＭＳ Ｐゴシック" panose="020B0600070205080204" pitchFamily="50" charset="-128"/>
                <a:ea typeface="ＭＳ Ｐゴシック" panose="020B0600070205080204" pitchFamily="50" charset="-128"/>
              </a:rPr>
              <a:t>16.</a:t>
            </a:r>
            <a:r>
              <a:rPr lang="ja-JP" altLang="en-US" sz="2400" b="1" dirty="0">
                <a:latin typeface="ＭＳ Ｐゴシック" panose="020B0600070205080204" pitchFamily="50" charset="-128"/>
                <a:ea typeface="ＭＳ Ｐゴシック" panose="020B0600070205080204" pitchFamily="50" charset="-128"/>
              </a:rPr>
              <a:t>インターアクトクラブ</a:t>
            </a:r>
          </a:p>
          <a:p>
            <a:r>
              <a:rPr lang="en-US" altLang="ja-JP" sz="2400" b="1" dirty="0">
                <a:latin typeface="ＭＳ Ｐゴシック" panose="020B0600070205080204" pitchFamily="50" charset="-128"/>
                <a:ea typeface="ＭＳ Ｐゴシック" panose="020B0600070205080204" pitchFamily="50" charset="-128"/>
              </a:rPr>
              <a:t>17.</a:t>
            </a:r>
            <a:r>
              <a:rPr lang="ja-JP" altLang="en-US" sz="2400" b="1" dirty="0">
                <a:latin typeface="ＭＳ Ｐゴシック" panose="020B0600070205080204" pitchFamily="50" charset="-128"/>
                <a:ea typeface="ＭＳ Ｐゴシック" panose="020B0600070205080204" pitchFamily="50" charset="-128"/>
              </a:rPr>
              <a:t>来訪する青少年交換学生</a:t>
            </a:r>
          </a:p>
          <a:p>
            <a:r>
              <a:rPr lang="en-US" altLang="ja-JP" sz="2400" b="1" dirty="0">
                <a:latin typeface="ＭＳ Ｐゴシック" panose="020B0600070205080204" pitchFamily="50" charset="-128"/>
                <a:ea typeface="ＭＳ Ｐゴシック" panose="020B0600070205080204" pitchFamily="50" charset="-128"/>
              </a:rPr>
              <a:t>18.</a:t>
            </a:r>
            <a:r>
              <a:rPr lang="ja-JP" altLang="en-US" sz="2400" b="1" dirty="0">
                <a:latin typeface="ＭＳ Ｐゴシック" panose="020B0600070205080204" pitchFamily="50" charset="-128"/>
                <a:ea typeface="ＭＳ Ｐゴシック" panose="020B0600070205080204" pitchFamily="50" charset="-128"/>
              </a:rPr>
              <a:t>派遣する青少年交換学生</a:t>
            </a:r>
          </a:p>
          <a:p>
            <a:r>
              <a:rPr lang="en-US" altLang="ja-JP" sz="2400" b="1" dirty="0">
                <a:latin typeface="ＭＳ Ｐゴシック" panose="020B0600070205080204" pitchFamily="50" charset="-128"/>
                <a:ea typeface="ＭＳ Ｐゴシック" panose="020B0600070205080204" pitchFamily="50" charset="-128"/>
              </a:rPr>
              <a:t>19.RYLA</a:t>
            </a:r>
            <a:r>
              <a:rPr lang="ja-JP" altLang="en-US" sz="2400" b="1" dirty="0">
                <a:latin typeface="ＭＳ Ｐゴシック" panose="020B0600070205080204" pitchFamily="50" charset="-128"/>
                <a:ea typeface="ＭＳ Ｐゴシック" panose="020B0600070205080204" pitchFamily="50" charset="-128"/>
              </a:rPr>
              <a:t>参加者</a:t>
            </a:r>
          </a:p>
          <a:p>
            <a:r>
              <a:rPr lang="en-US" altLang="ja-JP" sz="2400" b="1" dirty="0">
                <a:latin typeface="ＭＳ Ｐゴシック" panose="020B0600070205080204" pitchFamily="50" charset="-128"/>
                <a:ea typeface="ＭＳ Ｐゴシック" panose="020B0600070205080204" pitchFamily="50" charset="-128"/>
              </a:rPr>
              <a:t>20.</a:t>
            </a:r>
            <a:r>
              <a:rPr lang="ja-JP" altLang="en-US" sz="2400" b="1" dirty="0">
                <a:latin typeface="ＭＳ Ｐゴシック" panose="020B0600070205080204" pitchFamily="50" charset="-128"/>
                <a:ea typeface="ＭＳ Ｐゴシック" panose="020B0600070205080204" pitchFamily="50" charset="-128"/>
              </a:rPr>
              <a:t>クラブ戦略計画</a:t>
            </a:r>
          </a:p>
          <a:p>
            <a:r>
              <a:rPr lang="en-US" altLang="ja-JP" sz="2400" b="1" dirty="0">
                <a:latin typeface="ＭＳ Ｐゴシック" panose="020B0600070205080204" pitchFamily="50" charset="-128"/>
                <a:ea typeface="ＭＳ Ｐゴシック" panose="020B0600070205080204" pitchFamily="50" charset="-128"/>
              </a:rPr>
              <a:t>21.</a:t>
            </a:r>
            <a:r>
              <a:rPr lang="ja-JP" altLang="en-US" sz="2400" b="1" dirty="0">
                <a:latin typeface="ＭＳ Ｐゴシック" panose="020B0600070205080204" pitchFamily="50" charset="-128"/>
                <a:ea typeface="ＭＳ Ｐゴシック" panose="020B0600070205080204" pitchFamily="50" charset="-128"/>
              </a:rPr>
              <a:t>インターネット上の存在感</a:t>
            </a:r>
          </a:p>
          <a:p>
            <a:r>
              <a:rPr lang="en-US" altLang="ja-JP" sz="2400" b="1" dirty="0">
                <a:latin typeface="ＭＳ Ｐゴシック" panose="020B0600070205080204" pitchFamily="50" charset="-128"/>
                <a:ea typeface="ＭＳ Ｐゴシック" panose="020B0600070205080204" pitchFamily="50" charset="-128"/>
              </a:rPr>
              <a:t>22.</a:t>
            </a:r>
            <a:r>
              <a:rPr lang="ja-JP" altLang="en-US" sz="2400" b="1" dirty="0">
                <a:latin typeface="ＭＳ Ｐゴシック" panose="020B0600070205080204" pitchFamily="50" charset="-128"/>
                <a:ea typeface="ＭＳ Ｐゴシック" panose="020B0600070205080204" pitchFamily="50" charset="-128"/>
              </a:rPr>
              <a:t>親睦のための活動</a:t>
            </a:r>
          </a:p>
          <a:p>
            <a:r>
              <a:rPr lang="en-US" altLang="ja-JP" sz="2400" b="1" dirty="0">
                <a:latin typeface="ＭＳ Ｐゴシック" panose="020B0600070205080204" pitchFamily="50" charset="-128"/>
                <a:ea typeface="ＭＳ Ｐゴシック" panose="020B0600070205080204" pitchFamily="50" charset="-128"/>
              </a:rPr>
              <a:t>23.</a:t>
            </a:r>
            <a:r>
              <a:rPr lang="ja-JP" altLang="en-US" sz="2400" b="1" dirty="0">
                <a:latin typeface="ＭＳ Ｐゴシック" panose="020B0600070205080204" pitchFamily="50" charset="-128"/>
                <a:ea typeface="ＭＳ Ｐゴシック" panose="020B0600070205080204" pitchFamily="50" charset="-128"/>
              </a:rPr>
              <a:t>ウェブサイトとソーシャルメディアの更新</a:t>
            </a:r>
          </a:p>
          <a:p>
            <a:r>
              <a:rPr lang="en-US" altLang="ja-JP" sz="2400" b="1" dirty="0">
                <a:latin typeface="ＭＳ Ｐゴシック" panose="020B0600070205080204" pitchFamily="50" charset="-128"/>
                <a:ea typeface="ＭＳ Ｐゴシック" panose="020B0600070205080204" pitchFamily="50" charset="-128"/>
              </a:rPr>
              <a:t>24.</a:t>
            </a:r>
            <a:r>
              <a:rPr lang="ja-JP" altLang="en-US" sz="2400" b="1" dirty="0">
                <a:latin typeface="ＭＳ Ｐゴシック" panose="020B0600070205080204" pitchFamily="50" charset="-128"/>
                <a:ea typeface="ＭＳ Ｐゴシック" panose="020B0600070205080204" pitchFamily="50" charset="-128"/>
              </a:rPr>
              <a:t>クラブのプロジェクトのメディア掲載</a:t>
            </a:r>
          </a:p>
          <a:p>
            <a:r>
              <a:rPr lang="en-US" altLang="ja-JP" sz="2400" b="1" dirty="0">
                <a:latin typeface="ＭＳ Ｐゴシック" panose="020B0600070205080204" pitchFamily="50" charset="-128"/>
                <a:ea typeface="ＭＳ Ｐゴシック" panose="020B0600070205080204" pitchFamily="50" charset="-128"/>
              </a:rPr>
              <a:t>25.</a:t>
            </a:r>
            <a:r>
              <a:rPr lang="ja-JP" altLang="en-US" sz="2400" b="1" dirty="0">
                <a:latin typeface="ＭＳ Ｐゴシック" panose="020B0600070205080204" pitchFamily="50" charset="-128"/>
                <a:ea typeface="ＭＳ Ｐゴシック" panose="020B0600070205080204" pitchFamily="50" charset="-128"/>
              </a:rPr>
              <a:t>ロータリー作成の公式推進用飼料の使用</a:t>
            </a:r>
          </a:p>
        </p:txBody>
      </p:sp>
      <p:sp>
        <p:nvSpPr>
          <p:cNvPr id="6" name="テキスト ボックス 5">
            <a:extLst>
              <a:ext uri="{FF2B5EF4-FFF2-40B4-BE49-F238E27FC236}">
                <a16:creationId xmlns:a16="http://schemas.microsoft.com/office/drawing/2014/main" id="{901C23DE-9943-488C-BDBC-1717C2F769BA}"/>
              </a:ext>
            </a:extLst>
          </p:cNvPr>
          <p:cNvSpPr txBox="1"/>
          <p:nvPr/>
        </p:nvSpPr>
        <p:spPr>
          <a:xfrm>
            <a:off x="349347" y="1554247"/>
            <a:ext cx="5563629" cy="4524315"/>
          </a:xfrm>
          <a:prstGeom prst="rect">
            <a:avLst/>
          </a:prstGeom>
          <a:noFill/>
        </p:spPr>
        <p:txBody>
          <a:bodyPr wrap="square">
            <a:spAutoFit/>
          </a:bodyPr>
          <a:lstStyle/>
          <a:p>
            <a:r>
              <a:rPr lang="en-US" altLang="ja-JP" sz="2400" b="1" dirty="0">
                <a:latin typeface="ＭＳ Ｐゴシック" panose="020B0600070205080204" pitchFamily="50" charset="-128"/>
                <a:ea typeface="ＭＳ Ｐゴシック" panose="020B0600070205080204" pitchFamily="50" charset="-128"/>
              </a:rPr>
              <a:t>01.</a:t>
            </a:r>
            <a:r>
              <a:rPr lang="ja-JP" altLang="en-US" sz="2400" b="1" dirty="0">
                <a:latin typeface="ＭＳ Ｐゴシック" panose="020B0600070205080204" pitchFamily="50" charset="-128"/>
                <a:ea typeface="ＭＳ Ｐゴシック" panose="020B0600070205080204" pitchFamily="50" charset="-128"/>
              </a:rPr>
              <a:t>会員増強</a:t>
            </a:r>
          </a:p>
          <a:p>
            <a:r>
              <a:rPr lang="en-US" altLang="ja-JP" sz="2400" b="1" dirty="0">
                <a:latin typeface="ＭＳ Ｐゴシック" panose="020B0600070205080204" pitchFamily="50" charset="-128"/>
                <a:ea typeface="ＭＳ Ｐゴシック" panose="020B0600070205080204" pitchFamily="50" charset="-128"/>
              </a:rPr>
              <a:t>02.</a:t>
            </a:r>
            <a:r>
              <a:rPr lang="ja-JP" altLang="en-US" sz="2400" b="1" dirty="0">
                <a:latin typeface="ＭＳ Ｐゴシック" panose="020B0600070205080204" pitchFamily="50" charset="-128"/>
                <a:ea typeface="ＭＳ Ｐゴシック" panose="020B0600070205080204" pitchFamily="50" charset="-128"/>
              </a:rPr>
              <a:t>奉仕活動への参加</a:t>
            </a:r>
          </a:p>
          <a:p>
            <a:r>
              <a:rPr lang="en-US" altLang="ja-JP" sz="2400" b="1" dirty="0">
                <a:latin typeface="ＭＳ Ｐゴシック" panose="020B0600070205080204" pitchFamily="50" charset="-128"/>
                <a:ea typeface="ＭＳ Ｐゴシック" panose="020B0600070205080204" pitchFamily="50" charset="-128"/>
              </a:rPr>
              <a:t>03.</a:t>
            </a:r>
            <a:r>
              <a:rPr lang="ja-JP" altLang="en-US" sz="2400" b="1" dirty="0">
                <a:latin typeface="ＭＳ Ｐゴシック" panose="020B0600070205080204" pitchFamily="50" charset="-128"/>
                <a:ea typeface="ＭＳ Ｐゴシック" panose="020B0600070205080204" pitchFamily="50" charset="-128"/>
              </a:rPr>
              <a:t>新会員の推薦</a:t>
            </a:r>
          </a:p>
          <a:p>
            <a:r>
              <a:rPr lang="en-US" altLang="ja-JP" sz="2400" b="1" dirty="0">
                <a:latin typeface="ＭＳ Ｐゴシック" panose="020B0600070205080204" pitchFamily="50" charset="-128"/>
                <a:ea typeface="ＭＳ Ｐゴシック" panose="020B0600070205080204" pitchFamily="50" charset="-128"/>
              </a:rPr>
              <a:t>04.</a:t>
            </a:r>
            <a:r>
              <a:rPr lang="ja-JP" altLang="en-US" sz="2400" b="1" dirty="0">
                <a:latin typeface="ＭＳ Ｐゴシック" panose="020B0600070205080204" pitchFamily="50" charset="-128"/>
                <a:ea typeface="ＭＳ Ｐゴシック" panose="020B0600070205080204" pitchFamily="50" charset="-128"/>
              </a:rPr>
              <a:t>ロータリー行動グループへの参加</a:t>
            </a:r>
          </a:p>
          <a:p>
            <a:r>
              <a:rPr lang="en-US" altLang="ja-JP" sz="2400" b="1" dirty="0">
                <a:latin typeface="ＭＳ Ｐゴシック" panose="020B0600070205080204" pitchFamily="50" charset="-128"/>
                <a:ea typeface="ＭＳ Ｐゴシック" panose="020B0600070205080204" pitchFamily="50" charset="-128"/>
              </a:rPr>
              <a:t>05.</a:t>
            </a:r>
            <a:r>
              <a:rPr lang="ja-JP" altLang="en-US" sz="2400" b="1" dirty="0">
                <a:latin typeface="ＭＳ Ｐゴシック" panose="020B0600070205080204" pitchFamily="50" charset="-128"/>
                <a:ea typeface="ＭＳ Ｐゴシック" panose="020B0600070205080204" pitchFamily="50" charset="-128"/>
              </a:rPr>
              <a:t>リーダーシップ育成への参加</a:t>
            </a:r>
          </a:p>
          <a:p>
            <a:r>
              <a:rPr lang="en-US" altLang="ja-JP" sz="2400" b="1" dirty="0">
                <a:latin typeface="ＭＳ Ｐゴシック" panose="020B0600070205080204" pitchFamily="50" charset="-128"/>
                <a:ea typeface="ＭＳ Ｐゴシック" panose="020B0600070205080204" pitchFamily="50" charset="-128"/>
              </a:rPr>
              <a:t>06.</a:t>
            </a:r>
            <a:r>
              <a:rPr lang="ja-JP" altLang="en-US" sz="2400" b="1" dirty="0">
                <a:latin typeface="ＭＳ Ｐゴシック" panose="020B0600070205080204" pitchFamily="50" charset="-128"/>
                <a:ea typeface="ＭＳ Ｐゴシック" panose="020B0600070205080204" pitchFamily="50" charset="-128"/>
              </a:rPr>
              <a:t>地区大会への出席</a:t>
            </a:r>
          </a:p>
          <a:p>
            <a:r>
              <a:rPr lang="en-US" altLang="ja-JP" sz="2400" b="1" dirty="0">
                <a:latin typeface="ＭＳ Ｐゴシック" panose="020B0600070205080204" pitchFamily="50" charset="-128"/>
                <a:ea typeface="ＭＳ Ｐゴシック" panose="020B0600070205080204" pitchFamily="50" charset="-128"/>
              </a:rPr>
              <a:t>07.</a:t>
            </a:r>
            <a:r>
              <a:rPr lang="ja-JP" altLang="en-US" sz="2400" b="1" dirty="0">
                <a:latin typeface="ＭＳ Ｐゴシック" panose="020B0600070205080204" pitchFamily="50" charset="-128"/>
                <a:ea typeface="ＭＳ Ｐゴシック" panose="020B0600070205080204" pitchFamily="50" charset="-128"/>
              </a:rPr>
              <a:t>ロータリー親睦活動グループへの参加</a:t>
            </a:r>
          </a:p>
          <a:p>
            <a:r>
              <a:rPr lang="en-US" altLang="ja-JP" sz="2400" b="1" dirty="0">
                <a:latin typeface="ＭＳ Ｐゴシック" panose="020B0600070205080204" pitchFamily="50" charset="-128"/>
                <a:ea typeface="ＭＳ Ｐゴシック" panose="020B0600070205080204" pitchFamily="50" charset="-128"/>
              </a:rPr>
              <a:t>08.</a:t>
            </a:r>
            <a:r>
              <a:rPr lang="ja-JP" altLang="en-US" sz="2400" b="1" dirty="0">
                <a:latin typeface="ＭＳ Ｐゴシック" panose="020B0600070205080204" pitchFamily="50" charset="-128"/>
                <a:ea typeface="ＭＳ Ｐゴシック" panose="020B0600070205080204" pitchFamily="50" charset="-128"/>
              </a:rPr>
              <a:t>地区研修への参加</a:t>
            </a:r>
          </a:p>
          <a:p>
            <a:r>
              <a:rPr lang="en-US" altLang="ja-JP" sz="2400" b="1" dirty="0">
                <a:latin typeface="ＭＳ Ｐゴシック" panose="020B0600070205080204" pitchFamily="50" charset="-128"/>
                <a:ea typeface="ＭＳ Ｐゴシック" panose="020B0600070205080204" pitchFamily="50" charset="-128"/>
              </a:rPr>
              <a:t>09.</a:t>
            </a:r>
            <a:r>
              <a:rPr lang="ja-JP" altLang="en-US" sz="2400" b="1" dirty="0">
                <a:latin typeface="ＭＳ Ｐゴシック" panose="020B0600070205080204" pitchFamily="50" charset="-128"/>
                <a:ea typeface="ＭＳ Ｐゴシック" panose="020B0600070205080204" pitchFamily="50" charset="-128"/>
              </a:rPr>
              <a:t>年次基金への寄付</a:t>
            </a:r>
          </a:p>
          <a:p>
            <a:r>
              <a:rPr lang="en-US" altLang="ja-JP" sz="2400" b="1" dirty="0">
                <a:latin typeface="ＭＳ Ｐゴシック" panose="020B0600070205080204" pitchFamily="50" charset="-128"/>
                <a:ea typeface="ＭＳ Ｐゴシック" panose="020B0600070205080204" pitchFamily="50" charset="-128"/>
              </a:rPr>
              <a:t>10.</a:t>
            </a:r>
            <a:r>
              <a:rPr lang="ja-JP" altLang="en-US" sz="2400" b="1" dirty="0">
                <a:latin typeface="ＭＳ Ｐゴシック" panose="020B0600070205080204" pitchFamily="50" charset="-128"/>
                <a:ea typeface="ＭＳ Ｐゴシック" panose="020B0600070205080204" pitchFamily="50" charset="-128"/>
              </a:rPr>
              <a:t>ポリオプラス基金への寄付</a:t>
            </a:r>
          </a:p>
          <a:p>
            <a:r>
              <a:rPr lang="en-US" altLang="ja-JP" sz="2400" b="1" dirty="0">
                <a:latin typeface="ＭＳ Ｐゴシック" panose="020B0600070205080204" pitchFamily="50" charset="-128"/>
                <a:ea typeface="ＭＳ Ｐゴシック" panose="020B0600070205080204" pitchFamily="50" charset="-128"/>
              </a:rPr>
              <a:t>11.</a:t>
            </a:r>
            <a:r>
              <a:rPr lang="ja-JP" altLang="en-US" sz="2400" b="1" dirty="0">
                <a:latin typeface="ＭＳ Ｐゴシック" panose="020B0600070205080204" pitchFamily="50" charset="-128"/>
                <a:ea typeface="ＭＳ Ｐゴシック" panose="020B0600070205080204" pitchFamily="50" charset="-128"/>
              </a:rPr>
              <a:t>大口寄付</a:t>
            </a:r>
          </a:p>
          <a:p>
            <a:r>
              <a:rPr lang="en-US" altLang="ja-JP" sz="2400" b="1" dirty="0">
                <a:latin typeface="ＭＳ Ｐゴシック" panose="020B0600070205080204" pitchFamily="50" charset="-128"/>
                <a:ea typeface="ＭＳ Ｐゴシック" panose="020B0600070205080204" pitchFamily="50" charset="-128"/>
              </a:rPr>
              <a:t>12.</a:t>
            </a:r>
            <a:r>
              <a:rPr lang="ja-JP" altLang="en-US" sz="2400" b="1" dirty="0">
                <a:latin typeface="ＭＳ Ｐゴシック" panose="020B0600070205080204" pitchFamily="50" charset="-128"/>
                <a:ea typeface="ＭＳ Ｐゴシック" panose="020B0600070205080204" pitchFamily="50" charset="-128"/>
              </a:rPr>
              <a:t>遺贈友の会会員</a:t>
            </a:r>
          </a:p>
        </p:txBody>
      </p:sp>
    </p:spTree>
    <p:extLst>
      <p:ext uri="{BB962C8B-B14F-4D97-AF65-F5344CB8AC3E}">
        <p14:creationId xmlns:p14="http://schemas.microsoft.com/office/powerpoint/2010/main" val="963113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
        <p:nvSpPr>
          <p:cNvPr id="4" name="テキスト ボックス 3">
            <a:extLst>
              <a:ext uri="{FF2B5EF4-FFF2-40B4-BE49-F238E27FC236}">
                <a16:creationId xmlns:a16="http://schemas.microsoft.com/office/drawing/2014/main" id="{7AEB239B-2570-4F02-9A41-48F4E33D45CF}"/>
              </a:ext>
            </a:extLst>
          </p:cNvPr>
          <p:cNvSpPr txBox="1"/>
          <p:nvPr/>
        </p:nvSpPr>
        <p:spPr>
          <a:xfrm>
            <a:off x="0" y="544776"/>
            <a:ext cx="12191999" cy="707886"/>
          </a:xfrm>
          <a:prstGeom prst="rect">
            <a:avLst/>
          </a:prstGeom>
          <a:noFill/>
        </p:spPr>
        <p:txBody>
          <a:bodyPr wrap="square" rtlCol="0">
            <a:spAutoFit/>
          </a:bodyPr>
          <a:lstStyle/>
          <a:p>
            <a:pPr algn="ctr"/>
            <a:r>
              <a:rPr kumimoji="1" lang="ja-JP" altLang="en-US" sz="4000" dirty="0">
                <a:latin typeface="HGP創英角ｺﾞｼｯｸUB" panose="020B0900000000000000" pitchFamily="50" charset="-128"/>
                <a:ea typeface="HGP創英角ｺﾞｼｯｸUB" panose="020B0900000000000000" pitchFamily="50" charset="-128"/>
              </a:rPr>
              <a:t>目標設定について</a:t>
            </a:r>
          </a:p>
        </p:txBody>
      </p:sp>
      <p:sp>
        <p:nvSpPr>
          <p:cNvPr id="5" name="テキスト ボックス 4">
            <a:extLst>
              <a:ext uri="{FF2B5EF4-FFF2-40B4-BE49-F238E27FC236}">
                <a16:creationId xmlns:a16="http://schemas.microsoft.com/office/drawing/2014/main" id="{A4B1BFB6-5324-44E3-B272-C7B140826491}"/>
              </a:ext>
            </a:extLst>
          </p:cNvPr>
          <p:cNvSpPr txBox="1"/>
          <p:nvPr/>
        </p:nvSpPr>
        <p:spPr>
          <a:xfrm>
            <a:off x="663146" y="1167865"/>
            <a:ext cx="11528854" cy="2800767"/>
          </a:xfrm>
          <a:prstGeom prst="rect">
            <a:avLst/>
          </a:prstGeom>
          <a:noFill/>
        </p:spPr>
        <p:txBody>
          <a:bodyPr wrap="square" rtlCol="0">
            <a:spAutoFit/>
          </a:bodyPr>
          <a:lstStyle/>
          <a:p>
            <a:r>
              <a:rPr lang="ja-JP" altLang="en-US" sz="3600" dirty="0">
                <a:latin typeface="HGP創英角ｺﾞｼｯｸUB" panose="020B0900000000000000" pitchFamily="50" charset="-128"/>
                <a:ea typeface="HGP創英角ｺﾞｼｯｸUB" panose="020B0900000000000000" pitchFamily="50" charset="-128"/>
              </a:rPr>
              <a:t>　●</a:t>
            </a:r>
            <a:r>
              <a:rPr lang="ja-JP" altLang="en-US" sz="3200" dirty="0">
                <a:latin typeface="HGP創英角ｺﾞｼｯｸUB" panose="020B0900000000000000" pitchFamily="50" charset="-128"/>
                <a:ea typeface="HGP創英角ｺﾞｼｯｸUB" panose="020B0900000000000000" pitchFamily="50" charset="-128"/>
              </a:rPr>
              <a:t>ロータリー賞の目標は、</a:t>
            </a:r>
            <a:endParaRPr lang="en-US" altLang="ja-JP" sz="3200" dirty="0">
              <a:latin typeface="HGP創英角ｺﾞｼｯｸUB" panose="020B0900000000000000" pitchFamily="50" charset="-128"/>
              <a:ea typeface="HGP創英角ｺﾞｼｯｸUB" panose="020B0900000000000000" pitchFamily="50" charset="-128"/>
            </a:endParaRPr>
          </a:p>
          <a:p>
            <a:r>
              <a:rPr lang="ja-JP" altLang="en-US" sz="3200" dirty="0">
                <a:latin typeface="HGP創英角ｺﾞｼｯｸUB" panose="020B0900000000000000" pitchFamily="50" charset="-128"/>
                <a:ea typeface="HGP創英角ｺﾞｼｯｸUB" panose="020B0900000000000000" pitchFamily="50" charset="-128"/>
              </a:rPr>
              <a:t>　　　　　目標値の設定をクラブに委ねている。</a:t>
            </a:r>
            <a:endParaRPr lang="en-US" altLang="ja-JP" sz="3200" dirty="0">
              <a:latin typeface="HGP創英角ｺﾞｼｯｸUB" panose="020B0900000000000000" pitchFamily="50" charset="-128"/>
              <a:ea typeface="HGP創英角ｺﾞｼｯｸUB" panose="020B0900000000000000" pitchFamily="50" charset="-128"/>
            </a:endParaRPr>
          </a:p>
          <a:p>
            <a:r>
              <a:rPr lang="ja-JP" altLang="en-US" sz="1200" dirty="0">
                <a:latin typeface="HGP創英角ｺﾞｼｯｸUB" panose="020B0900000000000000" pitchFamily="50" charset="-128"/>
                <a:ea typeface="HGP創英角ｺﾞｼｯｸUB" panose="020B0900000000000000" pitchFamily="50" charset="-128"/>
              </a:rPr>
              <a:t>　</a:t>
            </a:r>
            <a:endParaRPr lang="en-US" altLang="ja-JP" sz="1200" dirty="0">
              <a:latin typeface="HGP創英角ｺﾞｼｯｸUB" panose="020B0900000000000000" pitchFamily="50" charset="-128"/>
              <a:ea typeface="HGP創英角ｺﾞｼｯｸUB" panose="020B0900000000000000" pitchFamily="50" charset="-128"/>
            </a:endParaRPr>
          </a:p>
          <a:p>
            <a:r>
              <a:rPr lang="ja-JP" altLang="en-US" sz="3200" dirty="0">
                <a:latin typeface="HGP創英角ｺﾞｼｯｸUB" panose="020B0900000000000000" pitchFamily="50" charset="-128"/>
                <a:ea typeface="HGP創英角ｺﾞｼｯｸUB" panose="020B0900000000000000" pitchFamily="50" charset="-128"/>
              </a:rPr>
              <a:t>　　　（例）　会員増強（年度末までに達成したいクラブ会員数）</a:t>
            </a:r>
            <a:endParaRPr lang="en-US" altLang="ja-JP" sz="3200" dirty="0">
              <a:latin typeface="HGP創英角ｺﾞｼｯｸUB" panose="020B0900000000000000" pitchFamily="50" charset="-128"/>
              <a:ea typeface="HGP創英角ｺﾞｼｯｸUB" panose="020B0900000000000000" pitchFamily="50" charset="-128"/>
            </a:endParaRPr>
          </a:p>
          <a:p>
            <a:r>
              <a:rPr lang="ja-JP" altLang="en-US" sz="3200" dirty="0">
                <a:latin typeface="HGP創英角ｺﾞｼｯｸUB" panose="020B0900000000000000" pitchFamily="50" charset="-128"/>
                <a:ea typeface="HGP創英角ｺﾞｼｯｸUB" panose="020B0900000000000000" pitchFamily="50" charset="-128"/>
              </a:rPr>
              <a:t>　　　　　　　会員数</a:t>
            </a:r>
            <a:r>
              <a:rPr lang="en-US" altLang="ja-JP" sz="3200" dirty="0">
                <a:latin typeface="HGP創英角ｺﾞｼｯｸUB" panose="020B0900000000000000" pitchFamily="50" charset="-128"/>
                <a:ea typeface="HGP創英角ｺﾞｼｯｸUB" panose="020B0900000000000000" pitchFamily="50" charset="-128"/>
              </a:rPr>
              <a:t>50</a:t>
            </a:r>
            <a:r>
              <a:rPr lang="ja-JP" altLang="en-US" sz="3200" dirty="0">
                <a:latin typeface="HGP創英角ｺﾞｼｯｸUB" panose="020B0900000000000000" pitchFamily="50" charset="-128"/>
                <a:ea typeface="HGP創英角ｺﾞｼｯｸUB" panose="020B0900000000000000" pitchFamily="50" charset="-128"/>
              </a:rPr>
              <a:t>人　→　目標値は何人でも設定可能</a:t>
            </a:r>
            <a:endParaRPr lang="en-US" altLang="ja-JP" sz="3200" dirty="0">
              <a:latin typeface="HGP創英角ｺﾞｼｯｸUB" panose="020B0900000000000000" pitchFamily="50" charset="-128"/>
              <a:ea typeface="HGP創英角ｺﾞｼｯｸUB" panose="020B0900000000000000" pitchFamily="50" charset="-128"/>
            </a:endParaRPr>
          </a:p>
          <a:p>
            <a:r>
              <a:rPr lang="ja-JP" altLang="en-US" sz="3200" dirty="0">
                <a:latin typeface="HGP創英角ｺﾞｼｯｸUB" panose="020B0900000000000000" pitchFamily="50" charset="-128"/>
                <a:ea typeface="HGP創英角ｺﾞｼｯｸUB" panose="020B0900000000000000" pitchFamily="50" charset="-128"/>
              </a:rPr>
              <a:t>　　　　　　　　　　　　　　　　　　（１人でも１０人でも可能）</a:t>
            </a:r>
            <a:endParaRPr kumimoji="1" lang="ja-JP" altLang="en-US" sz="3600" dirty="0">
              <a:latin typeface="HGP創英角ｺﾞｼｯｸUB" panose="020B0900000000000000" pitchFamily="50" charset="-128"/>
              <a:ea typeface="HGP創英角ｺﾞｼｯｸUB" panose="020B0900000000000000" pitchFamily="50" charset="-128"/>
            </a:endParaRPr>
          </a:p>
        </p:txBody>
      </p:sp>
      <p:sp>
        <p:nvSpPr>
          <p:cNvPr id="7" name="矢印: 下 6">
            <a:extLst>
              <a:ext uri="{FF2B5EF4-FFF2-40B4-BE49-F238E27FC236}">
                <a16:creationId xmlns:a16="http://schemas.microsoft.com/office/drawing/2014/main" id="{AA23C7F4-E458-4516-A7B9-369C05E5ACCF}"/>
              </a:ext>
            </a:extLst>
          </p:cNvPr>
          <p:cNvSpPr/>
          <p:nvPr/>
        </p:nvSpPr>
        <p:spPr>
          <a:xfrm>
            <a:off x="5107460" y="4082826"/>
            <a:ext cx="1346886" cy="707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962870B-3FBF-4736-A559-125C81529C19}"/>
              </a:ext>
            </a:extLst>
          </p:cNvPr>
          <p:cNvSpPr txBox="1"/>
          <p:nvPr/>
        </p:nvSpPr>
        <p:spPr>
          <a:xfrm>
            <a:off x="1064957" y="4746562"/>
            <a:ext cx="10486766" cy="1292662"/>
          </a:xfrm>
          <a:prstGeom prst="rect">
            <a:avLst/>
          </a:prstGeom>
          <a:noFill/>
        </p:spPr>
        <p:txBody>
          <a:bodyPr wrap="square" rtlCol="0">
            <a:spAutoFit/>
          </a:bodyPr>
          <a:lstStyle/>
          <a:p>
            <a:r>
              <a:rPr lang="ja-JP" altLang="en-US" sz="3200" dirty="0">
                <a:solidFill>
                  <a:srgbClr val="FF0000"/>
                </a:solidFill>
                <a:latin typeface="HGP創英角ｺﾞｼｯｸUB" panose="020B0900000000000000" pitchFamily="50" charset="-128"/>
                <a:ea typeface="HGP創英角ｺﾞｼｯｸUB" panose="020B0900000000000000" pitchFamily="50" charset="-128"/>
              </a:rPr>
              <a:t>・クラブの会員が目標として納得できる値を設定</a:t>
            </a:r>
            <a:endParaRPr lang="en-US" altLang="ja-JP" sz="3200"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　　</a:t>
            </a:r>
            <a:endParaRPr lang="en-US" altLang="ja-JP" sz="1400" dirty="0">
              <a:solidFill>
                <a:srgbClr val="FF0000"/>
              </a:solidFill>
              <a:latin typeface="HGP創英角ｺﾞｼｯｸUB" panose="020B0900000000000000" pitchFamily="50" charset="-128"/>
              <a:ea typeface="HGP創英角ｺﾞｼｯｸUB" panose="020B0900000000000000" pitchFamily="50" charset="-128"/>
            </a:endParaRPr>
          </a:p>
          <a:p>
            <a:r>
              <a:rPr kumimoji="1" lang="ja-JP" altLang="en-US" sz="3200" dirty="0">
                <a:solidFill>
                  <a:srgbClr val="FF0000"/>
                </a:solidFill>
                <a:latin typeface="HGP創英角ｺﾞｼｯｸUB" panose="020B0900000000000000" pitchFamily="50" charset="-128"/>
                <a:ea typeface="HGP創英角ｺﾞｼｯｸUB" panose="020B0900000000000000" pitchFamily="50" charset="-128"/>
              </a:rPr>
              <a:t>・地区委員会も登録内容を確認しながらアドバイスを実施</a:t>
            </a:r>
          </a:p>
        </p:txBody>
      </p:sp>
    </p:spTree>
    <p:extLst>
      <p:ext uri="{BB962C8B-B14F-4D97-AF65-F5344CB8AC3E}">
        <p14:creationId xmlns:p14="http://schemas.microsoft.com/office/powerpoint/2010/main" val="60133090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5955</TotalTime>
  <Words>2890</Words>
  <Application>Microsoft Office PowerPoint</Application>
  <PresentationFormat>ワイド画面</PresentationFormat>
  <Paragraphs>382</Paragraphs>
  <Slides>23</Slides>
  <Notes>23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23</vt:i4>
      </vt:variant>
    </vt:vector>
  </HeadingPairs>
  <TitlesOfParts>
    <vt:vector size="31" baseType="lpstr">
      <vt:lpstr>HGP創英角ｺﾞｼｯｸUB</vt:lpstr>
      <vt:lpstr>ＭＳ Ｐゴシック</vt:lpstr>
      <vt:lpstr>Yu Gothic Medium</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2020－21年度のための 地区チーム研修セミナー</dc:title>
  <dc:creator>樋口 信治</dc:creator>
  <cp:lastModifiedBy>国際ロータリー2660</cp:lastModifiedBy>
  <cp:revision>266</cp:revision>
  <cp:lastPrinted>2021-06-22T04:41:11Z</cp:lastPrinted>
  <dcterms:created xsi:type="dcterms:W3CDTF">2020-02-07T01:22:56Z</dcterms:created>
  <dcterms:modified xsi:type="dcterms:W3CDTF">2021-08-30T06:11:06Z</dcterms:modified>
</cp:coreProperties>
</file>