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3"/>
  </p:notesMasterIdLst>
  <p:handoutMasterIdLst>
    <p:handoutMasterId r:id="rId34"/>
  </p:handoutMasterIdLst>
  <p:sldIdLst>
    <p:sldId id="263" r:id="rId2"/>
    <p:sldId id="312" r:id="rId3"/>
    <p:sldId id="268" r:id="rId4"/>
    <p:sldId id="313" r:id="rId5"/>
    <p:sldId id="286" r:id="rId6"/>
    <p:sldId id="300" r:id="rId7"/>
    <p:sldId id="287" r:id="rId8"/>
    <p:sldId id="301" r:id="rId9"/>
    <p:sldId id="288" r:id="rId10"/>
    <p:sldId id="302" r:id="rId11"/>
    <p:sldId id="290" r:id="rId12"/>
    <p:sldId id="289" r:id="rId13"/>
    <p:sldId id="291" r:id="rId14"/>
    <p:sldId id="293" r:id="rId15"/>
    <p:sldId id="294" r:id="rId16"/>
    <p:sldId id="320" r:id="rId17"/>
    <p:sldId id="314" r:id="rId18"/>
    <p:sldId id="295" r:id="rId19"/>
    <p:sldId id="305" r:id="rId20"/>
    <p:sldId id="306" r:id="rId21"/>
    <p:sldId id="307" r:id="rId22"/>
    <p:sldId id="303" r:id="rId23"/>
    <p:sldId id="310" r:id="rId24"/>
    <p:sldId id="325" r:id="rId25"/>
    <p:sldId id="324" r:id="rId26"/>
    <p:sldId id="315" r:id="rId27"/>
    <p:sldId id="316" r:id="rId28"/>
    <p:sldId id="317" r:id="rId29"/>
    <p:sldId id="318" r:id="rId30"/>
    <p:sldId id="323" r:id="rId31"/>
    <p:sldId id="298" r:id="rId32"/>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485DBDB-056F-48B9-89C1-624D0018CA46}">
          <p14:sldIdLst>
            <p14:sldId id="263"/>
            <p14:sldId id="312"/>
            <p14:sldId id="268"/>
            <p14:sldId id="313"/>
            <p14:sldId id="286"/>
            <p14:sldId id="300"/>
            <p14:sldId id="287"/>
            <p14:sldId id="301"/>
            <p14:sldId id="288"/>
            <p14:sldId id="302"/>
            <p14:sldId id="290"/>
            <p14:sldId id="289"/>
            <p14:sldId id="291"/>
            <p14:sldId id="293"/>
            <p14:sldId id="294"/>
            <p14:sldId id="320"/>
            <p14:sldId id="314"/>
            <p14:sldId id="295"/>
            <p14:sldId id="305"/>
            <p14:sldId id="306"/>
            <p14:sldId id="307"/>
            <p14:sldId id="303"/>
            <p14:sldId id="310"/>
            <p14:sldId id="325"/>
            <p14:sldId id="324"/>
            <p14:sldId id="315"/>
            <p14:sldId id="316"/>
            <p14:sldId id="317"/>
            <p14:sldId id="318"/>
            <p14:sldId id="323"/>
            <p14:sldId id="2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樋口 信治" initials="樋口" lastIdx="1" clrIdx="0">
    <p:extLst>
      <p:ext uri="{19B8F6BF-5375-455C-9EA6-DF929625EA0E}">
        <p15:presenceInfo xmlns:p15="http://schemas.microsoft.com/office/powerpoint/2012/main" userId="8861ea770b7d8821" providerId="Windows Live"/>
      </p:ext>
    </p:extLst>
  </p:cmAuthor>
  <p:cmAuthor id="2" name="中谷 庄司朗" initials="中谷" lastIdx="3" clrIdx="1">
    <p:extLst>
      <p:ext uri="{19B8F6BF-5375-455C-9EA6-DF929625EA0E}">
        <p15:presenceInfo xmlns:p15="http://schemas.microsoft.com/office/powerpoint/2012/main" userId="18375487ffa77d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7" autoAdjust="0"/>
    <p:restoredTop sz="94682"/>
  </p:normalViewPr>
  <p:slideViewPr>
    <p:cSldViewPr snapToGrid="0">
      <p:cViewPr varScale="1">
        <p:scale>
          <a:sx n="104" d="100"/>
          <a:sy n="104" d="100"/>
        </p:scale>
        <p:origin x="3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5" y="0"/>
            <a:ext cx="3076363" cy="513508"/>
          </a:xfrm>
          <a:prstGeom prst="rect">
            <a:avLst/>
          </a:prstGeom>
        </p:spPr>
        <p:txBody>
          <a:bodyPr vert="horz" lIns="94768" tIns="47384" rIns="94768" bIns="47384" rtlCol="0"/>
          <a:lstStyle>
            <a:lvl1pPr algn="r">
              <a:defRPr sz="1200"/>
            </a:lvl1pPr>
          </a:lstStyle>
          <a:p>
            <a:fld id="{88416864-EEE2-4289-A1E1-B81FAF8401D8}" type="datetimeFigureOut">
              <a:rPr kumimoji="1" lang="ja-JP" altLang="en-US" smtClean="0"/>
              <a:t>2021/8/23</a:t>
            </a:fld>
            <a:endParaRPr kumimoji="1" lang="ja-JP" altLang="en-US"/>
          </a:p>
        </p:txBody>
      </p:sp>
      <p:sp>
        <p:nvSpPr>
          <p:cNvPr id="4" name="フッター プレースホルダー 3"/>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0F3C7949-838B-4A21-A454-9B8BC7BBA0F4}" type="slidenum">
              <a:rPr kumimoji="1" lang="ja-JP" altLang="en-US" smtClean="0"/>
              <a:t>‹#›</a:t>
            </a:fld>
            <a:endParaRPr kumimoji="1" lang="ja-JP" altLang="en-US"/>
          </a:p>
        </p:txBody>
      </p:sp>
    </p:spTree>
    <p:extLst>
      <p:ext uri="{BB962C8B-B14F-4D97-AF65-F5344CB8AC3E}">
        <p14:creationId xmlns:p14="http://schemas.microsoft.com/office/powerpoint/2010/main" val="1838057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7804C83C-66C8-4FFB-8555-6D3809A33EAF}" type="datetimeFigureOut">
              <a:rPr kumimoji="1" lang="ja-JP" altLang="en-US" smtClean="0"/>
              <a:t>2021/8/23</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ja-JP" altLang="en-US"/>
          </a:p>
        </p:txBody>
      </p:sp>
      <p:sp>
        <p:nvSpPr>
          <p:cNvPr id="5" name="ノート プレースホルダー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A5942BEE-113D-4949-A31D-F36B2935D45F}" type="slidenum">
              <a:rPr kumimoji="1" lang="ja-JP" altLang="en-US" smtClean="0"/>
              <a:t>‹#›</a:t>
            </a:fld>
            <a:endParaRPr kumimoji="1" lang="ja-JP" altLang="en-US"/>
          </a:p>
        </p:txBody>
      </p:sp>
    </p:spTree>
    <p:extLst>
      <p:ext uri="{BB962C8B-B14F-4D97-AF65-F5344CB8AC3E}">
        <p14:creationId xmlns:p14="http://schemas.microsoft.com/office/powerpoint/2010/main" val="27329796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公共イメージ向上委員長の中谷です。本日はご参加いただきありがとうございます。また、事前のアンケートにもご協力をいただき、重ねて感謝申し上げます。さて、本日のテーマであるロータリーの公共イメージ向上。そのために今何が求められているのか。それは地域と世界をより良い方向に変えていくために行動するロータリーのストーリーを伝えていくこと。私たちはそう考えています。本日は当地区で実施したロータリー認知浸透度調査の結果を踏まえながらお話し致しま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a:t>
            </a:fld>
            <a:endParaRPr kumimoji="1" lang="ja-JP" altLang="en-US"/>
          </a:p>
        </p:txBody>
      </p:sp>
    </p:spTree>
    <p:extLst>
      <p:ext uri="{BB962C8B-B14F-4D97-AF65-F5344CB8AC3E}">
        <p14:creationId xmlns:p14="http://schemas.microsoft.com/office/powerpoint/2010/main" val="254273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ロゴマークの認知度です。ロータリーを知っている人が</a:t>
            </a:r>
            <a:r>
              <a:rPr lang="en-US" altLang="ja-JP" sz="1500" dirty="0"/>
              <a:t>6</a:t>
            </a:r>
            <a:r>
              <a:rPr lang="ja-JP" altLang="en-US" sz="1500" dirty="0"/>
              <a:t>割近くいるにも関わらず、ロゴマークを見たことがある人は</a:t>
            </a:r>
            <a:r>
              <a:rPr lang="en-US" altLang="ja-JP" sz="1500" dirty="0"/>
              <a:t>2</a:t>
            </a:r>
            <a:r>
              <a:rPr lang="ja-JP" altLang="en-US" sz="1500" dirty="0"/>
              <a:t>割を下回っています。</a:t>
            </a:r>
            <a:endParaRPr lang="en-US"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8648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ロータリーをどうやって知ったか。口コミがトップで、テレビ・新聞がそれに続きます。ただ、年齢別に見ると、</a:t>
            </a:r>
            <a:r>
              <a:rPr lang="en-US" altLang="ja-JP" sz="1500" dirty="0"/>
              <a:t>20</a:t>
            </a:r>
            <a:r>
              <a:rPr lang="ja-JP" altLang="en-US" sz="1500" dirty="0"/>
              <a:t>代では</a:t>
            </a:r>
            <a:r>
              <a:rPr lang="en-US" altLang="ja-JP" sz="1500" dirty="0"/>
              <a:t>SNS</a:t>
            </a:r>
            <a:r>
              <a:rPr lang="ja-JP" altLang="en-US" sz="1500" dirty="0"/>
              <a:t>で知ったという人の割合が顕著に高くなりました。</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76428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ロータリーへのイメージです。奉仕団体という認識もありますが、やはり高年齢で所得や地位の高い人たちの社交団体というイメージが強いようです。名前だけを知っている人たちと詳しく知っている人たちの回答を比較すると、詳しく知っている人ほどロータリーに対する好感度が高いという結果になっていま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96043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活動内容の認知度です。会員の親睦と地域での社会奉仕、募金活動がよく知られています。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245621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最も共感できる活動を尋ねました。地域での社会奉仕が群を抜いて高い数値となりました。</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55370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ロータリーにどのような活動を期待するか？いろいろな事例を示し、三つ選んでもらいました。コロナ禍での医療機関支援や災害支援といった時流のニーズに合った活動に期待する回答が多くなりました。</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63559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この調査結果の詳細は地区</a:t>
            </a:r>
            <a:r>
              <a:rPr lang="en-US" altLang="ja-JP" sz="1500" dirty="0"/>
              <a:t>HP</a:t>
            </a:r>
            <a:r>
              <a:rPr lang="ja-JP" altLang="en-US" sz="1500" dirty="0"/>
              <a:t>でご覧いただくことができます。</a:t>
            </a:r>
            <a:endParaRPr lang="en-US"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8470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ロータリーの公共イメージ向上のためにどのように取り組んで行くべきか。その方向性について、認知浸透度調査の結果を踏まえながらお話をさせていただきます。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17</a:t>
            </a:fld>
            <a:endParaRPr kumimoji="1" lang="ja-JP" altLang="en-US"/>
          </a:p>
        </p:txBody>
      </p:sp>
    </p:spTree>
    <p:extLst>
      <p:ext uri="{BB962C8B-B14F-4D97-AF65-F5344CB8AC3E}">
        <p14:creationId xmlns:p14="http://schemas.microsoft.com/office/powerpoint/2010/main" val="756248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まず大切なことは、コロナ渦や災害支援、環境保護など、時流ニーズに即した奉仕や、地域に根差した奉仕など、社会的関心の高い分野での活動に焦点を当て、ロータリーはこんなことをやってますよというストーリーを積極的に発信していくことだと考えます。</a:t>
            </a:r>
            <a:endParaRPr lang="en-US" altLang="ja-JP"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1787622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奉仕プロジェクトの計画・実施にあたっては、より多くの人を巻き込んでいくような方法が望ましいと考えます。</a:t>
            </a:r>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599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このセッションはこのような構成で進めさせていただきます。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a:t>
            </a:fld>
            <a:endParaRPr kumimoji="1" lang="ja-JP" altLang="en-US"/>
          </a:p>
        </p:txBody>
      </p:sp>
    </p:spTree>
    <p:extLst>
      <p:ext uri="{BB962C8B-B14F-4D97-AF65-F5344CB8AC3E}">
        <p14:creationId xmlns:p14="http://schemas.microsoft.com/office/powerpoint/2010/main" val="923818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若年層への発信も重要な課題です。ローターアクト、インターアクトとの連携や若年層に浸透している</a:t>
            </a:r>
            <a:r>
              <a:rPr lang="en-US" altLang="ja-JP" sz="1500" dirty="0"/>
              <a:t>SNS</a:t>
            </a:r>
            <a:r>
              <a:rPr lang="ja-JP" altLang="en-US" sz="1500" dirty="0"/>
              <a:t>の活用に取り組んでいく必要があります。</a:t>
            </a:r>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8762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テレビや新聞といったマスコミでの発信は今後とも重要です。マスメディアとの接点を持つとともに、奉仕活動の発信にはニュースバリューのあるストーリーが求められます。</a:t>
            </a:r>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87622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今回の調査では、ロータリーのロゴデザインが、ロータリーそのものよりも知られていないということがわかりました。アルファベットのロゴが大きくデザインされた新しい公式ロゴマークを積極的に活用し、視覚面からもロータリーの認知度向上に取り組んで行きましょう。</a:t>
            </a:r>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1899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そして、ロータリーと社会の最も重要な接点は口コミです。</a:t>
            </a:r>
            <a:r>
              <a:rPr lang="en-US" altLang="ja-JP" sz="1500" dirty="0"/>
              <a:t>RI</a:t>
            </a:r>
            <a:r>
              <a:rPr lang="ja-JP" altLang="en-US" sz="1500" dirty="0"/>
              <a:t>メータ会長は</a:t>
            </a:r>
            <a:r>
              <a:rPr lang="en-US" altLang="ja-JP" sz="1500" dirty="0"/>
              <a:t>”each one, bring one”</a:t>
            </a:r>
            <a:r>
              <a:rPr lang="ja-JP" altLang="en-US" sz="1500" dirty="0"/>
              <a:t>で会員増強に取り組もうとおっしゃっていますが、公共イメージの向上においても、私たちひとりひとりが、</a:t>
            </a:r>
            <a:r>
              <a:rPr lang="en-US" altLang="ja-JP" sz="1500" dirty="0">
                <a:solidFill>
                  <a:prstClr val="black"/>
                </a:solidFill>
                <a:latin typeface="游ゴシック" panose="020F0502020204030204"/>
                <a:ea typeface="游ゴシック" panose="020B0400000000000000" pitchFamily="50" charset="-128"/>
              </a:rPr>
              <a:t>”each one, tell someone”</a:t>
            </a:r>
            <a:r>
              <a:rPr lang="ja-JP" altLang="en-US" sz="1500" dirty="0">
                <a:solidFill>
                  <a:prstClr val="black"/>
                </a:solidFill>
                <a:latin typeface="游ゴシック" panose="020F0502020204030204"/>
                <a:ea typeface="游ゴシック" panose="020B0400000000000000" pitchFamily="50" charset="-128"/>
              </a:rPr>
              <a:t>の</a:t>
            </a:r>
            <a:r>
              <a:rPr lang="ja-JP" altLang="en-US" sz="1500" dirty="0"/>
              <a:t>広報マインドを持ち、ロータリーのストーリーを積極的に発信していきましょう。</a:t>
            </a:r>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1944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公共イメージ向上を進めていくうえで、</a:t>
            </a:r>
            <a:r>
              <a:rPr lang="en-US" altLang="ja-JP" sz="1500" dirty="0"/>
              <a:t>SNS</a:t>
            </a:r>
            <a:r>
              <a:rPr lang="ja-JP" altLang="en-US" sz="1500" dirty="0"/>
              <a:t>をどう活用していくかは最大のテーマと言えるかもしれません。</a:t>
            </a:r>
            <a:r>
              <a:rPr lang="en-US" altLang="ja-JP" sz="1500" dirty="0"/>
              <a:t>SNS</a:t>
            </a:r>
            <a:r>
              <a:rPr lang="ja-JP" altLang="en-US" sz="1500" dirty="0"/>
              <a:t>は、コストや手間をかけずに、各クラブ、ひとりひとりのロータリアンが、ダイレクトに発信できるメディアです。時には従来のメディアを上回るほどの発信力を持つ</a:t>
            </a:r>
            <a:r>
              <a:rPr lang="en-US" altLang="ja-JP" sz="1500" dirty="0"/>
              <a:t>SNS</a:t>
            </a:r>
            <a:r>
              <a:rPr lang="ja-JP" altLang="en-US" sz="1500" dirty="0"/>
              <a:t>は、うまく活用できれば強力なツールとなります。</a:t>
            </a:r>
            <a:endParaRPr lang="en-US" altLang="ja-JP" sz="1500" dirty="0"/>
          </a:p>
        </p:txBody>
      </p:sp>
      <p:sp>
        <p:nvSpPr>
          <p:cNvPr id="4" name="スライド番号プレースホルダー 3"/>
          <p:cNvSpPr>
            <a:spLocks noGrp="1"/>
          </p:cNvSpPr>
          <p:nvPr>
            <p:ph type="sldNum" sz="quarter" idx="5"/>
          </p:nvPr>
        </p:nvSpPr>
        <p:spPr/>
        <p:txBody>
          <a:bodyPr/>
          <a:lstStyle/>
          <a:p>
            <a:pPr>
              <a:defRPr/>
            </a:pPr>
            <a:fld id="{A5942BEE-113D-4949-A31D-F36B2935D45F}" type="slidenum">
              <a:rPr lang="ja-JP" altLang="en-US" smtClean="0">
                <a:solidFill>
                  <a:prstClr val="black"/>
                </a:solidFill>
              </a:rPr>
              <a:pPr>
                <a:defRPr/>
              </a:pPr>
              <a:t>24</a:t>
            </a:fld>
            <a:endParaRPr lang="ja-JP" altLang="en-US">
              <a:solidFill>
                <a:prstClr val="black"/>
              </a:solidFill>
            </a:endParaRPr>
          </a:p>
        </p:txBody>
      </p:sp>
    </p:spTree>
    <p:extLst>
      <p:ext uri="{BB962C8B-B14F-4D97-AF65-F5344CB8AC3E}">
        <p14:creationId xmlns:p14="http://schemas.microsoft.com/office/powerpoint/2010/main" val="3242191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500" dirty="0"/>
              <a:t>Twitter</a:t>
            </a:r>
            <a:r>
              <a:rPr lang="ja-JP" altLang="en-US" sz="1500" dirty="0" err="1"/>
              <a:t>、</a:t>
            </a:r>
            <a:r>
              <a:rPr lang="en-US" altLang="ja-JP" sz="1500" dirty="0"/>
              <a:t>Facebook</a:t>
            </a:r>
            <a:r>
              <a:rPr lang="ja-JP" altLang="en-US" sz="1500" dirty="0" err="1"/>
              <a:t>、</a:t>
            </a:r>
            <a:r>
              <a:rPr lang="en-US" altLang="ja-JP" sz="1500" dirty="0"/>
              <a:t>Instagram</a:t>
            </a:r>
            <a:r>
              <a:rPr lang="ja-JP" altLang="en-US" sz="1500" dirty="0" err="1"/>
              <a:t>、</a:t>
            </a:r>
            <a:r>
              <a:rPr lang="en-US" altLang="ja-JP" sz="1500" dirty="0"/>
              <a:t>YouTube</a:t>
            </a:r>
            <a:r>
              <a:rPr lang="ja-JP" altLang="en-US" sz="1500" dirty="0"/>
              <a:t>といった主要な</a:t>
            </a:r>
            <a:r>
              <a:rPr lang="en-US" altLang="ja-JP" sz="1500" dirty="0"/>
              <a:t>SNS</a:t>
            </a:r>
            <a:r>
              <a:rPr lang="ja-JP" altLang="en-US" sz="1500" dirty="0"/>
              <a:t>は、それぞれが単独で日本の全新聞の発行部数を上回るユーザーを抱えています。今や世界中のロータリアンが</a:t>
            </a:r>
            <a:r>
              <a:rPr lang="en-US" altLang="ja-JP" sz="1500" dirty="0"/>
              <a:t>SNS</a:t>
            </a:r>
            <a:r>
              <a:rPr lang="ja-JP" altLang="en-US" sz="1500" dirty="0"/>
              <a:t>を活用した発信に取り組んでいます。</a:t>
            </a:r>
            <a:endParaRPr lang="en-US" altLang="ja-JP" sz="1500" dirty="0"/>
          </a:p>
          <a:p>
            <a:r>
              <a:rPr lang="ja-JP" altLang="en-US" sz="1500" dirty="0"/>
              <a:t>当地区でも「ソーシャル・メディアガイドライン」を提唱し、</a:t>
            </a:r>
            <a:r>
              <a:rPr lang="en-US" altLang="ja-JP" sz="1500" dirty="0"/>
              <a:t>SNS</a:t>
            </a:r>
            <a:r>
              <a:rPr lang="ja-JP" altLang="en-US" sz="1500" dirty="0"/>
              <a:t>を通したロータリーの公共イメージ向上を推奨していきます。各クラブでもぜひご検討をお願いします。</a:t>
            </a:r>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6338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最後に、ロータリーのストーリーをより効果的に発信していくためのリソースについてご紹介します。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26</a:t>
            </a:fld>
            <a:endParaRPr kumimoji="1" lang="ja-JP" altLang="en-US"/>
          </a:p>
        </p:txBody>
      </p:sp>
    </p:spTree>
    <p:extLst>
      <p:ext uri="{BB962C8B-B14F-4D97-AF65-F5344CB8AC3E}">
        <p14:creationId xmlns:p14="http://schemas.microsoft.com/office/powerpoint/2010/main" val="30781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まずは、マイロータリーからブランドリソースセンターを訪問してください。効果的なリソースが豊富に提供されています。</a:t>
            </a:r>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26022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ブランドリソースセンターで提供されているリソースです。ロータリーの公共イメージ向上キャンペーン「世界を変える行動人」のリソースをはじめ、ビジュアルデザインや広告の素材、ロータリーのイメージを伝えるための画像や動画が用意されています。</a:t>
            </a:r>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2782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500" dirty="0"/>
              <a:t>RI</a:t>
            </a:r>
            <a:r>
              <a:rPr lang="ja-JP" altLang="en-US" sz="1500" dirty="0"/>
              <a:t>提唱の「世界を変える行動人」キャンペーンは、クラブが地域社会にもたらしている変化に焦点を当てて、説得力があり一貫した方法でロータリーのストーリーを伝えていくことをめざした公共イメージ向上の取り組みです。</a:t>
            </a:r>
          </a:p>
          <a:p>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792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ロータリーのストーリーをより能動的に、より積極的に発信し、ロータリーの認知度を高めていく。それは、会員基盤の拡充と奉仕活動のさらなる充実につながっていきます。認知度向上・会員増強・奉仕充実の好循環を生み出していくことが、公共イメージ向上の目的で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3</a:t>
            </a:fld>
            <a:endParaRPr kumimoji="1" lang="ja-JP" altLang="en-US"/>
          </a:p>
        </p:txBody>
      </p:sp>
    </p:spTree>
    <p:extLst>
      <p:ext uri="{BB962C8B-B14F-4D97-AF65-F5344CB8AC3E}">
        <p14:creationId xmlns:p14="http://schemas.microsoft.com/office/powerpoint/2010/main" val="1652110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ロータリーショーケースを活用すれば、各クラブが取り組む奉仕活動を世界のロータリアンに向けて発信することができます。</a:t>
            </a:r>
            <a:endParaRPr lang="en-US" altLang="ja-JP"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75691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会員基盤と奉仕活動のさらなる充実につなげていくために、世界を変える行動人・ロータリーのストーリーを積極的に発信し、公共イメージのさらなる向上に取り組んでいきましょう。地区委員会は、各クラブの公共イメージ向上への取り組みをサポートさせていただきます。ご視聴ありがとうございました。</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184411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公共イメージ向上の出発点として、私たちは社会からどのように認知されているのか。まずそこから考えていきたいと思います。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4</a:t>
            </a:fld>
            <a:endParaRPr kumimoji="1" lang="ja-JP" altLang="en-US"/>
          </a:p>
        </p:txBody>
      </p:sp>
    </p:spTree>
    <p:extLst>
      <p:ext uri="{BB962C8B-B14F-4D97-AF65-F5344CB8AC3E}">
        <p14:creationId xmlns:p14="http://schemas.microsoft.com/office/powerpoint/2010/main" val="326038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国際ロータリーはロータリーの認知度を</a:t>
            </a:r>
            <a:r>
              <a:rPr lang="en-US" altLang="ja-JP" sz="1500" dirty="0"/>
              <a:t>65</a:t>
            </a:r>
            <a:r>
              <a:rPr lang="ja-JP" altLang="en-US" sz="1500" dirty="0"/>
              <a:t>％程度としています。では私たちの地区</a:t>
            </a:r>
            <a:r>
              <a:rPr lang="ja-JP" altLang="en-US" sz="1500"/>
              <a:t>ではどうなのでしょうか？当地区で</a:t>
            </a:r>
            <a:r>
              <a:rPr lang="ja-JP" altLang="en-US" sz="1500" dirty="0"/>
              <a:t>は大都市圏のロータリーとしては初めての本格的な「認知浸透度調査」を実施しました。実施時期は</a:t>
            </a:r>
            <a:r>
              <a:rPr lang="en-US" altLang="ja-JP" sz="1500" dirty="0"/>
              <a:t>21</a:t>
            </a:r>
            <a:r>
              <a:rPr lang="ja-JP" altLang="en-US" sz="1500" dirty="0"/>
              <a:t>年</a:t>
            </a:r>
            <a:r>
              <a:rPr lang="en-US" altLang="ja-JP" sz="1500" dirty="0"/>
              <a:t>1</a:t>
            </a:r>
            <a:r>
              <a:rPr lang="ja-JP" altLang="en-US" sz="1500" dirty="0"/>
              <a:t>月</a:t>
            </a:r>
            <a:r>
              <a:rPr lang="en-US" altLang="ja-JP" sz="1500" dirty="0"/>
              <a:t>29</a:t>
            </a:r>
            <a:r>
              <a:rPr lang="ja-JP" altLang="en-US" sz="1500" dirty="0"/>
              <a:t>日から</a:t>
            </a:r>
            <a:r>
              <a:rPr lang="en-US" altLang="ja-JP" sz="1500" dirty="0"/>
              <a:t>2</a:t>
            </a:r>
            <a:r>
              <a:rPr lang="ja-JP" altLang="en-US" sz="1500" dirty="0"/>
              <a:t>月</a:t>
            </a:r>
            <a:r>
              <a:rPr lang="en-US" altLang="ja-JP" sz="1500" dirty="0"/>
              <a:t>2</a:t>
            </a:r>
            <a:r>
              <a:rPr lang="ja-JP" altLang="en-US" sz="1500" dirty="0"/>
              <a:t>日にかけて、</a:t>
            </a:r>
            <a:r>
              <a:rPr lang="en-US" altLang="ja-JP" sz="1500" dirty="0"/>
              <a:t>20</a:t>
            </a:r>
            <a:r>
              <a:rPr lang="ja-JP" altLang="en-US" sz="1500" dirty="0"/>
              <a:t>歳以上の男女を対象としたインターネット調査です。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1994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他地域と比較するため、お隣の</a:t>
            </a:r>
            <a:r>
              <a:rPr lang="en-US" altLang="ja-JP" sz="1500" dirty="0"/>
              <a:t>2640</a:t>
            </a:r>
            <a:r>
              <a:rPr lang="ja-JP" altLang="en-US" sz="1500" dirty="0"/>
              <a:t>地区、京都市、神戸市、東京</a:t>
            </a:r>
            <a:r>
              <a:rPr lang="en-US" altLang="ja-JP" sz="1500" dirty="0"/>
              <a:t>23</a:t>
            </a:r>
            <a:r>
              <a:rPr lang="ja-JP" altLang="en-US" sz="1500" dirty="0"/>
              <a:t>区でも認知についての調査を行いました。総サンプル数は</a:t>
            </a:r>
            <a:r>
              <a:rPr lang="en-US" altLang="ja-JP" sz="1500" dirty="0"/>
              <a:t>8,000</a:t>
            </a:r>
            <a:r>
              <a:rPr lang="ja-JP" altLang="en-US" sz="1500" dirty="0"/>
              <a:t>。</a:t>
            </a:r>
            <a:r>
              <a:rPr lang="en-US" altLang="ja-JP" sz="1500" dirty="0"/>
              <a:t>2660</a:t>
            </a:r>
            <a:r>
              <a:rPr lang="ja-JP" altLang="en-US" sz="1500" dirty="0"/>
              <a:t>地区では</a:t>
            </a:r>
            <a:r>
              <a:rPr lang="en-US" altLang="ja-JP" sz="1500" dirty="0"/>
              <a:t>2,400</a:t>
            </a:r>
            <a:r>
              <a:rPr lang="ja-JP" altLang="en-US" sz="1500" dirty="0"/>
              <a:t>です。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5505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まず名前だけも含めロータリーを知っているか。概ね</a:t>
            </a:r>
            <a:r>
              <a:rPr lang="en-US" altLang="ja-JP" sz="1500" dirty="0"/>
              <a:t>6</a:t>
            </a:r>
            <a:r>
              <a:rPr lang="ja-JP" altLang="en-US" sz="1500" dirty="0"/>
              <a:t>割の方に認知されています。地域別で見ると、認知の高い順に京都、</a:t>
            </a:r>
            <a:r>
              <a:rPr lang="en-US" altLang="ja-JP" sz="1500" dirty="0"/>
              <a:t>2640</a:t>
            </a:r>
            <a:r>
              <a:rPr lang="ja-JP" altLang="en-US" sz="1500" dirty="0"/>
              <a:t>地区、神戸、</a:t>
            </a:r>
            <a:r>
              <a:rPr lang="en-US" altLang="ja-JP" sz="1500" dirty="0"/>
              <a:t>2660</a:t>
            </a:r>
            <a:r>
              <a:rPr lang="ja-JP" altLang="en-US" sz="1500" dirty="0"/>
              <a:t>地区、東京</a:t>
            </a:r>
            <a:r>
              <a:rPr lang="en-US" altLang="ja-JP" sz="1500" dirty="0"/>
              <a:t>23</a:t>
            </a:r>
            <a:r>
              <a:rPr lang="ja-JP" altLang="en-US" sz="1500" dirty="0"/>
              <a:t>区という結果になりました。</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9866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ロータリーへの認知度は若年層では低く、年齢に比例して高くなっていく傾向がはっきりしています。また、性別で見ると女性での認知は男性より</a:t>
            </a:r>
            <a:r>
              <a:rPr lang="en-US" altLang="ja-JP" sz="1500" dirty="0"/>
              <a:t>10</a:t>
            </a:r>
            <a:r>
              <a:rPr lang="ja-JP" altLang="en-US" sz="1500" dirty="0"/>
              <a:t>ポイントほど低くなっています。</a:t>
            </a:r>
            <a:endParaRPr lang="en-US" sz="15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42BEE-113D-4949-A31D-F36B2935D4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9505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ライオンズクラブとの認知度を比較すると、当地区ではライオンズクラブの認知がロータリーを</a:t>
            </a:r>
            <a:r>
              <a:rPr lang="en-US" altLang="ja-JP" sz="1500" dirty="0"/>
              <a:t>17</a:t>
            </a:r>
            <a:r>
              <a:rPr lang="ja-JP" altLang="en-US" sz="1500" dirty="0"/>
              <a:t>ポイント上回っています。</a:t>
            </a:r>
            <a:endParaRPr lang="en-US" sz="1500" dirty="0"/>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21768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5572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クリックしてマスター サブタイトルの書式設定</a:t>
            </a:r>
            <a:endParaRPr lang="en-US" dirty="0"/>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2990231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25975"/>
            <a:ext cx="10515600" cy="76471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3BCE8-3ABD-4724-BB38-044532A58AE6}" type="datetimeFigureOut">
              <a:rPr kumimoji="1" lang="ja-JP" altLang="en-US" smtClean="0"/>
              <a:t>2021/8/23</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969E4-C1BF-4F1B-AD4F-ACC517488556}"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6F5FE7EB-02EF-6541-BD19-F53042CCE0C6}"/>
              </a:ext>
            </a:extLst>
          </p:cNvPr>
          <p:cNvPicPr>
            <a:picLocks noChangeAspect="1"/>
          </p:cNvPicPr>
          <p:nvPr userDrawn="1"/>
        </p:nvPicPr>
        <p:blipFill>
          <a:blip r:embed="rId3"/>
          <a:stretch>
            <a:fillRect/>
          </a:stretch>
        </p:blipFill>
        <p:spPr>
          <a:xfrm>
            <a:off x="395255" y="200889"/>
            <a:ext cx="1940260" cy="545698"/>
          </a:xfrm>
          <a:prstGeom prst="rect">
            <a:avLst/>
          </a:prstGeom>
        </p:spPr>
      </p:pic>
      <p:cxnSp>
        <p:nvCxnSpPr>
          <p:cNvPr id="10" name="直線コネクタ 9">
            <a:extLst>
              <a:ext uri="{FF2B5EF4-FFF2-40B4-BE49-F238E27FC236}">
                <a16:creationId xmlns:a16="http://schemas.microsoft.com/office/drawing/2014/main" id="{80D1C221-AF01-F84C-BDBE-16D1B6B90AAE}"/>
              </a:ext>
            </a:extLst>
          </p:cNvPr>
          <p:cNvCxnSpPr/>
          <p:nvPr userDrawn="1"/>
        </p:nvCxnSpPr>
        <p:spPr>
          <a:xfrm>
            <a:off x="2530997" y="474562"/>
            <a:ext cx="96610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B622D49-A347-1443-BFFD-31E7745532CB}"/>
              </a:ext>
            </a:extLst>
          </p:cNvPr>
          <p:cNvCxnSpPr>
            <a:cxnSpLocks/>
          </p:cNvCxnSpPr>
          <p:nvPr userDrawn="1"/>
        </p:nvCxnSpPr>
        <p:spPr>
          <a:xfrm>
            <a:off x="-15433" y="6285053"/>
            <a:ext cx="122074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19678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22832" y="993468"/>
            <a:ext cx="10775092" cy="966929"/>
          </a:xfrm>
          <a:prstGeom prst="rect">
            <a:avLst/>
          </a:prstGeom>
          <a:noFill/>
        </p:spPr>
        <p:txBody>
          <a:bodyPr wrap="square" rtlCol="0">
            <a:noAutofit/>
          </a:bodyPr>
          <a:lstStyle/>
          <a:p>
            <a:pPr algn="ctr"/>
            <a:r>
              <a:rPr lang="en-US" altLang="ja-JP" sz="2800" b="1" u="sng" dirty="0"/>
              <a:t>21-22</a:t>
            </a:r>
            <a:r>
              <a:rPr lang="ja-JP" altLang="ja-JP" sz="2800" b="1" u="sng" dirty="0"/>
              <a:t>年度国際ロータリー第</a:t>
            </a:r>
            <a:r>
              <a:rPr lang="en-US" altLang="ja-JP" sz="2800" b="1" u="sng" dirty="0"/>
              <a:t>2660</a:t>
            </a:r>
            <a:r>
              <a:rPr lang="ja-JP" altLang="ja-JP" sz="2800" b="1" u="sng" dirty="0"/>
              <a:t>地区</a:t>
            </a:r>
            <a:r>
              <a:rPr lang="ja-JP" altLang="en-US" sz="2800" b="1" u="sng" dirty="0"/>
              <a:t>　</a:t>
            </a:r>
            <a:r>
              <a:rPr lang="ja-JP" altLang="ja-JP" sz="2800" b="1" u="sng" dirty="0"/>
              <a:t>公共イメージ</a:t>
            </a:r>
            <a:r>
              <a:rPr lang="ja-JP" altLang="en-US" sz="2800" b="1" u="sng" dirty="0"/>
              <a:t>向上セミナー</a:t>
            </a:r>
            <a:endParaRPr lang="en-US" altLang="ja-JP" sz="2800" b="1" u="sng" dirty="0"/>
          </a:p>
          <a:p>
            <a:pPr algn="ctr"/>
            <a:r>
              <a:rPr lang="ja-JP" altLang="en-US" sz="2800" b="1" dirty="0"/>
              <a:t>セッション</a:t>
            </a:r>
            <a:r>
              <a:rPr lang="en-US" altLang="ja-JP" sz="2800" b="1" dirty="0"/>
              <a:t>Ⅰ</a:t>
            </a:r>
            <a:endParaRPr lang="ja-JP" altLang="ja-JP" sz="2800"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8" name="テキスト ボックス 7">
            <a:extLst>
              <a:ext uri="{FF2B5EF4-FFF2-40B4-BE49-F238E27FC236}">
                <a16:creationId xmlns:a16="http://schemas.microsoft.com/office/drawing/2014/main" id="{91AEBB38-0FD1-4536-A762-A1F22A5B5E1D}"/>
              </a:ext>
            </a:extLst>
          </p:cNvPr>
          <p:cNvSpPr txBox="1"/>
          <p:nvPr/>
        </p:nvSpPr>
        <p:spPr>
          <a:xfrm>
            <a:off x="835268" y="4915288"/>
            <a:ext cx="10775092" cy="1002145"/>
          </a:xfrm>
          <a:prstGeom prst="rect">
            <a:avLst/>
          </a:prstGeom>
          <a:noFill/>
        </p:spPr>
        <p:txBody>
          <a:bodyPr wrap="square" rtlCol="0">
            <a:noAutofit/>
          </a:bodyPr>
          <a:lstStyle/>
          <a:p>
            <a:pPr algn="ctr"/>
            <a:r>
              <a:rPr lang="en-US" altLang="ja-JP" sz="2800" b="1" dirty="0"/>
              <a:t>21-22</a:t>
            </a:r>
            <a:r>
              <a:rPr lang="ja-JP" altLang="en-US" sz="2800" b="1" dirty="0"/>
              <a:t>年度公共イメージ向上委員会</a:t>
            </a:r>
            <a:endParaRPr lang="en-US" altLang="ja-JP" sz="2800" b="1" dirty="0"/>
          </a:p>
          <a:p>
            <a:pPr algn="ctr"/>
            <a:r>
              <a:rPr lang="ja-JP" altLang="en-US" sz="2800" b="1" dirty="0"/>
              <a:t>委員長　中谷庄司朗</a:t>
            </a:r>
            <a:endParaRPr lang="en-US" altLang="ja-JP" sz="2800" b="1" dirty="0"/>
          </a:p>
        </p:txBody>
      </p:sp>
      <p:sp>
        <p:nvSpPr>
          <p:cNvPr id="7" name="テキスト ボックス 6">
            <a:extLst>
              <a:ext uri="{FF2B5EF4-FFF2-40B4-BE49-F238E27FC236}">
                <a16:creationId xmlns:a16="http://schemas.microsoft.com/office/drawing/2014/main" id="{03F85663-F986-4EFB-9CF6-72CB7BA3152A}"/>
              </a:ext>
            </a:extLst>
          </p:cNvPr>
          <p:cNvSpPr txBox="1"/>
          <p:nvPr/>
        </p:nvSpPr>
        <p:spPr>
          <a:xfrm>
            <a:off x="319277" y="2447953"/>
            <a:ext cx="11647055" cy="1763829"/>
          </a:xfrm>
          <a:prstGeom prst="rect">
            <a:avLst/>
          </a:prstGeom>
          <a:noFill/>
        </p:spPr>
        <p:txBody>
          <a:bodyPr wrap="square" rtlCol="0">
            <a:noAutofit/>
          </a:bodyPr>
          <a:lstStyle/>
          <a:p>
            <a:pPr algn="ctr"/>
            <a:r>
              <a:rPr lang="ja-JP" altLang="en-US" sz="3600" b="1" dirty="0">
                <a:solidFill>
                  <a:schemeClr val="accent1"/>
                </a:solidFill>
              </a:rPr>
              <a:t>”世界を変える行動人“</a:t>
            </a:r>
            <a:endParaRPr lang="en-US" altLang="ja-JP" sz="3600" b="1" dirty="0">
              <a:solidFill>
                <a:schemeClr val="accent1"/>
              </a:solidFill>
            </a:endParaRPr>
          </a:p>
          <a:p>
            <a:pPr algn="ctr"/>
            <a:r>
              <a:rPr lang="ja-JP" altLang="en-US" sz="3600" b="1" dirty="0">
                <a:solidFill>
                  <a:schemeClr val="accent1"/>
                </a:solidFill>
              </a:rPr>
              <a:t>ロータリーのストーリーを伝えよう！</a:t>
            </a:r>
            <a:endParaRPr lang="en-US" altLang="ja-JP" sz="3600" b="1" dirty="0">
              <a:solidFill>
                <a:schemeClr val="accent1"/>
              </a:solidFill>
            </a:endParaRPr>
          </a:p>
          <a:p>
            <a:pPr algn="ctr"/>
            <a:r>
              <a:rPr lang="ja-JP" altLang="en-US" sz="3600" b="1" dirty="0">
                <a:solidFill>
                  <a:schemeClr val="accent1"/>
                </a:solidFill>
              </a:rPr>
              <a:t>～認知浸透度調査を踏まえて～</a:t>
            </a:r>
            <a:endParaRPr lang="en-US" altLang="ja-JP" sz="3600" b="1" dirty="0">
              <a:solidFill>
                <a:schemeClr val="accent1"/>
              </a:solidFill>
            </a:endParaRPr>
          </a:p>
          <a:p>
            <a:pPr algn="ctr"/>
            <a:endParaRPr lang="en-US" altLang="ja-JP" sz="2800" b="1" dirty="0"/>
          </a:p>
        </p:txBody>
      </p:sp>
    </p:spTree>
    <p:extLst>
      <p:ext uri="{BB962C8B-B14F-4D97-AF65-F5344CB8AC3E}">
        <p14:creationId xmlns:p14="http://schemas.microsoft.com/office/powerpoint/2010/main" val="290627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8" y="580992"/>
            <a:ext cx="7257535" cy="635453"/>
          </a:xfrm>
        </p:spPr>
        <p:txBody>
          <a:bodyPr>
            <a:normAutofit/>
          </a:bodyPr>
          <a:lstStyle/>
          <a:p>
            <a:r>
              <a:rPr lang="ja-JP" altLang="en-US" sz="2800" u="sng" dirty="0"/>
              <a:t>認知度調査結果の概略④</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07092" y="1342842"/>
            <a:ext cx="11442357" cy="47449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28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ロゴマークの認知度</a:t>
            </a:r>
            <a:endParaRPr kumimoji="1" lang="en-US" altLang="ja-JP" sz="28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effectLst/>
                <a:uLnTx/>
                <a:uFillTx/>
                <a:latin typeface="Calibri" panose="020F0502020204030204"/>
                <a:ea typeface="メイリオ" panose="020B0604030504040204" pitchFamily="50" charset="-128"/>
                <a:cs typeface="+mn-cs"/>
              </a:rPr>
              <a:t>ロータリーのロゴマークを見たことがある</a:t>
            </a:r>
            <a:r>
              <a:rPr kumimoji="1" lang="en-US" altLang="ja-JP" sz="2800" b="1" i="0" u="none" strike="noStrike" kern="1200" cap="none" spc="0" normalizeH="0" baseline="0" noProof="0" dirty="0">
                <a:ln>
                  <a:noFill/>
                </a:ln>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effectLst/>
                <a:uLnTx/>
                <a:uFillTx/>
                <a:latin typeface="Calibri" panose="020F0502020204030204"/>
                <a:ea typeface="メイリオ" panose="020B0604030504040204" pitchFamily="50" charset="-128"/>
                <a:cs typeface="+mn-cs"/>
              </a:rPr>
              <a:t>１９</a:t>
            </a:r>
            <a:r>
              <a:rPr kumimoji="1" lang="en-US" altLang="ja-JP" sz="2800" b="1" i="0" u="none" strike="noStrike" kern="1200" cap="none" spc="0" normalizeH="0" baseline="0" noProof="0" dirty="0">
                <a:ln>
                  <a:noFill/>
                </a:ln>
                <a:effectLst/>
                <a:uLnTx/>
                <a:uFillTx/>
                <a:latin typeface="Calibri" panose="020F0502020204030204"/>
                <a:ea typeface="メイリオ" panose="020B0604030504040204" pitchFamily="50" charset="-128"/>
                <a:cs typeface="+mn-cs"/>
              </a:rPr>
              <a:t>.</a:t>
            </a:r>
            <a:r>
              <a:rPr kumimoji="1" lang="ja-JP" altLang="en-US" sz="2800" b="1" i="0" u="none" strike="noStrike" kern="1200" cap="none" spc="0" normalizeH="0" baseline="0" noProof="0" dirty="0">
                <a:ln>
                  <a:noFill/>
                </a:ln>
                <a:effectLst/>
                <a:uLnTx/>
                <a:uFillTx/>
                <a:latin typeface="Calibri" panose="020F0502020204030204"/>
                <a:ea typeface="メイリオ" panose="020B0604030504040204" pitchFamily="50" charset="-128"/>
                <a:cs typeface="+mn-cs"/>
              </a:rPr>
              <a:t>８％</a:t>
            </a:r>
            <a:endParaRPr kumimoji="1" lang="en-US" altLang="ja-JP" sz="2800" b="1" i="0" u="none" strike="noStrike" kern="1200" cap="none" spc="0" normalizeH="0" baseline="0" noProof="0" dirty="0">
              <a:ln>
                <a:noFill/>
              </a:ln>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800" b="1" dirty="0">
              <a:latin typeface="Calibri" panose="020F0502020204030204"/>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Calibri" panose="020F0502020204030204"/>
                <a:ea typeface="メイリオ" panose="020B0604030504040204" pitchFamily="50" charset="-128"/>
                <a:cs typeface="+mn-cs"/>
              </a:rPr>
              <a:t>　</a:t>
            </a:r>
            <a:endParaRPr kumimoji="1" lang="en-US" altLang="ja-JP" sz="2800" b="1" i="0" u="none" strike="noStrike" kern="1200" cap="none" spc="0" normalizeH="0" baseline="0" noProof="0" dirty="0">
              <a:ln>
                <a:noFill/>
              </a:ln>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schemeClr val="accent1"/>
                </a:solidFill>
                <a:latin typeface="Calibri" panose="020F0502020204030204"/>
                <a:ea typeface="メイリオ" panose="020B0604030504040204" pitchFamily="50" charset="-128"/>
              </a:rPr>
              <a:t>　</a:t>
            </a:r>
            <a:r>
              <a:rPr kumimoji="1" lang="ja-JP" altLang="en-US" sz="2800" b="1" i="0" u="none" strike="noStrike" kern="1200" cap="none" spc="0" normalizeH="0" baseline="0" noProof="0" dirty="0">
                <a:ln>
                  <a:noFill/>
                </a:ln>
                <a:solidFill>
                  <a:schemeClr val="accent1"/>
                </a:solidFill>
                <a:effectLst/>
                <a:uLnTx/>
                <a:uFillTx/>
                <a:latin typeface="Calibri" panose="020F0502020204030204"/>
                <a:ea typeface="メイリオ" panose="020B0604030504040204" pitchFamily="50" charset="-128"/>
                <a:cs typeface="+mn-cs"/>
              </a:rPr>
              <a:t>ロータリーを知っている＞ロゴマークを見たことがある</a:t>
            </a:r>
            <a:endParaRPr kumimoji="1" lang="en-US" altLang="ja-JP" sz="2800" b="1" i="0" u="none" strike="noStrike" kern="1200" cap="none" spc="0" normalizeH="0" baseline="0" noProof="0" dirty="0">
              <a:ln>
                <a:noFill/>
              </a:ln>
              <a:solidFill>
                <a:schemeClr val="accent1"/>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chemeClr val="accent1"/>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18113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6" y="521219"/>
            <a:ext cx="7257535" cy="635453"/>
          </a:xfrm>
        </p:spPr>
        <p:txBody>
          <a:bodyPr>
            <a:normAutofit/>
          </a:bodyPr>
          <a:lstStyle/>
          <a:p>
            <a:r>
              <a:rPr lang="ja-JP" altLang="en-US" sz="2800" u="sng" dirty="0"/>
              <a:t>認知度調査結果の概略⑤</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35944" y="1156672"/>
            <a:ext cx="11442357" cy="4994746"/>
          </a:xfrm>
          <a:prstGeom prst="rect">
            <a:avLst/>
          </a:prstGeom>
          <a:noFill/>
        </p:spPr>
        <p:txBody>
          <a:bodyPr wrap="square" rtlCol="0">
            <a:noAutofit/>
          </a:bodyPr>
          <a:lstStyle/>
          <a:p>
            <a:r>
              <a:rPr lang="ja-JP" altLang="en-US" sz="2800" b="1" dirty="0">
                <a:solidFill>
                  <a:prstClr val="black"/>
                </a:solidFill>
              </a:rPr>
              <a:t>・</a:t>
            </a:r>
            <a:r>
              <a:rPr lang="ja-JP" altLang="en-US" sz="2800" b="1" u="sng" dirty="0">
                <a:solidFill>
                  <a:prstClr val="black"/>
                </a:solidFill>
              </a:rPr>
              <a:t>どうやってロータリーを知ったか？</a:t>
            </a:r>
            <a:r>
              <a:rPr lang="ja-JP" altLang="en-US" sz="1600" b="1" u="sng" dirty="0">
                <a:solidFill>
                  <a:prstClr val="black"/>
                </a:solidFill>
              </a:rPr>
              <a:t>（ロータリーを知っている人に聞きました）</a:t>
            </a:r>
            <a:endParaRPr lang="en-US" altLang="ja-JP" sz="1600" b="1" u="sng" dirty="0">
              <a:solidFill>
                <a:prstClr val="black"/>
              </a:solidFill>
            </a:endParaRPr>
          </a:p>
          <a:p>
            <a:r>
              <a:rPr lang="ja-JP" altLang="en-US" sz="2800" b="1" dirty="0">
                <a:solidFill>
                  <a:prstClr val="black"/>
                </a:solidFill>
              </a:rPr>
              <a:t>　</a:t>
            </a:r>
            <a:endParaRPr lang="en-US" altLang="ja-JP" sz="2800" b="1" dirty="0">
              <a:solidFill>
                <a:prstClr val="black"/>
              </a:solidFill>
            </a:endParaRPr>
          </a:p>
          <a:p>
            <a:r>
              <a:rPr lang="ja-JP" altLang="en-US" sz="2800" b="1" dirty="0">
                <a:solidFill>
                  <a:prstClr val="black"/>
                </a:solidFill>
              </a:rPr>
              <a:t>　　</a:t>
            </a:r>
            <a:r>
              <a:rPr lang="ja-JP" altLang="en-US" sz="2800" b="1" dirty="0">
                <a:solidFill>
                  <a:schemeClr val="accent1"/>
                </a:solidFill>
              </a:rPr>
              <a:t>口コミ </a:t>
            </a:r>
            <a:r>
              <a:rPr lang="en-US" altLang="ja-JP" sz="2800" b="1" dirty="0">
                <a:solidFill>
                  <a:schemeClr val="accent1"/>
                </a:solidFill>
              </a:rPr>
              <a:t>				</a:t>
            </a:r>
            <a:r>
              <a:rPr lang="ja-JP" altLang="en-US" sz="2800" b="1" dirty="0">
                <a:solidFill>
                  <a:schemeClr val="accent1"/>
                </a:solidFill>
              </a:rPr>
              <a:t>３６</a:t>
            </a:r>
            <a:r>
              <a:rPr lang="en-US" altLang="ja-JP" sz="2800" b="1" dirty="0">
                <a:solidFill>
                  <a:schemeClr val="accent1"/>
                </a:solidFill>
              </a:rPr>
              <a:t>.</a:t>
            </a:r>
            <a:r>
              <a:rPr lang="ja-JP" altLang="en-US" sz="2800" b="1" dirty="0">
                <a:solidFill>
                  <a:schemeClr val="accent1"/>
                </a:solidFill>
              </a:rPr>
              <a:t>８％</a:t>
            </a:r>
            <a:endParaRPr lang="en-US" altLang="ja-JP" sz="2800" b="1" dirty="0">
              <a:solidFill>
                <a:schemeClr val="accent1"/>
              </a:solidFill>
            </a:endParaRPr>
          </a:p>
          <a:p>
            <a:r>
              <a:rPr lang="ja-JP" altLang="en-US" sz="2800" b="1" dirty="0">
                <a:solidFill>
                  <a:prstClr val="black"/>
                </a:solidFill>
              </a:rPr>
              <a:t>　　</a:t>
            </a:r>
            <a:r>
              <a:rPr lang="ja-JP" altLang="en-US" sz="2800" b="1" dirty="0">
                <a:solidFill>
                  <a:schemeClr val="accent1"/>
                </a:solidFill>
              </a:rPr>
              <a:t>テレビ </a:t>
            </a:r>
            <a:r>
              <a:rPr lang="en-US" altLang="ja-JP" sz="2800" b="1" dirty="0">
                <a:solidFill>
                  <a:schemeClr val="accent1"/>
                </a:solidFill>
              </a:rPr>
              <a:t>				</a:t>
            </a:r>
            <a:r>
              <a:rPr lang="ja-JP" altLang="en-US" sz="2800" b="1" dirty="0">
                <a:solidFill>
                  <a:schemeClr val="accent1"/>
                </a:solidFill>
              </a:rPr>
              <a:t>１９</a:t>
            </a:r>
            <a:r>
              <a:rPr lang="en-US" altLang="ja-JP" sz="2800" b="1" dirty="0">
                <a:solidFill>
                  <a:schemeClr val="accent1"/>
                </a:solidFill>
              </a:rPr>
              <a:t>.</a:t>
            </a:r>
            <a:r>
              <a:rPr lang="ja-JP" altLang="en-US" sz="2800" b="1" dirty="0">
                <a:solidFill>
                  <a:schemeClr val="accent1"/>
                </a:solidFill>
              </a:rPr>
              <a:t>５％</a:t>
            </a:r>
            <a:r>
              <a:rPr lang="en-US" altLang="ja-JP" sz="2800" b="1" dirty="0">
                <a:solidFill>
                  <a:prstClr val="black"/>
                </a:solidFill>
              </a:rPr>
              <a:t>		</a:t>
            </a:r>
          </a:p>
          <a:p>
            <a:r>
              <a:rPr lang="ja-JP" altLang="en-US" sz="2800" b="1" dirty="0">
                <a:solidFill>
                  <a:prstClr val="black"/>
                </a:solidFill>
              </a:rPr>
              <a:t>　　</a:t>
            </a:r>
            <a:r>
              <a:rPr lang="ja-JP" altLang="en-US" sz="2800" b="1" dirty="0">
                <a:solidFill>
                  <a:schemeClr val="accent1"/>
                </a:solidFill>
              </a:rPr>
              <a:t>新聞</a:t>
            </a:r>
            <a:r>
              <a:rPr lang="en-US" altLang="ja-JP" sz="2800" b="1" dirty="0">
                <a:solidFill>
                  <a:schemeClr val="accent1"/>
                </a:solidFill>
              </a:rPr>
              <a:t>					</a:t>
            </a:r>
            <a:r>
              <a:rPr lang="ja-JP" altLang="en-US" sz="2800" b="1" dirty="0">
                <a:solidFill>
                  <a:schemeClr val="accent1"/>
                </a:solidFill>
              </a:rPr>
              <a:t>１８</a:t>
            </a:r>
            <a:r>
              <a:rPr lang="en-US" altLang="ja-JP" sz="2800" b="1" dirty="0">
                <a:solidFill>
                  <a:schemeClr val="accent1"/>
                </a:solidFill>
              </a:rPr>
              <a:t>.</a:t>
            </a:r>
            <a:r>
              <a:rPr lang="ja-JP" altLang="en-US" sz="2800" b="1" dirty="0">
                <a:solidFill>
                  <a:schemeClr val="accent1"/>
                </a:solidFill>
              </a:rPr>
              <a:t>５％</a:t>
            </a:r>
            <a:endParaRPr lang="en-US" altLang="ja-JP" sz="2800" b="1" dirty="0">
              <a:solidFill>
                <a:schemeClr val="accent1"/>
              </a:solidFill>
            </a:endParaRPr>
          </a:p>
          <a:p>
            <a:r>
              <a:rPr lang="ja-JP" altLang="en-US" sz="2800" b="1" dirty="0">
                <a:solidFill>
                  <a:prstClr val="black"/>
                </a:solidFill>
              </a:rPr>
              <a:t>　　公共機関（学校・役所等）</a:t>
            </a:r>
            <a:r>
              <a:rPr lang="en-US" altLang="ja-JP" sz="2800" b="1" dirty="0">
                <a:solidFill>
                  <a:prstClr val="black"/>
                </a:solidFill>
              </a:rPr>
              <a:t>	</a:t>
            </a:r>
            <a:r>
              <a:rPr lang="ja-JP" altLang="en-US" sz="2800" b="1" dirty="0">
                <a:solidFill>
                  <a:prstClr val="black"/>
                </a:solidFill>
              </a:rPr>
              <a:t>１１</a:t>
            </a:r>
            <a:r>
              <a:rPr lang="en-US" altLang="ja-JP" sz="2800" b="1" dirty="0">
                <a:solidFill>
                  <a:prstClr val="black"/>
                </a:solidFill>
              </a:rPr>
              <a:t>.</a:t>
            </a:r>
            <a:r>
              <a:rPr lang="ja-JP" altLang="en-US" sz="2800" b="1" dirty="0">
                <a:solidFill>
                  <a:prstClr val="black"/>
                </a:solidFill>
              </a:rPr>
              <a:t>４％</a:t>
            </a:r>
            <a:endParaRPr lang="en-US" altLang="ja-JP" sz="2800" b="1" dirty="0">
              <a:solidFill>
                <a:prstClr val="black"/>
              </a:solidFill>
            </a:endParaRPr>
          </a:p>
          <a:p>
            <a:r>
              <a:rPr lang="ja-JP" altLang="en-US" sz="2800" b="1" dirty="0">
                <a:solidFill>
                  <a:prstClr val="black"/>
                </a:solidFill>
              </a:rPr>
              <a:t>　　看板・屋外サイン</a:t>
            </a:r>
            <a:r>
              <a:rPr lang="en-US" altLang="ja-JP" sz="2800" b="1" dirty="0">
                <a:solidFill>
                  <a:prstClr val="black"/>
                </a:solidFill>
              </a:rPr>
              <a:t>			</a:t>
            </a:r>
            <a:r>
              <a:rPr lang="ja-JP" altLang="en-US" sz="2800" b="1" dirty="0">
                <a:solidFill>
                  <a:prstClr val="black"/>
                </a:solidFill>
              </a:rPr>
              <a:t>１０</a:t>
            </a:r>
            <a:r>
              <a:rPr lang="en-US" altLang="ja-JP" sz="2800" b="1" dirty="0">
                <a:solidFill>
                  <a:prstClr val="black"/>
                </a:solidFill>
              </a:rPr>
              <a:t>.</a:t>
            </a:r>
            <a:r>
              <a:rPr lang="ja-JP" altLang="en-US" sz="2800" b="1" dirty="0">
                <a:solidFill>
                  <a:prstClr val="black"/>
                </a:solidFill>
              </a:rPr>
              <a:t>９％</a:t>
            </a:r>
            <a:endParaRPr lang="en-US" altLang="ja-JP" sz="2800" b="1" dirty="0">
              <a:solidFill>
                <a:prstClr val="black"/>
              </a:solidFill>
            </a:endParaRPr>
          </a:p>
          <a:p>
            <a:r>
              <a:rPr lang="ja-JP" altLang="en-US" sz="2800" b="1" dirty="0">
                <a:solidFill>
                  <a:prstClr val="black"/>
                </a:solidFill>
              </a:rPr>
              <a:t>　　寄贈物</a:t>
            </a:r>
            <a:r>
              <a:rPr lang="en-US" altLang="ja-JP" sz="2800" b="1" dirty="0">
                <a:solidFill>
                  <a:prstClr val="black"/>
                </a:solidFill>
              </a:rPr>
              <a:t>			</a:t>
            </a:r>
            <a:r>
              <a:rPr lang="ja-JP" altLang="en-US" sz="2800" b="1" dirty="0">
                <a:solidFill>
                  <a:prstClr val="black"/>
                </a:solidFill>
              </a:rPr>
              <a:t>　</a:t>
            </a:r>
            <a:r>
              <a:rPr lang="en-US" altLang="ja-JP" sz="2800" b="1" dirty="0">
                <a:solidFill>
                  <a:prstClr val="black"/>
                </a:solidFill>
              </a:rPr>
              <a:t>		</a:t>
            </a:r>
            <a:r>
              <a:rPr lang="ja-JP" altLang="en-US" sz="2800" b="1" dirty="0">
                <a:solidFill>
                  <a:prstClr val="black"/>
                </a:solidFill>
              </a:rPr>
              <a:t>８</a:t>
            </a:r>
            <a:r>
              <a:rPr lang="en-US" altLang="ja-JP" sz="2800" b="1" dirty="0">
                <a:solidFill>
                  <a:prstClr val="black"/>
                </a:solidFill>
              </a:rPr>
              <a:t>.</a:t>
            </a:r>
            <a:r>
              <a:rPr lang="ja-JP" altLang="en-US" sz="2800" b="1" dirty="0">
                <a:solidFill>
                  <a:prstClr val="black"/>
                </a:solidFill>
              </a:rPr>
              <a:t>７％</a:t>
            </a:r>
            <a:endParaRPr lang="en-US" altLang="ja-JP" sz="2800" b="1" dirty="0">
              <a:solidFill>
                <a:prstClr val="black"/>
              </a:solidFill>
            </a:endParaRPr>
          </a:p>
          <a:p>
            <a:endParaRPr lang="en-US" altLang="ja-JP" sz="2800" b="1" dirty="0">
              <a:solidFill>
                <a:prstClr val="black"/>
              </a:solidFill>
            </a:endParaRPr>
          </a:p>
          <a:p>
            <a:r>
              <a:rPr lang="ja-JP" altLang="en-US" sz="2800" b="1" dirty="0">
                <a:solidFill>
                  <a:prstClr val="black"/>
                </a:solidFill>
              </a:rPr>
              <a:t>　　</a:t>
            </a:r>
            <a:r>
              <a:rPr lang="ja-JP" altLang="en-US" sz="2800" b="1" dirty="0">
                <a:solidFill>
                  <a:srgbClr val="0070C0"/>
                </a:solidFill>
              </a:rPr>
              <a:t>＊高齢者はマスメディアを通しての認知比率が高いが、</a:t>
            </a:r>
            <a:endParaRPr lang="en-US" altLang="ja-JP" sz="2800" b="1" dirty="0">
              <a:solidFill>
                <a:srgbClr val="0070C0"/>
              </a:solidFill>
            </a:endParaRPr>
          </a:p>
          <a:p>
            <a:r>
              <a:rPr lang="en-US" altLang="ja-JP" sz="2800" b="1" dirty="0">
                <a:solidFill>
                  <a:srgbClr val="0070C0"/>
                </a:solidFill>
              </a:rPr>
              <a:t>	</a:t>
            </a:r>
            <a:r>
              <a:rPr lang="ja-JP" altLang="en-US" sz="2800" b="1" u="sng" dirty="0">
                <a:solidFill>
                  <a:srgbClr val="0070C0"/>
                </a:solidFill>
              </a:rPr>
              <a:t>２０代になるとＳＮＳ での認知比率が２０％を超える</a:t>
            </a:r>
            <a:r>
              <a:rPr lang="ja-JP" altLang="en-US" sz="2800" b="1" dirty="0">
                <a:solidFill>
                  <a:srgbClr val="0070C0"/>
                </a:solidFill>
              </a:rPr>
              <a:t>。</a:t>
            </a:r>
            <a:endParaRPr lang="en-US" altLang="ja-JP" sz="2800" b="1" dirty="0">
              <a:solidFill>
                <a:srgbClr val="0070C0"/>
              </a:solidFill>
            </a:endParaRPr>
          </a:p>
          <a:p>
            <a:pPr algn="ctr"/>
            <a:r>
              <a:rPr lang="ja-JP" altLang="en-US" sz="2800" dirty="0">
                <a:solidFill>
                  <a:prstClr val="black"/>
                </a:solidFill>
              </a:rPr>
              <a:t>　　</a:t>
            </a:r>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3019940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6" y="372584"/>
            <a:ext cx="7257535" cy="635453"/>
          </a:xfrm>
        </p:spPr>
        <p:txBody>
          <a:bodyPr>
            <a:normAutofit/>
          </a:bodyPr>
          <a:lstStyle/>
          <a:p>
            <a:r>
              <a:rPr lang="ja-JP" altLang="en-US" sz="2800" u="sng" dirty="0"/>
              <a:t>認知度調査結果の概略⑥</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0" y="922337"/>
            <a:ext cx="11442357" cy="579194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rPr>
              <a:t>・</a:t>
            </a:r>
            <a:r>
              <a:rPr lang="ja-JP" altLang="en-US" sz="2800" b="1" u="sng" dirty="0">
                <a:solidFill>
                  <a:prstClr val="black"/>
                </a:solidFill>
              </a:rPr>
              <a:t>ロータリークラブへのイメージ</a:t>
            </a:r>
            <a:r>
              <a:rPr kumimoji="1" lang="ja-JP" altLang="en-US" sz="16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（ロータリーを知っている人に聞きました）</a:t>
            </a:r>
            <a:endParaRPr kumimoji="1" lang="en-US" altLang="ja-JP" sz="16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r>
              <a:rPr lang="ja-JP" altLang="en-US" sz="2800" b="1" dirty="0">
                <a:solidFill>
                  <a:prstClr val="black"/>
                </a:solidFill>
              </a:rPr>
              <a:t>　　</a:t>
            </a:r>
            <a:r>
              <a:rPr lang="en-US" altLang="ja-JP" sz="2800" b="1" dirty="0">
                <a:solidFill>
                  <a:prstClr val="black"/>
                </a:solidFill>
              </a:rPr>
              <a:t>	</a:t>
            </a:r>
            <a:r>
              <a:rPr lang="ja-JP" altLang="en-US" sz="2800" b="1" dirty="0">
                <a:solidFill>
                  <a:schemeClr val="accent1"/>
                </a:solidFill>
              </a:rPr>
              <a:t>高年齢</a:t>
            </a:r>
            <a:r>
              <a:rPr lang="en-US" altLang="ja-JP" sz="2800" b="1" dirty="0">
                <a:solidFill>
                  <a:schemeClr val="accent1"/>
                </a:solidFill>
              </a:rPr>
              <a:t>	</a:t>
            </a:r>
            <a:r>
              <a:rPr lang="ja-JP" altLang="en-US" sz="2800" b="1" dirty="0">
                <a:solidFill>
                  <a:schemeClr val="accent1"/>
                </a:solidFill>
              </a:rPr>
              <a:t>　</a:t>
            </a:r>
            <a:r>
              <a:rPr lang="en-US" altLang="ja-JP" sz="2800" b="1" dirty="0">
                <a:solidFill>
                  <a:schemeClr val="accent1"/>
                </a:solidFill>
              </a:rPr>
              <a:t>	</a:t>
            </a:r>
            <a:r>
              <a:rPr lang="ja-JP" altLang="en-US" sz="2800" b="1" dirty="0">
                <a:solidFill>
                  <a:schemeClr val="accent1"/>
                </a:solidFill>
              </a:rPr>
              <a:t>５５</a:t>
            </a:r>
            <a:r>
              <a:rPr lang="en-US" altLang="ja-JP" sz="2800" b="1" dirty="0">
                <a:solidFill>
                  <a:schemeClr val="accent1"/>
                </a:solidFill>
              </a:rPr>
              <a:t>.</a:t>
            </a:r>
            <a:r>
              <a:rPr lang="ja-JP" altLang="en-US" sz="2800" b="1" dirty="0">
                <a:solidFill>
                  <a:schemeClr val="accent1"/>
                </a:solidFill>
              </a:rPr>
              <a:t>８％</a:t>
            </a:r>
            <a:r>
              <a:rPr lang="en-US" altLang="ja-JP" sz="2800" b="1" dirty="0">
                <a:solidFill>
                  <a:prstClr val="black"/>
                </a:solidFill>
              </a:rPr>
              <a:t>		</a:t>
            </a:r>
          </a:p>
          <a:p>
            <a:r>
              <a:rPr lang="ja-JP" altLang="en-US" sz="2800" b="1" dirty="0">
                <a:solidFill>
                  <a:prstClr val="black"/>
                </a:solidFill>
              </a:rPr>
              <a:t>　　</a:t>
            </a:r>
            <a:r>
              <a:rPr lang="en-US" altLang="ja-JP" sz="2800" b="1" dirty="0">
                <a:solidFill>
                  <a:prstClr val="black"/>
                </a:solidFill>
              </a:rPr>
              <a:t>	</a:t>
            </a:r>
            <a:r>
              <a:rPr lang="ja-JP" altLang="en-US" sz="2800" b="1" dirty="0">
                <a:solidFill>
                  <a:schemeClr val="accent1"/>
                </a:solidFill>
              </a:rPr>
              <a:t>裕福 </a:t>
            </a:r>
            <a:r>
              <a:rPr lang="en-US" altLang="ja-JP" sz="2800" b="1" dirty="0">
                <a:solidFill>
                  <a:schemeClr val="accent1"/>
                </a:solidFill>
              </a:rPr>
              <a:t>	</a:t>
            </a:r>
            <a:r>
              <a:rPr lang="ja-JP" altLang="en-US" sz="2800" b="1" dirty="0">
                <a:solidFill>
                  <a:schemeClr val="accent1"/>
                </a:solidFill>
              </a:rPr>
              <a:t>　</a:t>
            </a:r>
            <a:r>
              <a:rPr lang="en-US" altLang="ja-JP" sz="2800" b="1" dirty="0">
                <a:solidFill>
                  <a:schemeClr val="accent1"/>
                </a:solidFill>
              </a:rPr>
              <a:t>		</a:t>
            </a:r>
            <a:r>
              <a:rPr lang="ja-JP" altLang="en-US" sz="2800" b="1" dirty="0">
                <a:solidFill>
                  <a:schemeClr val="accent1"/>
                </a:solidFill>
              </a:rPr>
              <a:t>５５</a:t>
            </a:r>
            <a:r>
              <a:rPr lang="en-US" altLang="ja-JP" sz="2800" b="1" dirty="0">
                <a:solidFill>
                  <a:schemeClr val="accent1"/>
                </a:solidFill>
              </a:rPr>
              <a:t>.</a:t>
            </a:r>
            <a:r>
              <a:rPr lang="ja-JP" altLang="en-US" sz="2800" b="1" dirty="0">
                <a:solidFill>
                  <a:schemeClr val="accent1"/>
                </a:solidFill>
              </a:rPr>
              <a:t>５％</a:t>
            </a:r>
            <a:r>
              <a:rPr lang="en-US" altLang="ja-JP" sz="2800" b="1" dirty="0">
                <a:solidFill>
                  <a:prstClr val="black"/>
                </a:solidFill>
              </a:rPr>
              <a:t>		</a:t>
            </a:r>
          </a:p>
          <a:p>
            <a:r>
              <a:rPr lang="ja-JP" altLang="en-US" sz="2800" b="1" dirty="0">
                <a:solidFill>
                  <a:prstClr val="black"/>
                </a:solidFill>
              </a:rPr>
              <a:t>　　</a:t>
            </a:r>
            <a:r>
              <a:rPr lang="en-US" altLang="ja-JP" sz="2800" b="1" dirty="0">
                <a:solidFill>
                  <a:prstClr val="black"/>
                </a:solidFill>
              </a:rPr>
              <a:t>	</a:t>
            </a:r>
            <a:r>
              <a:rPr lang="ja-JP" altLang="en-US" sz="2800" b="1" dirty="0">
                <a:solidFill>
                  <a:schemeClr val="accent1"/>
                </a:solidFill>
              </a:rPr>
              <a:t>企業役員　</a:t>
            </a:r>
            <a:r>
              <a:rPr lang="en-US" altLang="ja-JP" sz="2800" b="1" dirty="0">
                <a:solidFill>
                  <a:schemeClr val="accent1"/>
                </a:solidFill>
              </a:rPr>
              <a:t>		</a:t>
            </a:r>
            <a:r>
              <a:rPr lang="ja-JP" altLang="en-US" sz="2800" b="1" dirty="0">
                <a:solidFill>
                  <a:schemeClr val="accent1"/>
                </a:solidFill>
              </a:rPr>
              <a:t>５２</a:t>
            </a:r>
            <a:r>
              <a:rPr lang="en-US" altLang="ja-JP" sz="2800" b="1" dirty="0">
                <a:solidFill>
                  <a:schemeClr val="accent1"/>
                </a:solidFill>
              </a:rPr>
              <a:t>.</a:t>
            </a:r>
            <a:r>
              <a:rPr lang="ja-JP" altLang="en-US" sz="2800" b="1" dirty="0">
                <a:solidFill>
                  <a:schemeClr val="accent1"/>
                </a:solidFill>
              </a:rPr>
              <a:t>８％</a:t>
            </a:r>
            <a:r>
              <a:rPr lang="en-US" altLang="ja-JP" sz="2800" b="1" dirty="0">
                <a:solidFill>
                  <a:prstClr val="black"/>
                </a:solidFill>
              </a:rPr>
              <a:t>		</a:t>
            </a:r>
          </a:p>
          <a:p>
            <a:r>
              <a:rPr lang="ja-JP" altLang="en-US" sz="2800" b="1" dirty="0">
                <a:solidFill>
                  <a:prstClr val="black"/>
                </a:solidFill>
              </a:rPr>
              <a:t>　　</a:t>
            </a:r>
            <a:r>
              <a:rPr lang="en-US" altLang="ja-JP" sz="2800" b="1" dirty="0">
                <a:solidFill>
                  <a:prstClr val="black"/>
                </a:solidFill>
              </a:rPr>
              <a:t>	</a:t>
            </a:r>
            <a:r>
              <a:rPr lang="ja-JP" altLang="en-US" sz="2800" b="1" dirty="0">
                <a:solidFill>
                  <a:schemeClr val="accent1"/>
                </a:solidFill>
              </a:rPr>
              <a:t>歴史がある</a:t>
            </a:r>
            <a:r>
              <a:rPr lang="en-US" altLang="ja-JP" sz="2800" b="1" dirty="0">
                <a:solidFill>
                  <a:schemeClr val="accent1"/>
                </a:solidFill>
              </a:rPr>
              <a:t>		</a:t>
            </a:r>
            <a:r>
              <a:rPr lang="ja-JP" altLang="en-US" sz="2800" b="1" dirty="0">
                <a:solidFill>
                  <a:schemeClr val="accent1"/>
                </a:solidFill>
              </a:rPr>
              <a:t>５１</a:t>
            </a:r>
            <a:r>
              <a:rPr lang="en-US" altLang="ja-JP" sz="2800" b="1" dirty="0">
                <a:solidFill>
                  <a:schemeClr val="accent1"/>
                </a:solidFill>
              </a:rPr>
              <a:t>.</a:t>
            </a:r>
            <a:r>
              <a:rPr lang="ja-JP" altLang="en-US" sz="2800" b="1" dirty="0">
                <a:solidFill>
                  <a:schemeClr val="accent1"/>
                </a:solidFill>
              </a:rPr>
              <a:t>９％</a:t>
            </a:r>
            <a:r>
              <a:rPr lang="en-US" altLang="ja-JP" sz="2800" b="1" dirty="0">
                <a:solidFill>
                  <a:schemeClr val="accent1"/>
                </a:solidFill>
              </a:rPr>
              <a:t>	</a:t>
            </a:r>
            <a:r>
              <a:rPr lang="en-US" altLang="ja-JP" sz="2800" b="1" dirty="0">
                <a:solidFill>
                  <a:prstClr val="black"/>
                </a:solidFill>
              </a:rPr>
              <a:t>	</a:t>
            </a:r>
          </a:p>
          <a:p>
            <a:r>
              <a:rPr lang="ja-JP" altLang="en-US" sz="2800" b="1" dirty="0">
                <a:solidFill>
                  <a:prstClr val="black"/>
                </a:solidFill>
              </a:rPr>
              <a:t>　　</a:t>
            </a:r>
            <a:r>
              <a:rPr lang="en-US" altLang="ja-JP" sz="2800" b="1" dirty="0">
                <a:solidFill>
                  <a:prstClr val="black"/>
                </a:solidFill>
              </a:rPr>
              <a:t>	</a:t>
            </a:r>
            <a:r>
              <a:rPr lang="ja-JP" altLang="en-US" sz="2800" b="1" dirty="0">
                <a:solidFill>
                  <a:schemeClr val="accent1"/>
                </a:solidFill>
              </a:rPr>
              <a:t>社交クラブ</a:t>
            </a:r>
            <a:r>
              <a:rPr lang="en-US" altLang="ja-JP" sz="2800" b="1" dirty="0">
                <a:solidFill>
                  <a:schemeClr val="accent1"/>
                </a:solidFill>
              </a:rPr>
              <a:t>		</a:t>
            </a:r>
            <a:r>
              <a:rPr lang="ja-JP" altLang="en-US" sz="2800" b="1" dirty="0">
                <a:solidFill>
                  <a:schemeClr val="accent1"/>
                </a:solidFill>
              </a:rPr>
              <a:t>４７</a:t>
            </a:r>
            <a:r>
              <a:rPr lang="en-US" altLang="ja-JP" sz="2800" b="1" dirty="0">
                <a:solidFill>
                  <a:schemeClr val="accent1"/>
                </a:solidFill>
              </a:rPr>
              <a:t>.</a:t>
            </a:r>
            <a:r>
              <a:rPr lang="ja-JP" altLang="en-US" sz="2800" b="1" dirty="0">
                <a:solidFill>
                  <a:schemeClr val="accent1"/>
                </a:solidFill>
              </a:rPr>
              <a:t>５％</a:t>
            </a:r>
            <a:endParaRPr lang="en-US" altLang="ja-JP" sz="2800" b="1" dirty="0">
              <a:solidFill>
                <a:schemeClr val="accent1"/>
              </a:solidFill>
            </a:endParaRPr>
          </a:p>
          <a:p>
            <a:r>
              <a:rPr lang="ja-JP" altLang="en-US" sz="2800" b="1" dirty="0">
                <a:solidFill>
                  <a:prstClr val="black"/>
                </a:solidFill>
              </a:rPr>
              <a:t>　　</a:t>
            </a:r>
            <a:r>
              <a:rPr lang="en-US" altLang="ja-JP" sz="2800" b="1" dirty="0">
                <a:solidFill>
                  <a:prstClr val="black"/>
                </a:solidFill>
              </a:rPr>
              <a:t>	</a:t>
            </a:r>
            <a:r>
              <a:rPr lang="ja-JP" altLang="en-US" sz="2800" b="1" dirty="0">
                <a:solidFill>
                  <a:prstClr val="black"/>
                </a:solidFill>
              </a:rPr>
              <a:t>良い活動	</a:t>
            </a:r>
            <a:r>
              <a:rPr lang="en-US" altLang="ja-JP" sz="2800" b="1" dirty="0">
                <a:solidFill>
                  <a:prstClr val="black"/>
                </a:solidFill>
              </a:rPr>
              <a:t>	</a:t>
            </a:r>
            <a:r>
              <a:rPr lang="ja-JP" altLang="en-US" sz="2800" b="1" dirty="0">
                <a:solidFill>
                  <a:prstClr val="black"/>
                </a:solidFill>
              </a:rPr>
              <a:t>３５</a:t>
            </a:r>
            <a:r>
              <a:rPr lang="en-US" altLang="ja-JP" sz="2800" b="1" dirty="0">
                <a:solidFill>
                  <a:prstClr val="black"/>
                </a:solidFill>
              </a:rPr>
              <a:t>.</a:t>
            </a:r>
            <a:r>
              <a:rPr lang="ja-JP" altLang="en-US" sz="2800" b="1" dirty="0">
                <a:solidFill>
                  <a:prstClr val="black"/>
                </a:solidFill>
              </a:rPr>
              <a:t>４％</a:t>
            </a:r>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	</a:t>
            </a:r>
            <a:r>
              <a:rPr lang="ja-JP" altLang="en-US" sz="2800" b="1" dirty="0">
                <a:solidFill>
                  <a:prstClr val="black"/>
                </a:solidFill>
              </a:rPr>
              <a:t>地域での奉仕	３５</a:t>
            </a:r>
            <a:r>
              <a:rPr lang="en-US" altLang="ja-JP" sz="2800" b="1" dirty="0">
                <a:solidFill>
                  <a:prstClr val="black"/>
                </a:solidFill>
              </a:rPr>
              <a:t>.</a:t>
            </a:r>
            <a:r>
              <a:rPr lang="ja-JP" altLang="en-US" sz="2800" b="1" dirty="0">
                <a:solidFill>
                  <a:prstClr val="black"/>
                </a:solidFill>
              </a:rPr>
              <a:t>１％</a:t>
            </a:r>
          </a:p>
          <a:p>
            <a:r>
              <a:rPr lang="ja-JP" altLang="en-US" sz="2800" b="1" dirty="0">
                <a:solidFill>
                  <a:prstClr val="black"/>
                </a:solidFill>
              </a:rPr>
              <a:t>　　</a:t>
            </a:r>
            <a:r>
              <a:rPr lang="en-US" altLang="ja-JP" sz="2800" b="1" dirty="0">
                <a:solidFill>
                  <a:prstClr val="black"/>
                </a:solidFill>
              </a:rPr>
              <a:t>	</a:t>
            </a:r>
            <a:r>
              <a:rPr lang="ja-JP" altLang="en-US" sz="2800" b="1" dirty="0">
                <a:solidFill>
                  <a:prstClr val="black"/>
                </a:solidFill>
              </a:rPr>
              <a:t>国際的		２７</a:t>
            </a:r>
            <a:r>
              <a:rPr lang="en-US" altLang="ja-JP" sz="2800" b="1" dirty="0">
                <a:solidFill>
                  <a:prstClr val="black"/>
                </a:solidFill>
              </a:rPr>
              <a:t>.</a:t>
            </a:r>
            <a:r>
              <a:rPr lang="ja-JP" altLang="en-US" sz="2800" b="1" dirty="0">
                <a:solidFill>
                  <a:prstClr val="black"/>
                </a:solidFill>
              </a:rPr>
              <a:t>４％</a:t>
            </a:r>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	</a:t>
            </a:r>
            <a:r>
              <a:rPr lang="ja-JP" altLang="en-US" sz="2800" b="1" dirty="0">
                <a:solidFill>
                  <a:prstClr val="black"/>
                </a:solidFill>
              </a:rPr>
              <a:t>親しみが持てる</a:t>
            </a:r>
            <a:r>
              <a:rPr lang="en-US" altLang="ja-JP" sz="2800" b="1" dirty="0">
                <a:solidFill>
                  <a:prstClr val="black"/>
                </a:solidFill>
              </a:rPr>
              <a:t>	</a:t>
            </a:r>
            <a:r>
              <a:rPr lang="ja-JP" altLang="en-US" sz="2800" b="1" dirty="0">
                <a:solidFill>
                  <a:prstClr val="black"/>
                </a:solidFill>
              </a:rPr>
              <a:t>１７％</a:t>
            </a:r>
          </a:p>
          <a:p>
            <a:r>
              <a:rPr lang="ja-JP" altLang="en-US" sz="2400" b="1" dirty="0">
                <a:solidFill>
                  <a:srgbClr val="0070C0"/>
                </a:solidFill>
              </a:rPr>
              <a:t>　　　＊名前だけを知っている層より、詳しく知っている層の方が好感度が高い。</a:t>
            </a:r>
            <a:endParaRPr lang="en-US" altLang="ja-JP" sz="2400" b="1" dirty="0">
              <a:solidFill>
                <a:srgbClr val="0070C0"/>
              </a:solidFill>
            </a:endParaRPr>
          </a:p>
          <a:p>
            <a:r>
              <a:rPr lang="ja-JP" altLang="en-US" sz="2400" b="1" dirty="0">
                <a:solidFill>
                  <a:srgbClr val="0070C0"/>
                </a:solidFill>
              </a:rPr>
              <a:t>　　　＊高年齢・ハイクラスの人たちの社交クラブ＞奉仕団体</a:t>
            </a:r>
          </a:p>
          <a:p>
            <a:endParaRPr lang="ja-JP" altLang="en-US" sz="28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ja-JP" altLang="en-US" sz="2400" dirty="0">
                <a:solidFill>
                  <a:srgbClr val="0070C0"/>
                </a:solidFill>
              </a:rPr>
              <a:t>＊名前だけを知っている層より、詳しく知っている層の方が好感度が高い。</a:t>
            </a:r>
            <a:endParaRPr lang="en-US" altLang="ja-JP" sz="2400" dirty="0">
              <a:solidFill>
                <a:srgbClr val="0070C0"/>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321655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86023" y="481902"/>
            <a:ext cx="7257535" cy="635453"/>
          </a:xfrm>
        </p:spPr>
        <p:txBody>
          <a:bodyPr>
            <a:normAutofit/>
          </a:bodyPr>
          <a:lstStyle/>
          <a:p>
            <a:r>
              <a:rPr lang="ja-JP" altLang="en-US" sz="2800" u="sng" dirty="0"/>
              <a:t>認知度調査結果の概略⑦</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35946" y="1117356"/>
            <a:ext cx="11442357" cy="519107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rPr>
              <a:t>・</a:t>
            </a:r>
            <a:r>
              <a:rPr lang="ja-JP" altLang="en-US" sz="2800" b="1" u="sng" dirty="0">
                <a:solidFill>
                  <a:prstClr val="black"/>
                </a:solidFill>
              </a:rPr>
              <a:t>活動の認知度</a:t>
            </a:r>
            <a:r>
              <a:rPr kumimoji="1" lang="ja-JP" altLang="en-US" sz="16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（ロータリーを知っている人に聞きました）</a:t>
            </a:r>
            <a:endParaRPr kumimoji="1" lang="en-US" altLang="ja-JP" sz="16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endParaRPr lang="en-US" altLang="ja-JP" sz="2800" b="1" u="sng" dirty="0">
              <a:solidFill>
                <a:prstClr val="black"/>
              </a:solidFill>
            </a:endParaRPr>
          </a:p>
          <a:p>
            <a:r>
              <a:rPr lang="ja-JP" altLang="en-US" sz="2800" b="1" dirty="0">
                <a:solidFill>
                  <a:prstClr val="black"/>
                </a:solidFill>
              </a:rPr>
              <a:t>　</a:t>
            </a:r>
            <a:r>
              <a:rPr lang="ja-JP" altLang="en-US" sz="2800" b="1" dirty="0">
                <a:solidFill>
                  <a:srgbClr val="0070C0"/>
                </a:solidFill>
              </a:rPr>
              <a:t>会員の親睦　</a:t>
            </a:r>
            <a:r>
              <a:rPr lang="en-US" altLang="ja-JP" sz="2800" b="1" dirty="0">
                <a:solidFill>
                  <a:srgbClr val="0070C0"/>
                </a:solidFill>
              </a:rPr>
              <a:t>					</a:t>
            </a:r>
            <a:r>
              <a:rPr lang="ja-JP" altLang="en-US" sz="2800" b="1" dirty="0">
                <a:solidFill>
                  <a:srgbClr val="0070C0"/>
                </a:solidFill>
              </a:rPr>
              <a:t>４５</a:t>
            </a:r>
            <a:r>
              <a:rPr lang="en-US" altLang="ja-JP" sz="2800" b="1" dirty="0">
                <a:solidFill>
                  <a:srgbClr val="0070C0"/>
                </a:solidFill>
              </a:rPr>
              <a:t>.</a:t>
            </a:r>
            <a:r>
              <a:rPr lang="ja-JP" altLang="en-US" sz="2800" b="1" dirty="0">
                <a:solidFill>
                  <a:srgbClr val="0070C0"/>
                </a:solidFill>
              </a:rPr>
              <a:t>３％</a:t>
            </a:r>
            <a:r>
              <a:rPr lang="en-US" altLang="ja-JP" sz="2800" b="1" dirty="0">
                <a:solidFill>
                  <a:srgbClr val="0070C0"/>
                </a:solidFill>
              </a:rPr>
              <a:t>		</a:t>
            </a:r>
          </a:p>
          <a:p>
            <a:r>
              <a:rPr lang="ja-JP" altLang="en-US" sz="2800" b="1" dirty="0">
                <a:solidFill>
                  <a:srgbClr val="0070C0"/>
                </a:solidFill>
              </a:rPr>
              <a:t>　地域の社会奉仕・ボランティア</a:t>
            </a:r>
            <a:r>
              <a:rPr lang="en-US" altLang="ja-JP" sz="2800" b="1" dirty="0">
                <a:solidFill>
                  <a:srgbClr val="0070C0"/>
                </a:solidFill>
              </a:rPr>
              <a:t>		</a:t>
            </a:r>
            <a:r>
              <a:rPr lang="ja-JP" altLang="en-US" sz="2800" b="1" dirty="0">
                <a:solidFill>
                  <a:srgbClr val="0070C0"/>
                </a:solidFill>
              </a:rPr>
              <a:t>３５</a:t>
            </a:r>
            <a:r>
              <a:rPr lang="en-US" altLang="ja-JP" sz="2800" b="1" dirty="0">
                <a:solidFill>
                  <a:srgbClr val="0070C0"/>
                </a:solidFill>
              </a:rPr>
              <a:t>.</a:t>
            </a:r>
            <a:r>
              <a:rPr lang="ja-JP" altLang="en-US" sz="2800" b="1" dirty="0">
                <a:solidFill>
                  <a:srgbClr val="0070C0"/>
                </a:solidFill>
              </a:rPr>
              <a:t>９％</a:t>
            </a:r>
            <a:endParaRPr lang="en-US" altLang="ja-JP" sz="2800" b="1" dirty="0">
              <a:solidFill>
                <a:srgbClr val="0070C0"/>
              </a:solidFill>
            </a:endParaRPr>
          </a:p>
          <a:p>
            <a:r>
              <a:rPr lang="ja-JP" altLang="en-US" sz="2800" b="1" dirty="0">
                <a:solidFill>
                  <a:srgbClr val="0070C0"/>
                </a:solidFill>
              </a:rPr>
              <a:t>　募金活動</a:t>
            </a:r>
            <a:r>
              <a:rPr lang="en-US" altLang="ja-JP" sz="2800" b="1" dirty="0">
                <a:solidFill>
                  <a:srgbClr val="0070C0"/>
                </a:solidFill>
              </a:rPr>
              <a:t>						</a:t>
            </a:r>
            <a:r>
              <a:rPr lang="ja-JP" altLang="en-US" sz="2800" b="1" dirty="0">
                <a:solidFill>
                  <a:srgbClr val="0070C0"/>
                </a:solidFill>
              </a:rPr>
              <a:t>２１</a:t>
            </a:r>
            <a:r>
              <a:rPr lang="en-US" altLang="ja-JP" sz="2800" b="1" dirty="0">
                <a:solidFill>
                  <a:srgbClr val="0070C0"/>
                </a:solidFill>
              </a:rPr>
              <a:t>.</a:t>
            </a:r>
            <a:r>
              <a:rPr lang="ja-JP" altLang="en-US" sz="2800" b="1" dirty="0">
                <a:solidFill>
                  <a:srgbClr val="0070C0"/>
                </a:solidFill>
              </a:rPr>
              <a:t>７％</a:t>
            </a:r>
            <a:endParaRPr lang="en-US" altLang="ja-JP" sz="2800" b="1" dirty="0">
              <a:solidFill>
                <a:srgbClr val="0070C0"/>
              </a:solidFill>
            </a:endParaRPr>
          </a:p>
          <a:p>
            <a:r>
              <a:rPr lang="ja-JP" altLang="en-US" sz="2800" b="1" dirty="0">
                <a:solidFill>
                  <a:prstClr val="black"/>
                </a:solidFill>
              </a:rPr>
              <a:t>　国際交流・支援</a:t>
            </a:r>
            <a:r>
              <a:rPr lang="en-US" altLang="ja-JP" sz="2800" b="1" dirty="0">
                <a:solidFill>
                  <a:prstClr val="black"/>
                </a:solidFill>
              </a:rPr>
              <a:t>				</a:t>
            </a:r>
            <a:r>
              <a:rPr lang="ja-JP" altLang="en-US" sz="2800" b="1" dirty="0">
                <a:solidFill>
                  <a:prstClr val="black"/>
                </a:solidFill>
              </a:rPr>
              <a:t>１８</a:t>
            </a:r>
            <a:r>
              <a:rPr lang="en-US" altLang="ja-JP" sz="2800" b="1" dirty="0">
                <a:solidFill>
                  <a:prstClr val="black"/>
                </a:solidFill>
              </a:rPr>
              <a:t>.</a:t>
            </a:r>
            <a:r>
              <a:rPr lang="ja-JP" altLang="en-US" sz="2800" b="1" dirty="0">
                <a:solidFill>
                  <a:prstClr val="black"/>
                </a:solidFill>
              </a:rPr>
              <a:t>７％</a:t>
            </a:r>
            <a:endParaRPr lang="en-US" altLang="ja-JP" sz="2800" b="1" dirty="0">
              <a:solidFill>
                <a:prstClr val="black"/>
              </a:solidFill>
            </a:endParaRPr>
          </a:p>
          <a:p>
            <a:r>
              <a:rPr lang="ja-JP" altLang="en-US" sz="2800" b="1" dirty="0">
                <a:solidFill>
                  <a:prstClr val="black"/>
                </a:solidFill>
              </a:rPr>
              <a:t>　職業を通した地域貢献</a:t>
            </a:r>
            <a:r>
              <a:rPr lang="en-US" altLang="ja-JP" sz="2800" b="1" dirty="0">
                <a:solidFill>
                  <a:prstClr val="black"/>
                </a:solidFill>
              </a:rPr>
              <a:t>			</a:t>
            </a:r>
            <a:r>
              <a:rPr lang="ja-JP" altLang="en-US" sz="2800" b="1" dirty="0">
                <a:solidFill>
                  <a:prstClr val="black"/>
                </a:solidFill>
              </a:rPr>
              <a:t>１６</a:t>
            </a:r>
            <a:r>
              <a:rPr lang="en-US" altLang="ja-JP" sz="2800" b="1" dirty="0">
                <a:solidFill>
                  <a:prstClr val="black"/>
                </a:solidFill>
              </a:rPr>
              <a:t>.</a:t>
            </a:r>
            <a:r>
              <a:rPr lang="ja-JP" altLang="en-US" sz="2800" b="1" dirty="0">
                <a:solidFill>
                  <a:prstClr val="black"/>
                </a:solidFill>
              </a:rPr>
              <a:t>８％</a:t>
            </a:r>
            <a:endParaRPr lang="en-US" altLang="ja-JP" sz="2800" b="1" dirty="0">
              <a:solidFill>
                <a:prstClr val="black"/>
              </a:solidFill>
            </a:endParaRPr>
          </a:p>
          <a:p>
            <a:r>
              <a:rPr lang="ja-JP" altLang="en-US" sz="2800" b="1" dirty="0">
                <a:solidFill>
                  <a:prstClr val="black"/>
                </a:solidFill>
              </a:rPr>
              <a:t>　地域のリーダー育成</a:t>
            </a:r>
            <a:r>
              <a:rPr lang="en-US" altLang="ja-JP" sz="2800" b="1" dirty="0">
                <a:solidFill>
                  <a:prstClr val="black"/>
                </a:solidFill>
              </a:rPr>
              <a:t>				</a:t>
            </a:r>
            <a:r>
              <a:rPr lang="ja-JP" altLang="en-US" sz="2800" b="1" dirty="0">
                <a:solidFill>
                  <a:prstClr val="black"/>
                </a:solidFill>
              </a:rPr>
              <a:t>１３</a:t>
            </a:r>
            <a:r>
              <a:rPr lang="en-US" altLang="ja-JP" sz="2800" b="1" dirty="0">
                <a:solidFill>
                  <a:prstClr val="black"/>
                </a:solidFill>
              </a:rPr>
              <a:t>.</a:t>
            </a:r>
            <a:r>
              <a:rPr lang="ja-JP" altLang="en-US" sz="2800" b="1" dirty="0">
                <a:solidFill>
                  <a:prstClr val="black"/>
                </a:solidFill>
              </a:rPr>
              <a:t>５％</a:t>
            </a:r>
            <a:endParaRPr lang="en-US" altLang="ja-JP" sz="2800" b="1" dirty="0">
              <a:solidFill>
                <a:prstClr val="black"/>
              </a:solidFill>
            </a:endParaRPr>
          </a:p>
          <a:p>
            <a:r>
              <a:rPr lang="ja-JP" altLang="en-US" sz="2800" b="1" dirty="0">
                <a:solidFill>
                  <a:prstClr val="black"/>
                </a:solidFill>
              </a:rPr>
              <a:t>　交換留学などの青少年育成</a:t>
            </a:r>
            <a:r>
              <a:rPr lang="en-US" altLang="ja-JP" sz="2800" b="1" dirty="0">
                <a:solidFill>
                  <a:prstClr val="black"/>
                </a:solidFill>
              </a:rPr>
              <a:t>		</a:t>
            </a:r>
            <a:r>
              <a:rPr lang="ja-JP" altLang="en-US" sz="2800" b="1" dirty="0">
                <a:solidFill>
                  <a:prstClr val="black"/>
                </a:solidFill>
              </a:rPr>
              <a:t>　９</a:t>
            </a:r>
            <a:r>
              <a:rPr lang="en-US" altLang="ja-JP" sz="2800" b="1" dirty="0">
                <a:solidFill>
                  <a:prstClr val="black"/>
                </a:solidFill>
              </a:rPr>
              <a:t>.</a:t>
            </a:r>
            <a:r>
              <a:rPr lang="ja-JP" altLang="en-US" sz="2800" b="1" dirty="0">
                <a:solidFill>
                  <a:prstClr val="black"/>
                </a:solidFill>
              </a:rPr>
              <a:t>６％</a:t>
            </a:r>
            <a:endParaRPr lang="en-US" altLang="ja-JP" sz="2800" b="1" dirty="0">
              <a:solidFill>
                <a:prstClr val="black"/>
              </a:solidFill>
            </a:endParaRPr>
          </a:p>
          <a:p>
            <a:r>
              <a:rPr lang="ja-JP" altLang="en-US" sz="2800" b="1" dirty="0">
                <a:solidFill>
                  <a:prstClr val="black"/>
                </a:solidFill>
              </a:rPr>
              <a:t>　環境の保護</a:t>
            </a:r>
            <a:r>
              <a:rPr lang="en-US" altLang="ja-JP" sz="2800" b="1" dirty="0">
                <a:solidFill>
                  <a:prstClr val="black"/>
                </a:solidFill>
              </a:rPr>
              <a:t>					</a:t>
            </a:r>
            <a:r>
              <a:rPr lang="ja-JP" altLang="en-US" sz="2800" b="1" dirty="0">
                <a:solidFill>
                  <a:prstClr val="black"/>
                </a:solidFill>
              </a:rPr>
              <a:t>　８</a:t>
            </a:r>
            <a:r>
              <a:rPr lang="en-US" altLang="ja-JP" sz="2800" b="1" dirty="0">
                <a:solidFill>
                  <a:prstClr val="black"/>
                </a:solidFill>
              </a:rPr>
              <a:t>.</a:t>
            </a:r>
            <a:r>
              <a:rPr lang="ja-JP" altLang="en-US" sz="2800" b="1" dirty="0">
                <a:solidFill>
                  <a:prstClr val="black"/>
                </a:solidFill>
              </a:rPr>
              <a:t>３％</a:t>
            </a:r>
            <a:endParaRPr lang="en-US" altLang="ja-JP" sz="2800" b="1" dirty="0">
              <a:solidFill>
                <a:prstClr val="black"/>
              </a:solidFill>
            </a:endParaRPr>
          </a:p>
          <a:p>
            <a:r>
              <a:rPr lang="ja-JP" altLang="en-US" sz="2800" b="1" dirty="0">
                <a:solidFill>
                  <a:prstClr val="black"/>
                </a:solidFill>
              </a:rPr>
              <a:t>　ポリオ根絶</a:t>
            </a:r>
            <a:r>
              <a:rPr lang="en-US" altLang="ja-JP" sz="2800" b="1" dirty="0">
                <a:solidFill>
                  <a:prstClr val="black"/>
                </a:solidFill>
              </a:rPr>
              <a:t>					</a:t>
            </a:r>
            <a:r>
              <a:rPr lang="ja-JP" altLang="en-US" sz="2800" b="1" dirty="0">
                <a:solidFill>
                  <a:prstClr val="black"/>
                </a:solidFill>
              </a:rPr>
              <a:t>　２</a:t>
            </a:r>
            <a:r>
              <a:rPr lang="en-US" altLang="ja-JP" sz="2800" b="1" dirty="0">
                <a:solidFill>
                  <a:prstClr val="black"/>
                </a:solidFill>
              </a:rPr>
              <a:t>.</a:t>
            </a:r>
            <a:r>
              <a:rPr lang="ja-JP" altLang="en-US" sz="2800" b="1" dirty="0">
                <a:solidFill>
                  <a:prstClr val="black"/>
                </a:solidFill>
              </a:rPr>
              <a:t>６％</a:t>
            </a:r>
            <a:endParaRPr lang="en-US" altLang="ja-JP" sz="2800" b="1" dirty="0">
              <a:solidFill>
                <a:prstClr val="black"/>
              </a:solidFill>
            </a:endParaRPr>
          </a:p>
          <a:p>
            <a:r>
              <a:rPr lang="ja-JP" altLang="en-US" sz="2800" b="1" dirty="0">
                <a:solidFill>
                  <a:prstClr val="black"/>
                </a:solidFill>
              </a:rPr>
              <a:t>　いずれも知らない</a:t>
            </a:r>
            <a:r>
              <a:rPr lang="en-US" altLang="ja-JP" sz="2800" b="1" dirty="0">
                <a:solidFill>
                  <a:prstClr val="black"/>
                </a:solidFill>
              </a:rPr>
              <a:t>				</a:t>
            </a:r>
            <a:r>
              <a:rPr lang="ja-JP" altLang="en-US" sz="2800" b="1" dirty="0">
                <a:solidFill>
                  <a:prstClr val="black"/>
                </a:solidFill>
              </a:rPr>
              <a:t>３６</a:t>
            </a:r>
            <a:r>
              <a:rPr lang="en-US" altLang="ja-JP" sz="2800" b="1" dirty="0">
                <a:solidFill>
                  <a:prstClr val="black"/>
                </a:solidFill>
              </a:rPr>
              <a:t>.</a:t>
            </a:r>
            <a:r>
              <a:rPr lang="ja-JP" altLang="en-US" sz="2800" b="1" dirty="0">
                <a:solidFill>
                  <a:prstClr val="black"/>
                </a:solidFill>
              </a:rPr>
              <a:t>０％　　　</a:t>
            </a:r>
            <a:endParaRPr lang="en-US" altLang="ja-JP" sz="2800" b="1" dirty="0">
              <a:solidFill>
                <a:prstClr val="black"/>
              </a:solidFill>
            </a:endParaRPr>
          </a:p>
          <a:p>
            <a:endParaRPr lang="en-US" altLang="ja-JP" sz="28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293213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86023" y="481902"/>
            <a:ext cx="7257535" cy="635453"/>
          </a:xfrm>
        </p:spPr>
        <p:txBody>
          <a:bodyPr>
            <a:normAutofit/>
          </a:bodyPr>
          <a:lstStyle/>
          <a:p>
            <a:r>
              <a:rPr lang="ja-JP" altLang="en-US" sz="2800" u="sng" dirty="0"/>
              <a:t>認知度調査結果の概略⑧</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35946" y="1117356"/>
            <a:ext cx="11442357" cy="518184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rPr>
              <a:t>・</a:t>
            </a:r>
            <a:r>
              <a:rPr lang="ja-JP" altLang="en-US" sz="2800" b="1" u="sng" dirty="0">
                <a:solidFill>
                  <a:prstClr val="black"/>
                </a:solidFill>
              </a:rPr>
              <a:t>最も共感できる活動は？</a:t>
            </a:r>
            <a:r>
              <a:rPr kumimoji="1" lang="ja-JP" altLang="en-US" sz="16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（ロータリーを知っている人に聞きました）</a:t>
            </a:r>
            <a:endParaRPr kumimoji="1" lang="en-US" altLang="ja-JP" sz="16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endParaRPr lang="en-US" altLang="ja-JP" sz="2800" b="1" u="sng" dirty="0">
              <a:solidFill>
                <a:prstClr val="black"/>
              </a:solidFill>
            </a:endParaRPr>
          </a:p>
          <a:p>
            <a:r>
              <a:rPr lang="ja-JP" altLang="en-US" sz="2800" b="1" dirty="0">
                <a:solidFill>
                  <a:prstClr val="black"/>
                </a:solidFill>
              </a:rPr>
              <a:t>　</a:t>
            </a:r>
            <a:r>
              <a:rPr lang="ja-JP" altLang="en-US" sz="2800" b="1" dirty="0">
                <a:solidFill>
                  <a:srgbClr val="0070C0"/>
                </a:solidFill>
              </a:rPr>
              <a:t>地域の社会奉仕・ボランティア</a:t>
            </a:r>
            <a:r>
              <a:rPr lang="en-US" altLang="ja-JP" sz="2800" b="1" dirty="0">
                <a:solidFill>
                  <a:srgbClr val="0070C0"/>
                </a:solidFill>
              </a:rPr>
              <a:t>		</a:t>
            </a:r>
            <a:r>
              <a:rPr lang="ja-JP" altLang="en-US" sz="2800" b="1" dirty="0">
                <a:solidFill>
                  <a:srgbClr val="0070C0"/>
                </a:solidFill>
              </a:rPr>
              <a:t>３３</a:t>
            </a:r>
            <a:r>
              <a:rPr lang="en-US" altLang="ja-JP" sz="2800" b="1" dirty="0">
                <a:solidFill>
                  <a:srgbClr val="0070C0"/>
                </a:solidFill>
              </a:rPr>
              <a:t>.</a:t>
            </a:r>
            <a:r>
              <a:rPr lang="ja-JP" altLang="en-US" sz="2800" b="1" dirty="0">
                <a:solidFill>
                  <a:srgbClr val="0070C0"/>
                </a:solidFill>
              </a:rPr>
              <a:t>１％</a:t>
            </a:r>
            <a:endParaRPr lang="en-US" altLang="ja-JP" sz="2800" b="1" dirty="0">
              <a:solidFill>
                <a:srgbClr val="0070C0"/>
              </a:solidFill>
            </a:endParaRPr>
          </a:p>
          <a:p>
            <a:r>
              <a:rPr lang="ja-JP" altLang="en-US" sz="2800" b="1" dirty="0">
                <a:solidFill>
                  <a:prstClr val="black"/>
                </a:solidFill>
              </a:rPr>
              <a:t>　環境の保護</a:t>
            </a:r>
            <a:r>
              <a:rPr lang="en-US" altLang="ja-JP" sz="2800" b="1" dirty="0">
                <a:solidFill>
                  <a:prstClr val="black"/>
                </a:solidFill>
              </a:rPr>
              <a:t>					</a:t>
            </a:r>
            <a:r>
              <a:rPr lang="ja-JP" altLang="en-US" sz="2800" b="1" dirty="0">
                <a:solidFill>
                  <a:prstClr val="black"/>
                </a:solidFill>
              </a:rPr>
              <a:t>　８</a:t>
            </a:r>
            <a:r>
              <a:rPr lang="en-US" altLang="ja-JP" sz="2800" b="1" dirty="0">
                <a:solidFill>
                  <a:prstClr val="black"/>
                </a:solidFill>
              </a:rPr>
              <a:t>.</a:t>
            </a:r>
            <a:r>
              <a:rPr lang="ja-JP" altLang="en-US" sz="2800" b="1" dirty="0">
                <a:solidFill>
                  <a:prstClr val="black"/>
                </a:solidFill>
              </a:rPr>
              <a:t>７％</a:t>
            </a:r>
            <a:endParaRPr lang="en-US" altLang="ja-JP" sz="2800" b="1" dirty="0">
              <a:solidFill>
                <a:prstClr val="black"/>
              </a:solidFill>
            </a:endParaRPr>
          </a:p>
          <a:p>
            <a:r>
              <a:rPr lang="ja-JP" altLang="en-US" sz="2800" b="1" dirty="0">
                <a:solidFill>
                  <a:prstClr val="black"/>
                </a:solidFill>
              </a:rPr>
              <a:t>　会員の親睦　</a:t>
            </a:r>
            <a:r>
              <a:rPr lang="en-US" altLang="ja-JP" sz="2800" b="1" dirty="0">
                <a:solidFill>
                  <a:prstClr val="black"/>
                </a:solidFill>
              </a:rPr>
              <a:t>					</a:t>
            </a:r>
            <a:r>
              <a:rPr lang="ja-JP" altLang="en-US" sz="2800" b="1" dirty="0">
                <a:solidFill>
                  <a:prstClr val="black"/>
                </a:solidFill>
              </a:rPr>
              <a:t>　７</a:t>
            </a:r>
            <a:r>
              <a:rPr lang="en-US" altLang="ja-JP" sz="2800" b="1" dirty="0">
                <a:solidFill>
                  <a:prstClr val="black"/>
                </a:solidFill>
              </a:rPr>
              <a:t>.</a:t>
            </a:r>
            <a:r>
              <a:rPr lang="ja-JP" altLang="en-US" sz="2800" b="1" dirty="0">
                <a:solidFill>
                  <a:prstClr val="black"/>
                </a:solidFill>
              </a:rPr>
              <a:t>９％</a:t>
            </a:r>
            <a:r>
              <a:rPr lang="en-US" altLang="ja-JP" sz="2800" b="1" dirty="0">
                <a:solidFill>
                  <a:prstClr val="black"/>
                </a:solidFill>
              </a:rPr>
              <a:t>		</a:t>
            </a:r>
          </a:p>
          <a:p>
            <a:r>
              <a:rPr lang="ja-JP" altLang="en-US" sz="2800" b="1" dirty="0">
                <a:solidFill>
                  <a:prstClr val="black"/>
                </a:solidFill>
              </a:rPr>
              <a:t>　国際交流・支援</a:t>
            </a:r>
            <a:r>
              <a:rPr lang="en-US" altLang="ja-JP" sz="2800" b="1" dirty="0">
                <a:solidFill>
                  <a:prstClr val="black"/>
                </a:solidFill>
              </a:rPr>
              <a:t>				</a:t>
            </a:r>
            <a:r>
              <a:rPr lang="ja-JP" altLang="en-US" sz="2800" b="1" dirty="0">
                <a:solidFill>
                  <a:prstClr val="black"/>
                </a:solidFill>
              </a:rPr>
              <a:t>　６</a:t>
            </a:r>
            <a:r>
              <a:rPr lang="en-US" altLang="ja-JP" sz="2800" b="1" dirty="0">
                <a:solidFill>
                  <a:prstClr val="black"/>
                </a:solidFill>
              </a:rPr>
              <a:t>.</a:t>
            </a:r>
            <a:r>
              <a:rPr lang="ja-JP" altLang="en-US" sz="2800" b="1" dirty="0">
                <a:solidFill>
                  <a:prstClr val="black"/>
                </a:solidFill>
              </a:rPr>
              <a:t>７％</a:t>
            </a:r>
            <a:endParaRPr lang="en-US" altLang="ja-JP" sz="2800" b="1" dirty="0">
              <a:solidFill>
                <a:prstClr val="black"/>
              </a:solidFill>
            </a:endParaRPr>
          </a:p>
          <a:p>
            <a:r>
              <a:rPr lang="ja-JP" altLang="en-US" sz="2800" b="1" dirty="0">
                <a:solidFill>
                  <a:prstClr val="black"/>
                </a:solidFill>
              </a:rPr>
              <a:t>　職業を通した地域貢献</a:t>
            </a:r>
            <a:r>
              <a:rPr lang="en-US" altLang="ja-JP" sz="2800" b="1" dirty="0">
                <a:solidFill>
                  <a:prstClr val="black"/>
                </a:solidFill>
              </a:rPr>
              <a:t>			</a:t>
            </a:r>
            <a:r>
              <a:rPr lang="ja-JP" altLang="en-US" sz="2800" b="1" dirty="0">
                <a:solidFill>
                  <a:prstClr val="black"/>
                </a:solidFill>
              </a:rPr>
              <a:t>　６</a:t>
            </a:r>
            <a:r>
              <a:rPr lang="en-US" altLang="ja-JP" sz="2800" b="1" dirty="0">
                <a:solidFill>
                  <a:prstClr val="black"/>
                </a:solidFill>
              </a:rPr>
              <a:t>.</a:t>
            </a:r>
            <a:r>
              <a:rPr lang="ja-JP" altLang="en-US" sz="2800" b="1" dirty="0">
                <a:solidFill>
                  <a:prstClr val="black"/>
                </a:solidFill>
              </a:rPr>
              <a:t>７％</a:t>
            </a:r>
            <a:endParaRPr lang="en-US" altLang="ja-JP" sz="2800" b="1" dirty="0">
              <a:solidFill>
                <a:prstClr val="black"/>
              </a:solidFill>
            </a:endParaRPr>
          </a:p>
          <a:p>
            <a:r>
              <a:rPr lang="ja-JP" altLang="en-US" sz="2800" b="1" dirty="0">
                <a:solidFill>
                  <a:prstClr val="black"/>
                </a:solidFill>
              </a:rPr>
              <a:t>　募金活動</a:t>
            </a:r>
            <a:r>
              <a:rPr lang="en-US" altLang="ja-JP" sz="2800" b="1" dirty="0">
                <a:solidFill>
                  <a:prstClr val="black"/>
                </a:solidFill>
              </a:rPr>
              <a:t>						</a:t>
            </a:r>
            <a:r>
              <a:rPr lang="ja-JP" altLang="en-US" sz="2800" b="1" dirty="0">
                <a:solidFill>
                  <a:prstClr val="black"/>
                </a:solidFill>
              </a:rPr>
              <a:t>　６</a:t>
            </a:r>
            <a:r>
              <a:rPr lang="en-US" altLang="ja-JP" sz="2800" b="1" dirty="0">
                <a:solidFill>
                  <a:prstClr val="black"/>
                </a:solidFill>
              </a:rPr>
              <a:t>.</a:t>
            </a:r>
            <a:r>
              <a:rPr lang="ja-JP" altLang="en-US" sz="2800" b="1" dirty="0">
                <a:solidFill>
                  <a:prstClr val="black"/>
                </a:solidFill>
              </a:rPr>
              <a:t>２％</a:t>
            </a:r>
            <a:endParaRPr lang="en-US" altLang="ja-JP" sz="2800" b="1" dirty="0">
              <a:solidFill>
                <a:prstClr val="black"/>
              </a:solidFill>
            </a:endParaRPr>
          </a:p>
          <a:p>
            <a:r>
              <a:rPr lang="ja-JP" altLang="en-US" sz="2800" b="1" dirty="0">
                <a:solidFill>
                  <a:prstClr val="black"/>
                </a:solidFill>
              </a:rPr>
              <a:t>　ポリオ根絶</a:t>
            </a:r>
            <a:r>
              <a:rPr lang="en-US" altLang="ja-JP" sz="2800" b="1" dirty="0">
                <a:solidFill>
                  <a:prstClr val="black"/>
                </a:solidFill>
              </a:rPr>
              <a:t>					</a:t>
            </a:r>
            <a:r>
              <a:rPr lang="ja-JP" altLang="en-US" sz="2800" b="1" dirty="0">
                <a:solidFill>
                  <a:prstClr val="black"/>
                </a:solidFill>
              </a:rPr>
              <a:t>　３</a:t>
            </a:r>
            <a:r>
              <a:rPr lang="en-US" altLang="ja-JP" sz="2800" b="1" dirty="0">
                <a:solidFill>
                  <a:prstClr val="black"/>
                </a:solidFill>
              </a:rPr>
              <a:t>.</a:t>
            </a:r>
            <a:r>
              <a:rPr lang="ja-JP" altLang="en-US" sz="2800" b="1" dirty="0">
                <a:solidFill>
                  <a:prstClr val="black"/>
                </a:solidFill>
              </a:rPr>
              <a:t>２％</a:t>
            </a:r>
            <a:endParaRPr lang="en-US" altLang="ja-JP" sz="2800" b="1" dirty="0">
              <a:solidFill>
                <a:prstClr val="black"/>
              </a:solidFill>
            </a:endParaRPr>
          </a:p>
          <a:p>
            <a:r>
              <a:rPr lang="ja-JP" altLang="en-US" sz="2800" b="1" dirty="0">
                <a:solidFill>
                  <a:prstClr val="black"/>
                </a:solidFill>
              </a:rPr>
              <a:t>　交換留学などの青少年育成　</a:t>
            </a:r>
            <a:r>
              <a:rPr lang="en-US" altLang="ja-JP" sz="2800" b="1" dirty="0">
                <a:solidFill>
                  <a:prstClr val="black"/>
                </a:solidFill>
              </a:rPr>
              <a:t>		</a:t>
            </a:r>
            <a:r>
              <a:rPr lang="ja-JP" altLang="en-US" sz="2800" b="1" dirty="0">
                <a:solidFill>
                  <a:prstClr val="black"/>
                </a:solidFill>
              </a:rPr>
              <a:t>　３</a:t>
            </a:r>
            <a:r>
              <a:rPr lang="en-US" altLang="ja-JP" sz="2800" b="1" dirty="0">
                <a:solidFill>
                  <a:prstClr val="black"/>
                </a:solidFill>
              </a:rPr>
              <a:t>.</a:t>
            </a:r>
            <a:r>
              <a:rPr lang="ja-JP" altLang="en-US" sz="2800" b="1" dirty="0">
                <a:solidFill>
                  <a:prstClr val="black"/>
                </a:solidFill>
              </a:rPr>
              <a:t>０％</a:t>
            </a:r>
            <a:endParaRPr lang="en-US" altLang="ja-JP" sz="2800" b="1" dirty="0">
              <a:solidFill>
                <a:prstClr val="black"/>
              </a:solidFill>
            </a:endParaRPr>
          </a:p>
          <a:p>
            <a:r>
              <a:rPr lang="ja-JP" altLang="en-US" sz="2800" b="1" dirty="0">
                <a:solidFill>
                  <a:prstClr val="black"/>
                </a:solidFill>
              </a:rPr>
              <a:t>　地域のリーダー育成</a:t>
            </a:r>
            <a:r>
              <a:rPr lang="en-US" altLang="ja-JP" sz="2800" b="1" dirty="0">
                <a:solidFill>
                  <a:prstClr val="black"/>
                </a:solidFill>
              </a:rPr>
              <a:t>				</a:t>
            </a:r>
            <a:r>
              <a:rPr lang="ja-JP" altLang="en-US" sz="2800" b="1" dirty="0">
                <a:solidFill>
                  <a:prstClr val="black"/>
                </a:solidFill>
              </a:rPr>
              <a:t>　２</a:t>
            </a:r>
            <a:r>
              <a:rPr lang="en-US" altLang="ja-JP" sz="2800" b="1" dirty="0">
                <a:solidFill>
                  <a:prstClr val="black"/>
                </a:solidFill>
              </a:rPr>
              <a:t>.</a:t>
            </a:r>
            <a:r>
              <a:rPr lang="ja-JP" altLang="en-US" sz="2800" b="1" dirty="0">
                <a:solidFill>
                  <a:prstClr val="black"/>
                </a:solidFill>
              </a:rPr>
              <a:t>９％</a:t>
            </a:r>
            <a:endParaRPr lang="en-US" altLang="ja-JP" sz="2800" b="1" dirty="0">
              <a:solidFill>
                <a:prstClr val="black"/>
              </a:solidFill>
            </a:endParaRPr>
          </a:p>
          <a:p>
            <a:r>
              <a:rPr lang="ja-JP" altLang="en-US" sz="2800" b="1" dirty="0">
                <a:solidFill>
                  <a:prstClr val="black"/>
                </a:solidFill>
              </a:rPr>
              <a:t>　いずれも共感しない</a:t>
            </a:r>
            <a:r>
              <a:rPr lang="en-US" altLang="ja-JP" sz="2800" b="1" dirty="0">
                <a:solidFill>
                  <a:prstClr val="black"/>
                </a:solidFill>
              </a:rPr>
              <a:t>				</a:t>
            </a:r>
            <a:r>
              <a:rPr lang="ja-JP" altLang="en-US" sz="2800" b="1" dirty="0">
                <a:solidFill>
                  <a:prstClr val="black"/>
                </a:solidFill>
              </a:rPr>
              <a:t>２１</a:t>
            </a:r>
            <a:r>
              <a:rPr lang="en-US" altLang="ja-JP" sz="2800" b="1" dirty="0">
                <a:solidFill>
                  <a:prstClr val="black"/>
                </a:solidFill>
              </a:rPr>
              <a:t>.</a:t>
            </a:r>
            <a:r>
              <a:rPr lang="ja-JP" altLang="en-US" sz="2800" b="1" dirty="0">
                <a:solidFill>
                  <a:prstClr val="black"/>
                </a:solidFill>
              </a:rPr>
              <a:t>５％　　　</a:t>
            </a:r>
            <a:endParaRPr lang="en-US" altLang="ja-JP" sz="2800" b="1"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294379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86023" y="481902"/>
            <a:ext cx="7257535" cy="635453"/>
          </a:xfrm>
        </p:spPr>
        <p:txBody>
          <a:bodyPr>
            <a:normAutofit/>
          </a:bodyPr>
          <a:lstStyle/>
          <a:p>
            <a:r>
              <a:rPr lang="ja-JP" altLang="en-US" sz="2800" u="sng" dirty="0"/>
              <a:t>認知度調査結果の概略⑨</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35946" y="1117356"/>
            <a:ext cx="11442357" cy="516337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rPr>
              <a:t>・</a:t>
            </a:r>
            <a:r>
              <a:rPr lang="ja-JP" altLang="en-US" sz="2400" b="1" u="sng" dirty="0">
                <a:solidFill>
                  <a:prstClr val="black"/>
                </a:solidFill>
              </a:rPr>
              <a:t>ロータリーに期待する活動は？</a:t>
            </a:r>
            <a:r>
              <a:rPr kumimoji="1" lang="ja-JP" altLang="en-US" sz="16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（ロータリーを知らなかった人も含め、すべての回答者に聞きました）</a:t>
            </a:r>
            <a:endParaRPr kumimoji="1" lang="en-US" altLang="ja-JP" sz="16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r>
              <a:rPr lang="ja-JP" altLang="en-US" sz="2400" b="1" dirty="0">
                <a:solidFill>
                  <a:prstClr val="black"/>
                </a:solidFill>
              </a:rPr>
              <a:t>　</a:t>
            </a:r>
            <a:r>
              <a:rPr lang="ja-JP" altLang="en-US" sz="2400" b="1" dirty="0">
                <a:solidFill>
                  <a:srgbClr val="0070C0"/>
                </a:solidFill>
              </a:rPr>
              <a:t>コロナ禍での医療機関の支援</a:t>
            </a:r>
            <a:r>
              <a:rPr lang="en-US" altLang="ja-JP" sz="2400" b="1" dirty="0">
                <a:solidFill>
                  <a:srgbClr val="0070C0"/>
                </a:solidFill>
              </a:rPr>
              <a:t>		</a:t>
            </a:r>
            <a:r>
              <a:rPr lang="ja-JP" altLang="en-US" sz="2400" b="1" dirty="0">
                <a:solidFill>
                  <a:srgbClr val="0070C0"/>
                </a:solidFill>
              </a:rPr>
              <a:t>２９</a:t>
            </a:r>
            <a:r>
              <a:rPr lang="en-US" altLang="ja-JP" sz="2400" b="1" dirty="0">
                <a:solidFill>
                  <a:srgbClr val="0070C0"/>
                </a:solidFill>
              </a:rPr>
              <a:t>.</a:t>
            </a:r>
            <a:r>
              <a:rPr lang="ja-JP" altLang="en-US" sz="2400" b="1" dirty="0">
                <a:solidFill>
                  <a:srgbClr val="0070C0"/>
                </a:solidFill>
              </a:rPr>
              <a:t>１％</a:t>
            </a:r>
            <a:endParaRPr lang="en-US" altLang="ja-JP" sz="2400" b="1" dirty="0">
              <a:solidFill>
                <a:srgbClr val="0070C0"/>
              </a:solidFill>
            </a:endParaRPr>
          </a:p>
          <a:p>
            <a:r>
              <a:rPr lang="ja-JP" altLang="en-US" sz="2400" b="1" dirty="0">
                <a:solidFill>
                  <a:srgbClr val="0070C0"/>
                </a:solidFill>
              </a:rPr>
              <a:t>　緊急災害支援</a:t>
            </a:r>
            <a:r>
              <a:rPr lang="en-US" altLang="ja-JP" sz="2400" b="1" dirty="0">
                <a:solidFill>
                  <a:srgbClr val="0070C0"/>
                </a:solidFill>
              </a:rPr>
              <a:t>				</a:t>
            </a:r>
            <a:r>
              <a:rPr lang="ja-JP" altLang="en-US" sz="2400" b="1" dirty="0">
                <a:solidFill>
                  <a:srgbClr val="0070C0"/>
                </a:solidFill>
              </a:rPr>
              <a:t>２７</a:t>
            </a:r>
            <a:r>
              <a:rPr lang="en-US" altLang="ja-JP" sz="2400" b="1" dirty="0">
                <a:solidFill>
                  <a:srgbClr val="0070C0"/>
                </a:solidFill>
              </a:rPr>
              <a:t>.</a:t>
            </a:r>
            <a:r>
              <a:rPr lang="ja-JP" altLang="en-US" sz="2400" b="1" dirty="0">
                <a:solidFill>
                  <a:srgbClr val="0070C0"/>
                </a:solidFill>
              </a:rPr>
              <a:t>３％</a:t>
            </a:r>
            <a:endParaRPr lang="en-US" altLang="ja-JP" sz="2400" b="1" dirty="0">
              <a:solidFill>
                <a:srgbClr val="0070C0"/>
              </a:solidFill>
            </a:endParaRPr>
          </a:p>
          <a:p>
            <a:r>
              <a:rPr lang="ja-JP" altLang="en-US" sz="2400" b="1" dirty="0">
                <a:solidFill>
                  <a:prstClr val="black"/>
                </a:solidFill>
              </a:rPr>
              <a:t>　</a:t>
            </a:r>
            <a:r>
              <a:rPr lang="ja-JP" altLang="en-US" sz="2400" b="1" dirty="0">
                <a:solidFill>
                  <a:srgbClr val="0070C0"/>
                </a:solidFill>
              </a:rPr>
              <a:t>発展途上国での衛生的な水の供給</a:t>
            </a:r>
            <a:r>
              <a:rPr lang="en-US" altLang="ja-JP" sz="2400" b="1" dirty="0">
                <a:solidFill>
                  <a:srgbClr val="0070C0"/>
                </a:solidFill>
              </a:rPr>
              <a:t>	</a:t>
            </a:r>
            <a:r>
              <a:rPr lang="ja-JP" altLang="en-US" sz="2400" b="1" dirty="0">
                <a:solidFill>
                  <a:srgbClr val="0070C0"/>
                </a:solidFill>
              </a:rPr>
              <a:t>２０</a:t>
            </a:r>
            <a:r>
              <a:rPr lang="en-US" altLang="ja-JP" sz="2400" b="1" dirty="0">
                <a:solidFill>
                  <a:srgbClr val="0070C0"/>
                </a:solidFill>
              </a:rPr>
              <a:t>.</a:t>
            </a:r>
            <a:r>
              <a:rPr lang="ja-JP" altLang="en-US" sz="2400" b="1" dirty="0">
                <a:solidFill>
                  <a:srgbClr val="0070C0"/>
                </a:solidFill>
              </a:rPr>
              <a:t>８％</a:t>
            </a:r>
            <a:endParaRPr lang="en-US" altLang="ja-JP" sz="2400" b="1" dirty="0">
              <a:solidFill>
                <a:srgbClr val="0070C0"/>
              </a:solidFill>
            </a:endParaRPr>
          </a:p>
          <a:p>
            <a:r>
              <a:rPr lang="ja-JP" altLang="en-US" sz="2400" b="1" dirty="0">
                <a:solidFill>
                  <a:prstClr val="black"/>
                </a:solidFill>
              </a:rPr>
              <a:t>　子供食堂への支援</a:t>
            </a:r>
            <a:r>
              <a:rPr lang="en-US" altLang="ja-JP" sz="2400" b="1" dirty="0">
                <a:solidFill>
                  <a:prstClr val="black"/>
                </a:solidFill>
              </a:rPr>
              <a:t>			</a:t>
            </a:r>
            <a:r>
              <a:rPr lang="ja-JP" altLang="en-US" sz="2400" b="1" dirty="0">
                <a:solidFill>
                  <a:prstClr val="black"/>
                </a:solidFill>
              </a:rPr>
              <a:t>１８</a:t>
            </a:r>
            <a:r>
              <a:rPr lang="en-US" altLang="ja-JP" sz="2400" b="1" dirty="0">
                <a:solidFill>
                  <a:prstClr val="black"/>
                </a:solidFill>
              </a:rPr>
              <a:t>.</a:t>
            </a:r>
            <a:r>
              <a:rPr lang="ja-JP" altLang="en-US" sz="2400" b="1" dirty="0">
                <a:solidFill>
                  <a:prstClr val="black"/>
                </a:solidFill>
              </a:rPr>
              <a:t>０％</a:t>
            </a:r>
            <a:r>
              <a:rPr lang="en-US" altLang="ja-JP" sz="2400" b="1" dirty="0">
                <a:solidFill>
                  <a:prstClr val="black"/>
                </a:solidFill>
              </a:rPr>
              <a:t>		</a:t>
            </a:r>
          </a:p>
          <a:p>
            <a:r>
              <a:rPr lang="ja-JP" altLang="en-US" sz="2400" b="1" dirty="0">
                <a:solidFill>
                  <a:prstClr val="black"/>
                </a:solidFill>
              </a:rPr>
              <a:t>　プラごみを減らすなどの環境保全</a:t>
            </a:r>
            <a:r>
              <a:rPr lang="en-US" altLang="ja-JP" sz="2400" b="1" dirty="0">
                <a:solidFill>
                  <a:prstClr val="black"/>
                </a:solidFill>
              </a:rPr>
              <a:t>	</a:t>
            </a:r>
            <a:r>
              <a:rPr lang="ja-JP" altLang="en-US" sz="2400" b="1" dirty="0">
                <a:solidFill>
                  <a:prstClr val="black"/>
                </a:solidFill>
              </a:rPr>
              <a:t>１６</a:t>
            </a:r>
            <a:r>
              <a:rPr lang="en-US" altLang="ja-JP" sz="2400" b="1" dirty="0">
                <a:solidFill>
                  <a:prstClr val="black"/>
                </a:solidFill>
              </a:rPr>
              <a:t>.</a:t>
            </a:r>
            <a:r>
              <a:rPr lang="ja-JP" altLang="en-US" sz="2400" b="1" dirty="0">
                <a:solidFill>
                  <a:prstClr val="black"/>
                </a:solidFill>
              </a:rPr>
              <a:t>９％</a:t>
            </a:r>
            <a:endParaRPr lang="en-US" altLang="ja-JP" sz="2400" b="1" dirty="0">
              <a:solidFill>
                <a:prstClr val="black"/>
              </a:solidFill>
            </a:endParaRPr>
          </a:p>
          <a:p>
            <a:r>
              <a:rPr lang="ja-JP" altLang="en-US" sz="2400" b="1" dirty="0">
                <a:solidFill>
                  <a:prstClr val="black"/>
                </a:solidFill>
              </a:rPr>
              <a:t>　地域での清掃活動</a:t>
            </a:r>
            <a:r>
              <a:rPr lang="en-US" altLang="ja-JP" sz="2400" b="1" dirty="0">
                <a:solidFill>
                  <a:prstClr val="black"/>
                </a:solidFill>
              </a:rPr>
              <a:t>			</a:t>
            </a:r>
            <a:r>
              <a:rPr lang="ja-JP" altLang="en-US" sz="2400" b="1" dirty="0">
                <a:solidFill>
                  <a:prstClr val="black"/>
                </a:solidFill>
              </a:rPr>
              <a:t>１５</a:t>
            </a:r>
            <a:r>
              <a:rPr lang="en-US" altLang="ja-JP" sz="2400" b="1" dirty="0">
                <a:solidFill>
                  <a:prstClr val="black"/>
                </a:solidFill>
              </a:rPr>
              <a:t>.</a:t>
            </a:r>
            <a:r>
              <a:rPr lang="ja-JP" altLang="en-US" sz="2400" b="1" dirty="0">
                <a:solidFill>
                  <a:prstClr val="black"/>
                </a:solidFill>
              </a:rPr>
              <a:t>８％</a:t>
            </a:r>
            <a:endParaRPr lang="en-US" altLang="ja-JP" sz="2400" b="1" dirty="0">
              <a:solidFill>
                <a:prstClr val="black"/>
              </a:solidFill>
            </a:endParaRPr>
          </a:p>
          <a:p>
            <a:r>
              <a:rPr lang="ja-JP" altLang="en-US" sz="2400" b="1" dirty="0">
                <a:solidFill>
                  <a:prstClr val="black"/>
                </a:solidFill>
              </a:rPr>
              <a:t>　献血活動</a:t>
            </a:r>
            <a:r>
              <a:rPr lang="en-US" altLang="ja-JP" sz="2400" b="1" dirty="0">
                <a:solidFill>
                  <a:prstClr val="black"/>
                </a:solidFill>
              </a:rPr>
              <a:t>					</a:t>
            </a:r>
            <a:r>
              <a:rPr lang="ja-JP" altLang="en-US" sz="2400" b="1" dirty="0">
                <a:solidFill>
                  <a:prstClr val="black"/>
                </a:solidFill>
              </a:rPr>
              <a:t>１４</a:t>
            </a:r>
            <a:r>
              <a:rPr lang="en-US" altLang="ja-JP" sz="2400" b="1" dirty="0">
                <a:solidFill>
                  <a:prstClr val="black"/>
                </a:solidFill>
              </a:rPr>
              <a:t>.</a:t>
            </a:r>
            <a:r>
              <a:rPr lang="ja-JP" altLang="en-US" sz="2400" b="1" dirty="0">
                <a:solidFill>
                  <a:prstClr val="black"/>
                </a:solidFill>
              </a:rPr>
              <a:t>０％</a:t>
            </a:r>
            <a:endParaRPr lang="en-US" altLang="ja-JP" sz="2400" b="1" dirty="0">
              <a:solidFill>
                <a:prstClr val="black"/>
              </a:solidFill>
            </a:endParaRPr>
          </a:p>
          <a:p>
            <a:r>
              <a:rPr lang="ja-JP" altLang="en-US" sz="2400" b="1" dirty="0">
                <a:solidFill>
                  <a:prstClr val="black"/>
                </a:solidFill>
              </a:rPr>
              <a:t>　ポリオ根絶</a:t>
            </a:r>
            <a:r>
              <a:rPr lang="en-US" altLang="ja-JP" sz="2400" b="1" dirty="0">
                <a:solidFill>
                  <a:prstClr val="black"/>
                </a:solidFill>
              </a:rPr>
              <a:t>				</a:t>
            </a:r>
            <a:r>
              <a:rPr lang="ja-JP" altLang="en-US" sz="2400" b="1" dirty="0">
                <a:solidFill>
                  <a:prstClr val="black"/>
                </a:solidFill>
              </a:rPr>
              <a:t>１１</a:t>
            </a:r>
            <a:r>
              <a:rPr lang="en-US" altLang="ja-JP" sz="2400" b="1" dirty="0">
                <a:solidFill>
                  <a:prstClr val="black"/>
                </a:solidFill>
              </a:rPr>
              <a:t>.</a:t>
            </a:r>
            <a:r>
              <a:rPr lang="ja-JP" altLang="en-US" sz="2400" b="1" dirty="0">
                <a:solidFill>
                  <a:prstClr val="black"/>
                </a:solidFill>
              </a:rPr>
              <a:t>３％</a:t>
            </a:r>
            <a:endParaRPr lang="en-US" altLang="ja-JP" sz="2400" b="1" dirty="0">
              <a:solidFill>
                <a:prstClr val="black"/>
              </a:solidFill>
            </a:endParaRPr>
          </a:p>
          <a:p>
            <a:r>
              <a:rPr lang="ja-JP" altLang="en-US" sz="2400" b="1" dirty="0">
                <a:solidFill>
                  <a:prstClr val="black"/>
                </a:solidFill>
              </a:rPr>
              <a:t>　日本への留学生支援</a:t>
            </a:r>
            <a:r>
              <a:rPr lang="en-US" altLang="ja-JP" sz="2400" b="1" dirty="0">
                <a:solidFill>
                  <a:prstClr val="black"/>
                </a:solidFill>
              </a:rPr>
              <a:t>	</a:t>
            </a:r>
            <a:r>
              <a:rPr lang="ja-JP" altLang="en-US" sz="2400" b="1" dirty="0">
                <a:solidFill>
                  <a:prstClr val="black"/>
                </a:solidFill>
              </a:rPr>
              <a:t>　　　</a:t>
            </a:r>
            <a:r>
              <a:rPr lang="en-US" altLang="ja-JP" sz="2400" b="1" dirty="0">
                <a:solidFill>
                  <a:prstClr val="black"/>
                </a:solidFill>
              </a:rPr>
              <a:t>	</a:t>
            </a:r>
            <a:r>
              <a:rPr lang="ja-JP" altLang="en-US" sz="2400" b="1" dirty="0">
                <a:solidFill>
                  <a:prstClr val="black"/>
                </a:solidFill>
              </a:rPr>
              <a:t>１１</a:t>
            </a:r>
            <a:r>
              <a:rPr lang="en-US" altLang="ja-JP" sz="2400" b="1" dirty="0">
                <a:solidFill>
                  <a:prstClr val="black"/>
                </a:solidFill>
              </a:rPr>
              <a:t>.</a:t>
            </a:r>
            <a:r>
              <a:rPr lang="ja-JP" altLang="en-US" sz="2400" b="1" dirty="0">
                <a:solidFill>
                  <a:prstClr val="black"/>
                </a:solidFill>
              </a:rPr>
              <a:t>０％</a:t>
            </a:r>
            <a:endParaRPr lang="en-US" altLang="ja-JP" sz="2400" b="1" dirty="0">
              <a:solidFill>
                <a:prstClr val="black"/>
              </a:solidFill>
            </a:endParaRPr>
          </a:p>
          <a:p>
            <a:r>
              <a:rPr lang="ja-JP" altLang="en-US" sz="2400" b="1" dirty="0">
                <a:solidFill>
                  <a:prstClr val="black"/>
                </a:solidFill>
              </a:rPr>
              <a:t>　海外の日本人研究者への奨学金</a:t>
            </a:r>
            <a:r>
              <a:rPr lang="en-US" altLang="ja-JP" sz="2400" b="1" dirty="0">
                <a:solidFill>
                  <a:prstClr val="black"/>
                </a:solidFill>
              </a:rPr>
              <a:t>	</a:t>
            </a:r>
            <a:r>
              <a:rPr lang="ja-JP" altLang="en-US" sz="2400" b="1" dirty="0">
                <a:solidFill>
                  <a:prstClr val="black"/>
                </a:solidFill>
              </a:rPr>
              <a:t>１０</a:t>
            </a:r>
            <a:r>
              <a:rPr lang="en-US" altLang="ja-JP" sz="2400" b="1" dirty="0">
                <a:solidFill>
                  <a:prstClr val="black"/>
                </a:solidFill>
              </a:rPr>
              <a:t>.</a:t>
            </a:r>
            <a:r>
              <a:rPr lang="ja-JP" altLang="en-US" sz="2400" b="1" dirty="0">
                <a:solidFill>
                  <a:prstClr val="black"/>
                </a:solidFill>
              </a:rPr>
              <a:t>７％</a:t>
            </a:r>
            <a:endParaRPr lang="en-US" altLang="ja-JP" sz="2400" b="1" dirty="0">
              <a:solidFill>
                <a:prstClr val="black"/>
              </a:solidFill>
            </a:endParaRPr>
          </a:p>
          <a:p>
            <a:r>
              <a:rPr lang="ja-JP" altLang="en-US" sz="2400" b="1" dirty="0">
                <a:solidFill>
                  <a:prstClr val="black"/>
                </a:solidFill>
              </a:rPr>
              <a:t>　</a:t>
            </a:r>
            <a:r>
              <a:rPr lang="en-US" altLang="ja-JP" sz="2400" b="1" dirty="0">
                <a:solidFill>
                  <a:prstClr val="black"/>
                </a:solidFill>
              </a:rPr>
              <a:t>NPO</a:t>
            </a:r>
            <a:r>
              <a:rPr lang="ja-JP" altLang="en-US" sz="2400" b="1" dirty="0">
                <a:solidFill>
                  <a:prstClr val="black"/>
                </a:solidFill>
              </a:rPr>
              <a:t>等他団体への資金支援</a:t>
            </a:r>
            <a:r>
              <a:rPr lang="en-US" altLang="ja-JP" sz="2400" b="1" dirty="0">
                <a:solidFill>
                  <a:prstClr val="black"/>
                </a:solidFill>
              </a:rPr>
              <a:t>		</a:t>
            </a:r>
            <a:r>
              <a:rPr lang="ja-JP" altLang="en-US" sz="2400" b="1" dirty="0">
                <a:solidFill>
                  <a:prstClr val="black"/>
                </a:solidFill>
              </a:rPr>
              <a:t>　９</a:t>
            </a:r>
            <a:r>
              <a:rPr lang="en-US" altLang="ja-JP" sz="2400" b="1" dirty="0">
                <a:solidFill>
                  <a:prstClr val="black"/>
                </a:solidFill>
              </a:rPr>
              <a:t>.</a:t>
            </a:r>
            <a:r>
              <a:rPr lang="ja-JP" altLang="en-US" sz="2400" b="1" dirty="0">
                <a:solidFill>
                  <a:prstClr val="black"/>
                </a:solidFill>
              </a:rPr>
              <a:t>６％</a:t>
            </a:r>
            <a:endParaRPr lang="en-US" altLang="ja-JP" sz="2400" b="1" dirty="0">
              <a:solidFill>
                <a:prstClr val="black"/>
              </a:solidFill>
            </a:endParaRPr>
          </a:p>
          <a:p>
            <a:r>
              <a:rPr lang="ja-JP" altLang="en-US" sz="2400" b="1" dirty="0">
                <a:solidFill>
                  <a:prstClr val="black"/>
                </a:solidFill>
              </a:rPr>
              <a:t>　ロータリアンによる課外授業</a:t>
            </a:r>
            <a:r>
              <a:rPr lang="en-US" altLang="ja-JP" sz="2400" b="1" dirty="0">
                <a:solidFill>
                  <a:prstClr val="black"/>
                </a:solidFill>
              </a:rPr>
              <a:t>		</a:t>
            </a:r>
            <a:r>
              <a:rPr lang="ja-JP" altLang="en-US" sz="2400" b="1" dirty="0">
                <a:solidFill>
                  <a:prstClr val="black"/>
                </a:solidFill>
              </a:rPr>
              <a:t>　４</a:t>
            </a:r>
            <a:r>
              <a:rPr lang="en-US" altLang="ja-JP" sz="2400" b="1" dirty="0">
                <a:solidFill>
                  <a:prstClr val="black"/>
                </a:solidFill>
              </a:rPr>
              <a:t>.</a:t>
            </a:r>
            <a:r>
              <a:rPr lang="ja-JP" altLang="en-US" sz="2400" b="1" dirty="0">
                <a:solidFill>
                  <a:prstClr val="black"/>
                </a:solidFill>
              </a:rPr>
              <a:t>１％　　　</a:t>
            </a:r>
            <a:endParaRPr lang="en-US" altLang="ja-JP" sz="2400" b="1" dirty="0">
              <a:solidFill>
                <a:prstClr val="black"/>
              </a:solidFill>
            </a:endParaRPr>
          </a:p>
          <a:p>
            <a:r>
              <a:rPr lang="ja-JP" altLang="en-US" sz="2400" b="1" dirty="0">
                <a:solidFill>
                  <a:prstClr val="black"/>
                </a:solidFill>
              </a:rPr>
              <a:t>　いずれも期待しない</a:t>
            </a:r>
            <a:r>
              <a:rPr lang="en-US" altLang="ja-JP" sz="2400" b="1" dirty="0">
                <a:solidFill>
                  <a:prstClr val="black"/>
                </a:solidFill>
              </a:rPr>
              <a:t>			</a:t>
            </a:r>
            <a:r>
              <a:rPr lang="ja-JP" altLang="en-US" sz="2400" b="1" dirty="0">
                <a:solidFill>
                  <a:prstClr val="black"/>
                </a:solidFill>
              </a:rPr>
              <a:t>２７</a:t>
            </a:r>
            <a:r>
              <a:rPr lang="en-US" altLang="ja-JP" sz="2400" b="1" dirty="0">
                <a:solidFill>
                  <a:prstClr val="black"/>
                </a:solidFill>
              </a:rPr>
              <a:t>.</a:t>
            </a:r>
            <a:r>
              <a:rPr lang="ja-JP" altLang="en-US" sz="2400" b="1" dirty="0">
                <a:solidFill>
                  <a:prstClr val="black"/>
                </a:solidFill>
              </a:rPr>
              <a:t>８％</a:t>
            </a:r>
            <a:endParaRPr lang="en-US" altLang="ja-JP" sz="2400" b="1" dirty="0">
              <a:solidFill>
                <a:prstClr val="black"/>
              </a:solidFill>
            </a:endParaRPr>
          </a:p>
          <a:p>
            <a:pPr algn="ctr"/>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185324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840803" y="2159924"/>
            <a:ext cx="10704037" cy="1570633"/>
          </a:xfrm>
        </p:spPr>
        <p:txBody>
          <a:bodyPr>
            <a:normAutofit/>
          </a:bodyPr>
          <a:lstStyle/>
          <a:p>
            <a:r>
              <a:rPr lang="ja-JP" altLang="en-US" sz="3200" b="1" dirty="0">
                <a:solidFill>
                  <a:srgbClr val="0070C0"/>
                </a:solidFill>
              </a:rPr>
              <a:t>認知浸透度調査結果の詳細は地区</a:t>
            </a:r>
            <a:r>
              <a:rPr lang="en-US" altLang="ja-JP" sz="3200" b="1" dirty="0">
                <a:solidFill>
                  <a:srgbClr val="0070C0"/>
                </a:solidFill>
              </a:rPr>
              <a:t>HP</a:t>
            </a:r>
            <a:r>
              <a:rPr lang="ja-JP" altLang="en-US" sz="3200" b="1" dirty="0">
                <a:solidFill>
                  <a:srgbClr val="0070C0"/>
                </a:solidFill>
              </a:rPr>
              <a:t>でご覧いただけます。</a:t>
            </a:r>
            <a:br>
              <a:rPr lang="en-US" altLang="ja-JP" sz="2800" b="1" dirty="0">
                <a:solidFill>
                  <a:srgbClr val="0070C0"/>
                </a:solidFill>
              </a:rPr>
            </a:br>
            <a:endParaRPr lang="en-US" sz="2800" b="1" dirty="0">
              <a:solidFill>
                <a:srgbClr val="0070C0"/>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2558788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ja-JP" sz="2800" b="1" u="sng" dirty="0"/>
              <a:t>公共イメージ</a:t>
            </a:r>
            <a:r>
              <a:rPr lang="ja-JP" altLang="en-US" sz="2800" b="1" u="sng" dirty="0"/>
              <a:t>向上セミナー　セッション</a:t>
            </a:r>
            <a:r>
              <a:rPr lang="en-US" altLang="ja-JP" sz="2800" b="1" u="sng" dirty="0"/>
              <a:t>Ⅰ</a:t>
            </a:r>
            <a:endParaRPr lang="ja-JP" altLang="ja-JP" sz="2800"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10" name="テキスト ボックス 9">
            <a:extLst>
              <a:ext uri="{FF2B5EF4-FFF2-40B4-BE49-F238E27FC236}">
                <a16:creationId xmlns:a16="http://schemas.microsoft.com/office/drawing/2014/main" id="{EE24120D-6602-4FD8-A6FA-8BD8838CE239}"/>
              </a:ext>
            </a:extLst>
          </p:cNvPr>
          <p:cNvSpPr txBox="1"/>
          <p:nvPr/>
        </p:nvSpPr>
        <p:spPr>
          <a:xfrm>
            <a:off x="374821" y="1602225"/>
            <a:ext cx="11442357" cy="4134028"/>
          </a:xfrm>
          <a:prstGeom prst="rect">
            <a:avLst/>
          </a:prstGeom>
          <a:noFill/>
        </p:spPr>
        <p:txBody>
          <a:bodyPr wrap="square" rtlCol="0">
            <a:noAutofit/>
          </a:bodyPr>
          <a:lstStyle/>
          <a:p>
            <a:endParaRPr lang="en-US" altLang="ja-JP" sz="2800" dirty="0">
              <a:solidFill>
                <a:prstClr val="black"/>
              </a:solidFill>
            </a:endParaRPr>
          </a:p>
          <a:p>
            <a:r>
              <a:rPr lang="en-US" altLang="ja-JP" sz="2800" b="1" dirty="0"/>
              <a:t>1.</a:t>
            </a:r>
            <a:r>
              <a:rPr lang="ja-JP" altLang="en-US" sz="2800" b="1" dirty="0"/>
              <a:t>公共イメージ向上のめざすもの</a:t>
            </a:r>
            <a:endParaRPr lang="en-US" altLang="ja-JP" sz="2800" b="1" dirty="0"/>
          </a:p>
          <a:p>
            <a:endParaRPr lang="en-US" altLang="ja-JP" sz="2800" b="1" dirty="0">
              <a:solidFill>
                <a:prstClr val="black"/>
              </a:solidFill>
            </a:endParaRPr>
          </a:p>
          <a:p>
            <a:r>
              <a:rPr lang="en-US" altLang="ja-JP" sz="2800" b="1" dirty="0"/>
              <a:t>2.</a:t>
            </a:r>
            <a:r>
              <a:rPr lang="ja-JP" altLang="en-US" sz="2800" b="1" dirty="0"/>
              <a:t>ロータリーはどのように認知されているか？</a:t>
            </a:r>
            <a:endParaRPr lang="en-US" altLang="ja-JP" sz="2800" b="1" dirty="0"/>
          </a:p>
          <a:p>
            <a:r>
              <a:rPr lang="ja-JP" altLang="en-US" sz="2800" b="1" dirty="0"/>
              <a:t>（認知浸透度調査の結果報告）</a:t>
            </a:r>
            <a:endParaRPr lang="en-US" altLang="ja-JP" sz="2800" b="1" dirty="0"/>
          </a:p>
          <a:p>
            <a:endParaRPr lang="en-US" altLang="ja-JP" sz="2800" b="1" dirty="0"/>
          </a:p>
          <a:p>
            <a:r>
              <a:rPr lang="en-US" altLang="ja-JP" sz="2800" b="1" dirty="0">
                <a:solidFill>
                  <a:srgbClr val="0070C0"/>
                </a:solidFill>
              </a:rPr>
              <a:t>3.</a:t>
            </a:r>
            <a:r>
              <a:rPr lang="ja-JP" altLang="en-US" sz="2800" b="1" dirty="0">
                <a:solidFill>
                  <a:srgbClr val="0070C0"/>
                </a:solidFill>
              </a:rPr>
              <a:t>公共イメージ向上への取り組みの方向性</a:t>
            </a:r>
            <a:endParaRPr lang="en-US" altLang="ja-JP" sz="2800" b="1" dirty="0">
              <a:solidFill>
                <a:srgbClr val="0070C0"/>
              </a:solidFill>
            </a:endParaRPr>
          </a:p>
          <a:p>
            <a:endParaRPr lang="en-US" altLang="ja-JP" sz="2800" b="1" dirty="0">
              <a:solidFill>
                <a:prstClr val="black"/>
              </a:solidFill>
            </a:endParaRPr>
          </a:p>
          <a:p>
            <a:r>
              <a:rPr lang="en-US" altLang="ja-JP" sz="2800" b="1" dirty="0">
                <a:solidFill>
                  <a:prstClr val="black"/>
                </a:solidFill>
              </a:rPr>
              <a:t>4.</a:t>
            </a:r>
            <a:r>
              <a:rPr lang="ja-JP" altLang="en-US" sz="2800" b="1" dirty="0">
                <a:solidFill>
                  <a:prstClr val="black"/>
                </a:solidFill>
              </a:rPr>
              <a:t>ロータリーのストーリーを伝えるためのリソース</a:t>
            </a:r>
            <a:endParaRPr lang="en-US" altLang="ja-JP" sz="2800" b="1" dirty="0">
              <a:solidFill>
                <a:prstClr val="black"/>
              </a:solidFill>
            </a:endParaRPr>
          </a:p>
          <a:p>
            <a:endParaRPr lang="en-US" altLang="ja-JP" sz="2800" b="1" dirty="0">
              <a:solidFill>
                <a:prstClr val="black"/>
              </a:solidFill>
            </a:endParaRPr>
          </a:p>
          <a:p>
            <a:endParaRPr lang="en-US" altLang="ja-JP" sz="2800" dirty="0">
              <a:solidFill>
                <a:prstClr val="black"/>
              </a:solidFill>
            </a:endParaRPr>
          </a:p>
        </p:txBody>
      </p:sp>
    </p:spTree>
    <p:extLst>
      <p:ext uri="{BB962C8B-B14F-4D97-AF65-F5344CB8AC3E}">
        <p14:creationId xmlns:p14="http://schemas.microsoft.com/office/powerpoint/2010/main" val="402271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1650064" y="387218"/>
            <a:ext cx="9775318" cy="1145310"/>
          </a:xfrm>
        </p:spPr>
        <p:txBody>
          <a:bodyPr>
            <a:normAutofit/>
          </a:bodyPr>
          <a:lstStyle/>
          <a:p>
            <a:r>
              <a:rPr lang="ja-JP" altLang="en-US" sz="3100" b="1" dirty="0"/>
              <a:t>公共イメージ向上への取り組みの方向性①</a:t>
            </a:r>
            <a:br>
              <a:rPr lang="en-US" altLang="ja-JP" sz="2800" b="1" u="sng" dirty="0"/>
            </a:br>
            <a:r>
              <a:rPr lang="ja-JP" altLang="en-US" sz="2800" b="1" dirty="0"/>
              <a:t>～認知度調査を踏まえて～</a:t>
            </a:r>
            <a:endParaRPr lang="en-US" sz="2800" b="1"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23251" y="1532529"/>
            <a:ext cx="11804822" cy="2010772"/>
          </a:xfrm>
          <a:prstGeom prst="rect">
            <a:avLst/>
          </a:prstGeom>
          <a:noFill/>
        </p:spPr>
        <p:txBody>
          <a:bodyPr wrap="square" rtlCol="0">
            <a:noAutofit/>
          </a:bodyPr>
          <a:lstStyle/>
          <a:p>
            <a:r>
              <a:rPr lang="ja-JP" altLang="en-US" sz="3600" dirty="0">
                <a:solidFill>
                  <a:prstClr val="black"/>
                </a:solidFill>
              </a:rPr>
              <a:t>　</a:t>
            </a:r>
            <a:r>
              <a:rPr lang="ja-JP" altLang="en-US" sz="3600" b="1" dirty="0">
                <a:solidFill>
                  <a:prstClr val="black"/>
                </a:solidFill>
              </a:rPr>
              <a:t>コロナ禍や災害支援、環境など時流ニーズに対応した奉仕・地域に根差した奉仕など、</a:t>
            </a:r>
            <a:r>
              <a:rPr lang="ja-JP" altLang="en-US" sz="3600" b="1" dirty="0">
                <a:solidFill>
                  <a:schemeClr val="accent1"/>
                </a:solidFill>
              </a:rPr>
              <a:t>社会の関心の高い活動に取り組むロータリーのストーリー</a:t>
            </a:r>
            <a:r>
              <a:rPr lang="ja-JP" altLang="en-US" sz="3600" b="1" dirty="0"/>
              <a:t>を積極的に発信する。</a:t>
            </a:r>
            <a:endParaRPr lang="en-US" altLang="ja-JP" sz="2400" b="1"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3" name="図 2"/>
          <p:cNvPicPr>
            <a:picLocks noChangeAspect="1"/>
          </p:cNvPicPr>
          <p:nvPr/>
        </p:nvPicPr>
        <p:blipFill>
          <a:blip r:embed="rId4"/>
          <a:stretch>
            <a:fillRect/>
          </a:stretch>
        </p:blipFill>
        <p:spPr>
          <a:xfrm>
            <a:off x="2127740" y="3234723"/>
            <a:ext cx="2247193" cy="2996257"/>
          </a:xfrm>
          <a:prstGeom prst="rect">
            <a:avLst/>
          </a:prstGeom>
        </p:spPr>
      </p:pic>
      <p:sp>
        <p:nvSpPr>
          <p:cNvPr id="5" name="正方形/長方形 4"/>
          <p:cNvSpPr/>
          <p:nvPr/>
        </p:nvSpPr>
        <p:spPr>
          <a:xfrm>
            <a:off x="4555659" y="4317352"/>
            <a:ext cx="6096000" cy="830997"/>
          </a:xfrm>
          <a:prstGeom prst="rect">
            <a:avLst/>
          </a:prstGeom>
        </p:spPr>
        <p:txBody>
          <a:bodyPr>
            <a:spAutoFit/>
          </a:bodyPr>
          <a:lstStyle/>
          <a:p>
            <a:r>
              <a:rPr lang="ja-JP" altLang="en-US" sz="2400" b="1" dirty="0"/>
              <a:t>医療機関に特製フェースシールドを寄贈</a:t>
            </a:r>
            <a:endParaRPr lang="en-US" altLang="ja-JP" sz="2400" b="1" dirty="0"/>
          </a:p>
          <a:p>
            <a:r>
              <a:rPr lang="ja-JP" altLang="en-US" sz="2400" b="1" dirty="0"/>
              <a:t>（東大阪</a:t>
            </a:r>
            <a:r>
              <a:rPr lang="en-US" altLang="ja-JP" sz="2400" b="1" dirty="0"/>
              <a:t>RC</a:t>
            </a:r>
            <a:r>
              <a:rPr lang="ja-JP" altLang="en-US" sz="2400" b="1" dirty="0"/>
              <a:t>）</a:t>
            </a:r>
          </a:p>
        </p:txBody>
      </p:sp>
    </p:spTree>
    <p:extLst>
      <p:ext uri="{BB962C8B-B14F-4D97-AF65-F5344CB8AC3E}">
        <p14:creationId xmlns:p14="http://schemas.microsoft.com/office/powerpoint/2010/main" val="216413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344692" y="1589253"/>
            <a:ext cx="11804822" cy="138039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rPr>
              <a:t>より多くの人を巻き込んでいく奉仕活動</a:t>
            </a: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を計画する。</a:t>
            </a:r>
            <a:endParaRPr kumimoji="1" lang="en-US" altLang="ja-JP"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10" name="タイトル 1">
            <a:extLst>
              <a:ext uri="{FF2B5EF4-FFF2-40B4-BE49-F238E27FC236}">
                <a16:creationId xmlns:a16="http://schemas.microsoft.com/office/drawing/2014/main" id="{339FFC3F-3965-44B0-82D3-24FB422A82F3}"/>
              </a:ext>
            </a:extLst>
          </p:cNvPr>
          <p:cNvSpPr>
            <a:spLocks noGrp="1"/>
          </p:cNvSpPr>
          <p:nvPr>
            <p:ph type="ctrTitle"/>
          </p:nvPr>
        </p:nvSpPr>
        <p:spPr>
          <a:xfrm>
            <a:off x="1348737" y="556000"/>
            <a:ext cx="10363200" cy="1101437"/>
          </a:xfrm>
        </p:spPr>
        <p:txBody>
          <a:bodyPr>
            <a:normAutofit/>
          </a:bodyPr>
          <a:lstStyle/>
          <a:p>
            <a:r>
              <a:rPr lang="ja-JP" altLang="en-US" sz="3100" b="1" dirty="0"/>
              <a:t>公共イメージ向上への取り組みの方向性②</a:t>
            </a:r>
            <a:br>
              <a:rPr lang="en-US" altLang="ja-JP" sz="2800" b="1" u="sng" dirty="0"/>
            </a:br>
            <a:r>
              <a:rPr lang="ja-JP" altLang="en-US" sz="2800" b="1" dirty="0"/>
              <a:t>～認知度調査を踏まえて～</a:t>
            </a:r>
            <a:endParaRPr lang="en-US" sz="2800" b="1" dirty="0"/>
          </a:p>
        </p:txBody>
      </p:sp>
      <p:pic>
        <p:nvPicPr>
          <p:cNvPr id="2" name="図 1"/>
          <p:cNvPicPr>
            <a:picLocks noChangeAspect="1"/>
          </p:cNvPicPr>
          <p:nvPr/>
        </p:nvPicPr>
        <p:blipFill>
          <a:blip r:embed="rId4"/>
          <a:stretch>
            <a:fillRect/>
          </a:stretch>
        </p:blipFill>
        <p:spPr>
          <a:xfrm>
            <a:off x="6646788" y="2901461"/>
            <a:ext cx="4077084" cy="3057813"/>
          </a:xfrm>
          <a:prstGeom prst="rect">
            <a:avLst/>
          </a:prstGeom>
        </p:spPr>
      </p:pic>
      <p:sp>
        <p:nvSpPr>
          <p:cNvPr id="3" name="正方形/長方形 2"/>
          <p:cNvSpPr/>
          <p:nvPr/>
        </p:nvSpPr>
        <p:spPr>
          <a:xfrm>
            <a:off x="1348737" y="4079656"/>
            <a:ext cx="5298051" cy="830997"/>
          </a:xfrm>
          <a:prstGeom prst="rect">
            <a:avLst/>
          </a:prstGeom>
        </p:spPr>
        <p:txBody>
          <a:bodyPr wrap="square">
            <a:spAutoFit/>
          </a:bodyPr>
          <a:lstStyle/>
          <a:p>
            <a:r>
              <a:rPr lang="ja-JP" altLang="en-US" sz="2400" b="1" dirty="0"/>
              <a:t>ボーイスカウトと合同清掃奉仕活動</a:t>
            </a:r>
            <a:endParaRPr lang="en-US" altLang="ja-JP" sz="2400" b="1" dirty="0"/>
          </a:p>
          <a:p>
            <a:r>
              <a:rPr lang="ja-JP" altLang="en-US" sz="2400" b="1" dirty="0"/>
              <a:t>（大阪天王寺</a:t>
            </a:r>
            <a:r>
              <a:rPr lang="en-US" altLang="ja-JP" sz="2400" b="1" dirty="0"/>
              <a:t>RC</a:t>
            </a:r>
            <a:r>
              <a:rPr lang="ja-JP" altLang="en-US" sz="2400" b="1" dirty="0"/>
              <a:t>）</a:t>
            </a:r>
          </a:p>
        </p:txBody>
      </p:sp>
    </p:spTree>
    <p:extLst>
      <p:ext uri="{BB962C8B-B14F-4D97-AF65-F5344CB8AC3E}">
        <p14:creationId xmlns:p14="http://schemas.microsoft.com/office/powerpoint/2010/main" val="340681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ja-JP" sz="2800" b="1" u="sng" dirty="0"/>
              <a:t>公共イメージ</a:t>
            </a:r>
            <a:r>
              <a:rPr lang="ja-JP" altLang="en-US" sz="2800" b="1" u="sng" dirty="0"/>
              <a:t>向上セミナー　セッション</a:t>
            </a:r>
            <a:r>
              <a:rPr lang="en-US" altLang="ja-JP" sz="2800" b="1" u="sng" dirty="0"/>
              <a:t>Ⅰ</a:t>
            </a:r>
            <a:endParaRPr lang="ja-JP" altLang="ja-JP" sz="2800"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10" name="テキスト ボックス 9">
            <a:extLst>
              <a:ext uri="{FF2B5EF4-FFF2-40B4-BE49-F238E27FC236}">
                <a16:creationId xmlns:a16="http://schemas.microsoft.com/office/drawing/2014/main" id="{EE24120D-6602-4FD8-A6FA-8BD8838CE239}"/>
              </a:ext>
            </a:extLst>
          </p:cNvPr>
          <p:cNvSpPr txBox="1"/>
          <p:nvPr/>
        </p:nvSpPr>
        <p:spPr>
          <a:xfrm>
            <a:off x="523975" y="1226735"/>
            <a:ext cx="11442357" cy="4490574"/>
          </a:xfrm>
          <a:prstGeom prst="rect">
            <a:avLst/>
          </a:prstGeom>
          <a:noFill/>
        </p:spPr>
        <p:txBody>
          <a:bodyPr wrap="square" rtlCol="0">
            <a:noAutofit/>
          </a:bodyPr>
          <a:lstStyle/>
          <a:p>
            <a:endParaRPr lang="en-US" altLang="ja-JP" sz="2800" dirty="0">
              <a:solidFill>
                <a:prstClr val="black"/>
              </a:solidFill>
            </a:endParaRPr>
          </a:p>
          <a:p>
            <a:r>
              <a:rPr lang="en-US" altLang="ja-JP" sz="2800" b="1" u="sng" dirty="0">
                <a:solidFill>
                  <a:srgbClr val="0070C0"/>
                </a:solidFill>
              </a:rPr>
              <a:t>1.</a:t>
            </a:r>
            <a:r>
              <a:rPr lang="ja-JP" altLang="en-US" sz="2800" b="1" u="sng" dirty="0">
                <a:solidFill>
                  <a:srgbClr val="0070C0"/>
                </a:solidFill>
              </a:rPr>
              <a:t>公共イメージ向上のめざすもの</a:t>
            </a:r>
            <a:endParaRPr lang="en-US" altLang="ja-JP" sz="2800" b="1" u="sng" dirty="0">
              <a:solidFill>
                <a:srgbClr val="0070C0"/>
              </a:solidFill>
            </a:endParaRPr>
          </a:p>
          <a:p>
            <a:endParaRPr lang="en-US" altLang="ja-JP" sz="2800" b="1" dirty="0">
              <a:solidFill>
                <a:prstClr val="black"/>
              </a:solidFill>
            </a:endParaRPr>
          </a:p>
          <a:p>
            <a:r>
              <a:rPr lang="en-US" altLang="ja-JP" sz="2800" b="1" dirty="0">
                <a:solidFill>
                  <a:prstClr val="black"/>
                </a:solidFill>
              </a:rPr>
              <a:t>2.</a:t>
            </a:r>
            <a:r>
              <a:rPr lang="ja-JP" altLang="en-US" sz="2800" b="1" dirty="0">
                <a:solidFill>
                  <a:prstClr val="black"/>
                </a:solidFill>
              </a:rPr>
              <a:t>ロータリーはどのように認知されているか？</a:t>
            </a:r>
            <a:endParaRPr lang="en-US" altLang="ja-JP" sz="2800" b="1" dirty="0">
              <a:solidFill>
                <a:prstClr val="black"/>
              </a:solidFill>
            </a:endParaRPr>
          </a:p>
          <a:p>
            <a:r>
              <a:rPr lang="ja-JP" altLang="en-US" sz="2800" b="1" dirty="0">
                <a:solidFill>
                  <a:prstClr val="black"/>
                </a:solidFill>
              </a:rPr>
              <a:t>（認知浸透度調査の結果報告）</a:t>
            </a:r>
            <a:endParaRPr lang="en-US" altLang="ja-JP" sz="2800" b="1" dirty="0">
              <a:solidFill>
                <a:prstClr val="black"/>
              </a:solidFill>
            </a:endParaRPr>
          </a:p>
          <a:p>
            <a:endParaRPr lang="en-US" altLang="ja-JP" sz="2800" b="1" dirty="0">
              <a:solidFill>
                <a:prstClr val="black"/>
              </a:solidFill>
            </a:endParaRPr>
          </a:p>
          <a:p>
            <a:r>
              <a:rPr lang="en-US" altLang="ja-JP" sz="2800" b="1" dirty="0">
                <a:solidFill>
                  <a:prstClr val="black"/>
                </a:solidFill>
              </a:rPr>
              <a:t>3.</a:t>
            </a:r>
            <a:r>
              <a:rPr lang="ja-JP" altLang="en-US" sz="2800" b="1" dirty="0">
                <a:solidFill>
                  <a:prstClr val="black"/>
                </a:solidFill>
              </a:rPr>
              <a:t>公共イメージ向上への取り組みの方向性</a:t>
            </a:r>
            <a:endParaRPr lang="en-US" altLang="ja-JP" sz="2800" b="1" dirty="0">
              <a:solidFill>
                <a:prstClr val="black"/>
              </a:solidFill>
            </a:endParaRPr>
          </a:p>
          <a:p>
            <a:endParaRPr lang="en-US" altLang="ja-JP" sz="2800" b="1" dirty="0">
              <a:solidFill>
                <a:prstClr val="black"/>
              </a:solidFill>
            </a:endParaRPr>
          </a:p>
          <a:p>
            <a:r>
              <a:rPr lang="en-US" altLang="ja-JP" sz="2800" b="1" dirty="0">
                <a:solidFill>
                  <a:prstClr val="black"/>
                </a:solidFill>
              </a:rPr>
              <a:t>4.</a:t>
            </a:r>
            <a:r>
              <a:rPr lang="ja-JP" altLang="en-US" sz="2800" b="1" dirty="0">
                <a:solidFill>
                  <a:prstClr val="black"/>
                </a:solidFill>
              </a:rPr>
              <a:t>ロータリーのストーリーを伝えるためのリソース</a:t>
            </a:r>
            <a:endParaRPr lang="en-US" altLang="ja-JP" sz="2800" b="1" dirty="0">
              <a:solidFill>
                <a:prstClr val="black"/>
              </a:solidFill>
            </a:endParaRPr>
          </a:p>
          <a:p>
            <a:endParaRPr lang="en-US" altLang="ja-JP" sz="2800" b="1" dirty="0">
              <a:solidFill>
                <a:prstClr val="black"/>
              </a:solidFill>
            </a:endParaRPr>
          </a:p>
          <a:p>
            <a:endParaRPr lang="en-US" altLang="ja-JP" sz="2800" dirty="0">
              <a:solidFill>
                <a:prstClr val="black"/>
              </a:solidFill>
            </a:endParaRPr>
          </a:p>
        </p:txBody>
      </p:sp>
    </p:spTree>
    <p:extLst>
      <p:ext uri="{BB962C8B-B14F-4D97-AF65-F5344CB8AC3E}">
        <p14:creationId xmlns:p14="http://schemas.microsoft.com/office/powerpoint/2010/main" val="3060180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237551" y="1311000"/>
            <a:ext cx="11804822" cy="24882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ローターアクト、インターアクトとの連携やＳＮＳの</a:t>
            </a:r>
            <a:br>
              <a:rPr kumimoji="1" lang="en-US" altLang="ja-JP"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b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活用など、</a:t>
            </a:r>
            <a:r>
              <a:rPr kumimoji="1" lang="ja-JP" altLang="en-US" sz="36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rPr>
              <a:t>ロータリーへの認知が低い若年層への積極的な発信</a:t>
            </a: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に取り組んでいく。</a:t>
            </a:r>
            <a:endParaRPr kumimoji="1" lang="en-US" altLang="ja-JP"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7" name="タイトル 1">
            <a:extLst>
              <a:ext uri="{FF2B5EF4-FFF2-40B4-BE49-F238E27FC236}">
                <a16:creationId xmlns:a16="http://schemas.microsoft.com/office/drawing/2014/main" id="{2E3636E7-7586-43CD-B38A-B2D64BF96E79}"/>
              </a:ext>
            </a:extLst>
          </p:cNvPr>
          <p:cNvSpPr>
            <a:spLocks noGrp="1"/>
          </p:cNvSpPr>
          <p:nvPr>
            <p:ph type="ctrTitle"/>
          </p:nvPr>
        </p:nvSpPr>
        <p:spPr>
          <a:xfrm>
            <a:off x="1348737" y="556000"/>
            <a:ext cx="10363200" cy="1101437"/>
          </a:xfrm>
        </p:spPr>
        <p:txBody>
          <a:bodyPr>
            <a:normAutofit/>
          </a:bodyPr>
          <a:lstStyle/>
          <a:p>
            <a:r>
              <a:rPr lang="ja-JP" altLang="en-US" sz="3100" b="1" dirty="0"/>
              <a:t>公共イメージ向上への取り組みの方向性③</a:t>
            </a:r>
            <a:br>
              <a:rPr lang="en-US" altLang="ja-JP" sz="2800" b="1" u="sng" dirty="0"/>
            </a:br>
            <a:r>
              <a:rPr lang="ja-JP" altLang="en-US" sz="2800" b="1" dirty="0"/>
              <a:t>～認知度調査を踏まえて～</a:t>
            </a:r>
            <a:endParaRPr lang="en-US" sz="2800" b="1" dirty="0"/>
          </a:p>
        </p:txBody>
      </p:sp>
      <p:pic>
        <p:nvPicPr>
          <p:cNvPr id="2" name="図 1"/>
          <p:cNvPicPr>
            <a:picLocks noChangeAspect="1"/>
          </p:cNvPicPr>
          <p:nvPr/>
        </p:nvPicPr>
        <p:blipFill>
          <a:blip r:embed="rId4"/>
          <a:stretch>
            <a:fillRect/>
          </a:stretch>
        </p:blipFill>
        <p:spPr>
          <a:xfrm>
            <a:off x="237551" y="3886201"/>
            <a:ext cx="4041100" cy="1441938"/>
          </a:xfrm>
          <a:prstGeom prst="rect">
            <a:avLst/>
          </a:prstGeom>
        </p:spPr>
      </p:pic>
      <p:sp>
        <p:nvSpPr>
          <p:cNvPr id="3" name="正方形/長方形 2"/>
          <p:cNvSpPr/>
          <p:nvPr/>
        </p:nvSpPr>
        <p:spPr>
          <a:xfrm>
            <a:off x="877372" y="5415117"/>
            <a:ext cx="2950819" cy="523220"/>
          </a:xfrm>
          <a:prstGeom prst="rect">
            <a:avLst/>
          </a:prstGeom>
        </p:spPr>
        <p:txBody>
          <a:bodyPr wrap="square">
            <a:spAutoFit/>
          </a:bodyPr>
          <a:lstStyle/>
          <a:p>
            <a:pPr algn="ctr"/>
            <a:r>
              <a:rPr lang="en-US" altLang="ja-JP" sz="2800" b="1" dirty="0"/>
              <a:t>RYLA</a:t>
            </a:r>
            <a:r>
              <a:rPr lang="ja-JP" altLang="en-US" sz="2800" b="1" dirty="0"/>
              <a:t>セミナー</a:t>
            </a:r>
          </a:p>
        </p:txBody>
      </p:sp>
      <p:pic>
        <p:nvPicPr>
          <p:cNvPr id="6" name="図 5"/>
          <p:cNvPicPr>
            <a:picLocks noChangeAspect="1"/>
          </p:cNvPicPr>
          <p:nvPr/>
        </p:nvPicPr>
        <p:blipFill>
          <a:blip r:embed="rId5"/>
          <a:stretch>
            <a:fillRect/>
          </a:stretch>
        </p:blipFill>
        <p:spPr>
          <a:xfrm>
            <a:off x="5839248" y="2983633"/>
            <a:ext cx="2182691" cy="3109436"/>
          </a:xfrm>
          <a:prstGeom prst="rect">
            <a:avLst/>
          </a:prstGeom>
        </p:spPr>
      </p:pic>
      <p:sp>
        <p:nvSpPr>
          <p:cNvPr id="10" name="正方形/長方形 9"/>
          <p:cNvSpPr/>
          <p:nvPr/>
        </p:nvSpPr>
        <p:spPr>
          <a:xfrm>
            <a:off x="8185639" y="4161316"/>
            <a:ext cx="3420208" cy="954107"/>
          </a:xfrm>
          <a:prstGeom prst="rect">
            <a:avLst/>
          </a:prstGeom>
        </p:spPr>
        <p:txBody>
          <a:bodyPr wrap="square">
            <a:spAutoFit/>
          </a:bodyPr>
          <a:lstStyle/>
          <a:p>
            <a:r>
              <a:rPr lang="ja-JP" altLang="en-US" sz="2800" b="1" dirty="0"/>
              <a:t>ＲＩのツイッター</a:t>
            </a:r>
            <a:endParaRPr lang="en-US" altLang="ja-JP" sz="2800" b="1" dirty="0"/>
          </a:p>
          <a:p>
            <a:r>
              <a:rPr lang="ja-JP" altLang="en-US" sz="2800" b="1" dirty="0"/>
              <a:t>（日本版）</a:t>
            </a:r>
          </a:p>
        </p:txBody>
      </p:sp>
    </p:spTree>
    <p:extLst>
      <p:ext uri="{BB962C8B-B14F-4D97-AF65-F5344CB8AC3E}">
        <p14:creationId xmlns:p14="http://schemas.microsoft.com/office/powerpoint/2010/main" val="601982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76005" y="1657437"/>
            <a:ext cx="11804822" cy="17636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Calibri" panose="020F0502020204030204"/>
                <a:ea typeface="メイリオ" panose="020B0604030504040204" pitchFamily="50" charset="-128"/>
              </a:rPr>
              <a:t>　</a:t>
            </a:r>
            <a:r>
              <a:rPr kumimoji="1" lang="ja-JP" altLang="en-US" sz="36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rPr>
              <a:t>マスコミとの接点を持ち</a:t>
            </a: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、ロータリーの</a:t>
            </a:r>
            <a:r>
              <a:rPr kumimoji="1" lang="ja-JP" altLang="en-US" sz="36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ストーリー</a:t>
            </a: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を</a:t>
            </a:r>
            <a:br>
              <a:rPr kumimoji="1" lang="en-US" altLang="ja-JP"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b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広く発信する。</a:t>
            </a:r>
            <a:endParaRPr kumimoji="1" lang="en-US" altLang="ja-JP"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7" name="タイトル 1">
            <a:extLst>
              <a:ext uri="{FF2B5EF4-FFF2-40B4-BE49-F238E27FC236}">
                <a16:creationId xmlns:a16="http://schemas.microsoft.com/office/drawing/2014/main" id="{0F08F16C-2B42-4ED4-80E3-0D62C4717A64}"/>
              </a:ext>
            </a:extLst>
          </p:cNvPr>
          <p:cNvSpPr>
            <a:spLocks noGrp="1"/>
          </p:cNvSpPr>
          <p:nvPr>
            <p:ph type="ctrTitle"/>
          </p:nvPr>
        </p:nvSpPr>
        <p:spPr>
          <a:xfrm>
            <a:off x="1348737" y="556000"/>
            <a:ext cx="10363200" cy="1101437"/>
          </a:xfrm>
        </p:spPr>
        <p:txBody>
          <a:bodyPr>
            <a:normAutofit/>
          </a:bodyPr>
          <a:lstStyle/>
          <a:p>
            <a:r>
              <a:rPr lang="ja-JP" altLang="en-US" sz="3100" b="1" dirty="0"/>
              <a:t>公共イメージ向上への取り組みの方向性④</a:t>
            </a:r>
            <a:br>
              <a:rPr lang="en-US" altLang="ja-JP" sz="2800" b="1" u="sng" dirty="0"/>
            </a:br>
            <a:r>
              <a:rPr lang="ja-JP" altLang="en-US" sz="2800" b="1" dirty="0"/>
              <a:t>～認知度調査を踏まえて～</a:t>
            </a:r>
            <a:endParaRPr lang="en-US" sz="2800" b="1" dirty="0"/>
          </a:p>
        </p:txBody>
      </p:sp>
      <p:pic>
        <p:nvPicPr>
          <p:cNvPr id="2" name="図 1"/>
          <p:cNvPicPr>
            <a:picLocks noChangeAspect="1"/>
          </p:cNvPicPr>
          <p:nvPr/>
        </p:nvPicPr>
        <p:blipFill>
          <a:blip r:embed="rId4"/>
          <a:stretch>
            <a:fillRect/>
          </a:stretch>
        </p:blipFill>
        <p:spPr>
          <a:xfrm>
            <a:off x="7280032" y="2942188"/>
            <a:ext cx="3974122" cy="2983241"/>
          </a:xfrm>
          <a:prstGeom prst="rect">
            <a:avLst/>
          </a:prstGeom>
        </p:spPr>
      </p:pic>
      <p:sp>
        <p:nvSpPr>
          <p:cNvPr id="8" name="正方形/長方形 7"/>
          <p:cNvSpPr/>
          <p:nvPr/>
        </p:nvSpPr>
        <p:spPr>
          <a:xfrm>
            <a:off x="1843297" y="3907618"/>
            <a:ext cx="5260888" cy="1384995"/>
          </a:xfrm>
          <a:prstGeom prst="rect">
            <a:avLst/>
          </a:prstGeom>
        </p:spPr>
        <p:txBody>
          <a:bodyPr wrap="square">
            <a:spAutoFit/>
          </a:bodyPr>
          <a:lstStyle/>
          <a:p>
            <a:r>
              <a:rPr lang="ja-JP" altLang="en-US" sz="2800" b="1" dirty="0"/>
              <a:t>テレビや新聞で取り上げられた</a:t>
            </a:r>
            <a:endParaRPr lang="en-US" altLang="ja-JP" sz="2800" b="1" dirty="0"/>
          </a:p>
          <a:p>
            <a:r>
              <a:rPr lang="ja-JP" altLang="en-US" sz="2800" b="1" dirty="0"/>
              <a:t>”タンザニア甲子園“</a:t>
            </a:r>
            <a:endParaRPr lang="en-US" altLang="ja-JP" sz="2800" b="1" dirty="0"/>
          </a:p>
          <a:p>
            <a:r>
              <a:rPr lang="ja-JP" altLang="en-US" sz="2800" b="1" dirty="0"/>
              <a:t>（大阪北</a:t>
            </a:r>
            <a:r>
              <a:rPr lang="en-US" altLang="ja-JP" sz="2800" b="1" dirty="0"/>
              <a:t>RC</a:t>
            </a:r>
            <a:r>
              <a:rPr lang="ja-JP" altLang="en-US" sz="2800" b="1" dirty="0"/>
              <a:t>）</a:t>
            </a:r>
          </a:p>
        </p:txBody>
      </p:sp>
    </p:spTree>
    <p:extLst>
      <p:ext uri="{BB962C8B-B14F-4D97-AF65-F5344CB8AC3E}">
        <p14:creationId xmlns:p14="http://schemas.microsoft.com/office/powerpoint/2010/main" val="108290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77639" y="1811248"/>
            <a:ext cx="11804822" cy="175898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バッヂから広報用バックパネル、看板・屋外サインまで、</a:t>
            </a:r>
            <a:br>
              <a:rPr kumimoji="1" lang="en-US" altLang="ja-JP"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br>
            <a:r>
              <a:rPr kumimoji="1" lang="ja-JP" altLang="en-US" sz="3600" b="1" i="0" u="none" strike="noStrike" kern="1200" cap="none" spc="0" normalizeH="0" baseline="0" noProof="0" dirty="0">
                <a:ln>
                  <a:noFill/>
                </a:ln>
                <a:solidFill>
                  <a:schemeClr val="accent1"/>
                </a:solidFill>
                <a:effectLst/>
                <a:uLnTx/>
                <a:uFillTx/>
                <a:latin typeface="Calibri" panose="020F0502020204030204"/>
                <a:ea typeface="メイリオ" panose="020B0604030504040204" pitchFamily="50" charset="-128"/>
                <a:cs typeface="+mn-cs"/>
              </a:rPr>
              <a:t>新しい公式ロゴマークを積極的に活用</a:t>
            </a: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し、視覚面からもロータリーの認知度向上に取り組んでいく。</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7" name="タイトル 1">
            <a:extLst>
              <a:ext uri="{FF2B5EF4-FFF2-40B4-BE49-F238E27FC236}">
                <a16:creationId xmlns:a16="http://schemas.microsoft.com/office/drawing/2014/main" id="{13327251-8969-495A-B4DF-F4A213B66673}"/>
              </a:ext>
            </a:extLst>
          </p:cNvPr>
          <p:cNvSpPr txBox="1">
            <a:spLocks/>
          </p:cNvSpPr>
          <p:nvPr/>
        </p:nvSpPr>
        <p:spPr>
          <a:xfrm>
            <a:off x="1348737" y="556000"/>
            <a:ext cx="10363200" cy="1101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100" b="1" dirty="0"/>
              <a:t>公共イメージ向上への取り組みの方向性⑤</a:t>
            </a:r>
            <a:br>
              <a:rPr lang="en-US" altLang="ja-JP" sz="2800" b="1" u="sng" dirty="0"/>
            </a:br>
            <a:r>
              <a:rPr lang="ja-JP" altLang="en-US" sz="2800" b="1" dirty="0"/>
              <a:t>～認知度調査を踏まえて～</a:t>
            </a:r>
            <a:endParaRPr lang="en-US" sz="2800" b="1" dirty="0"/>
          </a:p>
        </p:txBody>
      </p:sp>
      <p:pic>
        <p:nvPicPr>
          <p:cNvPr id="6" name="図 5"/>
          <p:cNvPicPr>
            <a:picLocks noChangeAspect="1"/>
          </p:cNvPicPr>
          <p:nvPr/>
        </p:nvPicPr>
        <p:blipFill>
          <a:blip r:embed="rId4"/>
          <a:stretch>
            <a:fillRect/>
          </a:stretch>
        </p:blipFill>
        <p:spPr>
          <a:xfrm>
            <a:off x="6080049" y="3570231"/>
            <a:ext cx="4400381" cy="2179333"/>
          </a:xfrm>
          <a:prstGeom prst="rect">
            <a:avLst/>
          </a:prstGeom>
        </p:spPr>
      </p:pic>
      <p:pic>
        <p:nvPicPr>
          <p:cNvPr id="8" name="図 7"/>
          <p:cNvPicPr>
            <a:picLocks noChangeAspect="1"/>
          </p:cNvPicPr>
          <p:nvPr/>
        </p:nvPicPr>
        <p:blipFill>
          <a:blip r:embed="rId5"/>
          <a:stretch>
            <a:fillRect/>
          </a:stretch>
        </p:blipFill>
        <p:spPr>
          <a:xfrm>
            <a:off x="1041009" y="3696348"/>
            <a:ext cx="2082649" cy="1918541"/>
          </a:xfrm>
          <a:prstGeom prst="rect">
            <a:avLst/>
          </a:prstGeom>
        </p:spPr>
      </p:pic>
      <p:sp>
        <p:nvSpPr>
          <p:cNvPr id="10" name="右矢印 9"/>
          <p:cNvSpPr/>
          <p:nvPr/>
        </p:nvSpPr>
        <p:spPr>
          <a:xfrm>
            <a:off x="3894993" y="4251172"/>
            <a:ext cx="1521069" cy="808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594193" y="5687646"/>
            <a:ext cx="8971711" cy="523220"/>
          </a:xfrm>
          <a:prstGeom prst="rect">
            <a:avLst/>
          </a:prstGeom>
        </p:spPr>
        <p:txBody>
          <a:bodyPr wrap="square">
            <a:spAutoFit/>
          </a:bodyPr>
          <a:lstStyle/>
          <a:p>
            <a:r>
              <a:rPr lang="ja-JP" altLang="en-US" sz="2800" b="1" u="sng" dirty="0"/>
              <a:t>可視性と認知を高めるようデザインされた公式ロゴ</a:t>
            </a:r>
          </a:p>
        </p:txBody>
      </p:sp>
    </p:spTree>
    <p:extLst>
      <p:ext uri="{BB962C8B-B14F-4D97-AF65-F5344CB8AC3E}">
        <p14:creationId xmlns:p14="http://schemas.microsoft.com/office/powerpoint/2010/main" val="2735167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202381" y="1744441"/>
            <a:ext cx="11804822" cy="173731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口コミが最も重要な接点となる。</a:t>
            </a:r>
            <a:r>
              <a:rPr kumimoji="1" lang="ja-JP" altLang="en-US" sz="36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rPr>
              <a:t>ロータリアン</a:t>
            </a:r>
            <a:endParaRPr kumimoji="1" lang="en-US" altLang="ja-JP" sz="36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rPr>
              <a:t>ひとりひとりが</a:t>
            </a:r>
            <a:r>
              <a:rPr kumimoji="1" lang="en-US" altLang="ja-JP" sz="36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rPr>
              <a:t>”each one, tell someone”</a:t>
            </a:r>
            <a:r>
              <a:rPr kumimoji="1" lang="ja-JP" altLang="en-US" sz="36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rPr>
              <a:t>の広報マインド</a:t>
            </a:r>
            <a:br>
              <a:rPr kumimoji="1" lang="en-US" altLang="ja-JP" sz="3600" b="1" i="0" u="none"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rPr>
            </a:b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を持ち、ロータリーのストーリーを積極的に発信する。</a:t>
            </a:r>
            <a:endParaRPr kumimoji="1" lang="en-US" altLang="ja-JP"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7" name="タイトル 1">
            <a:extLst>
              <a:ext uri="{FF2B5EF4-FFF2-40B4-BE49-F238E27FC236}">
                <a16:creationId xmlns:a16="http://schemas.microsoft.com/office/drawing/2014/main" id="{643306FB-F756-4E95-BA86-0B1855EA19D8}"/>
              </a:ext>
            </a:extLst>
          </p:cNvPr>
          <p:cNvSpPr txBox="1">
            <a:spLocks/>
          </p:cNvSpPr>
          <p:nvPr/>
        </p:nvSpPr>
        <p:spPr>
          <a:xfrm>
            <a:off x="1348737" y="556000"/>
            <a:ext cx="10363200" cy="1101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100" b="1" dirty="0"/>
              <a:t>公共イメージ向上への取り組みの方向性⑥</a:t>
            </a:r>
            <a:br>
              <a:rPr lang="en-US" altLang="ja-JP" sz="2800" b="1" u="sng" dirty="0"/>
            </a:br>
            <a:r>
              <a:rPr lang="ja-JP" altLang="en-US" sz="2800" b="1" dirty="0"/>
              <a:t>～認知度調査を踏まえて～</a:t>
            </a:r>
            <a:endParaRPr lang="en-US" sz="2800" b="1" dirty="0"/>
          </a:p>
        </p:txBody>
      </p:sp>
      <p:pic>
        <p:nvPicPr>
          <p:cNvPr id="2" name="図 1"/>
          <p:cNvPicPr>
            <a:picLocks noChangeAspect="1"/>
          </p:cNvPicPr>
          <p:nvPr/>
        </p:nvPicPr>
        <p:blipFill>
          <a:blip r:embed="rId4"/>
          <a:stretch>
            <a:fillRect/>
          </a:stretch>
        </p:blipFill>
        <p:spPr>
          <a:xfrm>
            <a:off x="246418" y="3568759"/>
            <a:ext cx="2366829" cy="2382714"/>
          </a:xfrm>
          <a:prstGeom prst="rect">
            <a:avLst/>
          </a:prstGeom>
        </p:spPr>
      </p:pic>
      <p:pic>
        <p:nvPicPr>
          <p:cNvPr id="3" name="図 2"/>
          <p:cNvPicPr>
            <a:picLocks noChangeAspect="1"/>
          </p:cNvPicPr>
          <p:nvPr/>
        </p:nvPicPr>
        <p:blipFill>
          <a:blip r:embed="rId5"/>
          <a:stretch>
            <a:fillRect/>
          </a:stretch>
        </p:blipFill>
        <p:spPr>
          <a:xfrm>
            <a:off x="9018237" y="3481755"/>
            <a:ext cx="2086458" cy="2778368"/>
          </a:xfrm>
          <a:prstGeom prst="rect">
            <a:avLst/>
          </a:prstGeom>
        </p:spPr>
      </p:pic>
      <p:pic>
        <p:nvPicPr>
          <p:cNvPr id="5" name="図 4"/>
          <p:cNvPicPr>
            <a:picLocks noChangeAspect="1"/>
          </p:cNvPicPr>
          <p:nvPr/>
        </p:nvPicPr>
        <p:blipFill>
          <a:blip r:embed="rId6"/>
          <a:stretch>
            <a:fillRect/>
          </a:stretch>
        </p:blipFill>
        <p:spPr>
          <a:xfrm>
            <a:off x="1376532" y="5024009"/>
            <a:ext cx="381907" cy="361210"/>
          </a:xfrm>
          <a:prstGeom prst="rect">
            <a:avLst/>
          </a:prstGeom>
        </p:spPr>
      </p:pic>
      <p:pic>
        <p:nvPicPr>
          <p:cNvPr id="6" name="図 5"/>
          <p:cNvPicPr>
            <a:picLocks noChangeAspect="1"/>
          </p:cNvPicPr>
          <p:nvPr/>
        </p:nvPicPr>
        <p:blipFill>
          <a:blip r:embed="rId7"/>
          <a:stretch>
            <a:fillRect/>
          </a:stretch>
        </p:blipFill>
        <p:spPr>
          <a:xfrm>
            <a:off x="9942676" y="4511243"/>
            <a:ext cx="377985" cy="359695"/>
          </a:xfrm>
          <a:prstGeom prst="rect">
            <a:avLst/>
          </a:prstGeom>
        </p:spPr>
      </p:pic>
      <p:sp>
        <p:nvSpPr>
          <p:cNvPr id="10" name="正方形/長方形 9"/>
          <p:cNvSpPr/>
          <p:nvPr/>
        </p:nvSpPr>
        <p:spPr>
          <a:xfrm>
            <a:off x="2791188" y="4393884"/>
            <a:ext cx="6049107" cy="954107"/>
          </a:xfrm>
          <a:prstGeom prst="rect">
            <a:avLst/>
          </a:prstGeom>
        </p:spPr>
        <p:txBody>
          <a:bodyPr wrap="square">
            <a:spAutoFit/>
          </a:bodyPr>
          <a:lstStyle/>
          <a:p>
            <a:pPr algn="ctr"/>
            <a:r>
              <a:rPr lang="ja-JP" altLang="en-US" sz="2800" b="1" dirty="0"/>
              <a:t>胸にはいつもロータリーバッヂ！</a:t>
            </a:r>
            <a:endParaRPr lang="en-US" altLang="ja-JP" sz="2800" b="1" dirty="0"/>
          </a:p>
          <a:p>
            <a:pPr algn="ctr"/>
            <a:r>
              <a:rPr lang="ja-JP" altLang="en-US" sz="2800" b="1" dirty="0"/>
              <a:t>松下幸之助とカーネル・サンダース</a:t>
            </a:r>
          </a:p>
        </p:txBody>
      </p:sp>
    </p:spTree>
    <p:extLst>
      <p:ext uri="{BB962C8B-B14F-4D97-AF65-F5344CB8AC3E}">
        <p14:creationId xmlns:p14="http://schemas.microsoft.com/office/powerpoint/2010/main" val="4822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218475" y="1779105"/>
            <a:ext cx="12130454" cy="4436199"/>
          </a:xfrm>
          <a:prstGeom prst="rect">
            <a:avLst/>
          </a:prstGeom>
          <a:noFill/>
        </p:spPr>
        <p:txBody>
          <a:bodyPr wrap="square" rtlCol="0">
            <a:noAutofit/>
          </a:bodyPr>
          <a:lstStyle/>
          <a:p>
            <a:pPr>
              <a:defRPr/>
            </a:pPr>
            <a:r>
              <a:rPr lang="ja-JP" altLang="en-US" sz="3600" b="1" dirty="0">
                <a:solidFill>
                  <a:srgbClr val="0070C0"/>
                </a:solidFill>
              </a:rPr>
              <a:t>ＳＮＳを積極的に活用</a:t>
            </a:r>
            <a:r>
              <a:rPr lang="ja-JP" altLang="en-US" sz="3600" b="1" dirty="0">
                <a:solidFill>
                  <a:prstClr val="black"/>
                </a:solidFill>
              </a:rPr>
              <a:t>し、ロータリーのストーリーを</a:t>
            </a:r>
            <a:endParaRPr lang="en-US" altLang="ja-JP" sz="3600" b="1" dirty="0">
              <a:solidFill>
                <a:prstClr val="black"/>
              </a:solidFill>
            </a:endParaRPr>
          </a:p>
          <a:p>
            <a:pPr>
              <a:defRPr/>
            </a:pPr>
            <a:r>
              <a:rPr lang="ja-JP" altLang="en-US" sz="3600" b="1" dirty="0">
                <a:solidFill>
                  <a:prstClr val="black"/>
                </a:solidFill>
              </a:rPr>
              <a:t>発信する。</a:t>
            </a:r>
            <a:endParaRPr lang="en-US" altLang="ja-JP" sz="3600" b="1" dirty="0">
              <a:solidFill>
                <a:prstClr val="black"/>
              </a:solidFill>
            </a:endParaRPr>
          </a:p>
          <a:p>
            <a:pPr>
              <a:defRPr/>
            </a:pPr>
            <a:r>
              <a:rPr lang="en-US" altLang="ja-JP" sz="2800" b="1" dirty="0">
                <a:solidFill>
                  <a:prstClr val="black"/>
                </a:solidFill>
              </a:rPr>
              <a:t>	</a:t>
            </a:r>
            <a:r>
              <a:rPr lang="en-US" altLang="ja-JP" sz="3600" b="1" dirty="0">
                <a:solidFill>
                  <a:prstClr val="black"/>
                </a:solidFill>
              </a:rPr>
              <a:t>			</a:t>
            </a: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7" name="タイトル 1">
            <a:extLst>
              <a:ext uri="{FF2B5EF4-FFF2-40B4-BE49-F238E27FC236}">
                <a16:creationId xmlns:a16="http://schemas.microsoft.com/office/drawing/2014/main" id="{2E3636E7-7586-43CD-B38A-B2D64BF96E79}"/>
              </a:ext>
            </a:extLst>
          </p:cNvPr>
          <p:cNvSpPr>
            <a:spLocks noGrp="1"/>
          </p:cNvSpPr>
          <p:nvPr>
            <p:ph type="ctrTitle"/>
          </p:nvPr>
        </p:nvSpPr>
        <p:spPr>
          <a:xfrm>
            <a:off x="1348737" y="556000"/>
            <a:ext cx="10363200" cy="1101437"/>
          </a:xfrm>
        </p:spPr>
        <p:txBody>
          <a:bodyPr>
            <a:normAutofit/>
          </a:bodyPr>
          <a:lstStyle/>
          <a:p>
            <a:r>
              <a:rPr lang="ja-JP" altLang="en-US" sz="3100" b="1" dirty="0"/>
              <a:t>公共イメージ向上への取り組みの方向性⑦</a:t>
            </a:r>
            <a:br>
              <a:rPr lang="en-US" altLang="ja-JP" sz="2800" b="1" u="sng" dirty="0"/>
            </a:br>
            <a:r>
              <a:rPr lang="ja-JP" altLang="en-US" sz="2800" b="1" dirty="0"/>
              <a:t>～認知度調査を踏まえて～</a:t>
            </a:r>
            <a:endParaRPr lang="en-US" sz="2800" b="1" dirty="0"/>
          </a:p>
        </p:txBody>
      </p:sp>
      <p:pic>
        <p:nvPicPr>
          <p:cNvPr id="5" name="図 4"/>
          <p:cNvPicPr>
            <a:picLocks noChangeAspect="1"/>
          </p:cNvPicPr>
          <p:nvPr/>
        </p:nvPicPr>
        <p:blipFill>
          <a:blip r:embed="rId4"/>
          <a:stretch>
            <a:fillRect/>
          </a:stretch>
        </p:blipFill>
        <p:spPr>
          <a:xfrm>
            <a:off x="4603231" y="3213994"/>
            <a:ext cx="1368183" cy="791441"/>
          </a:xfrm>
          <a:prstGeom prst="rect">
            <a:avLst/>
          </a:prstGeom>
        </p:spPr>
      </p:pic>
      <p:pic>
        <p:nvPicPr>
          <p:cNvPr id="13" name="図 12"/>
          <p:cNvPicPr>
            <a:picLocks noChangeAspect="1"/>
          </p:cNvPicPr>
          <p:nvPr/>
        </p:nvPicPr>
        <p:blipFill>
          <a:blip r:embed="rId5"/>
          <a:stretch>
            <a:fillRect/>
          </a:stretch>
        </p:blipFill>
        <p:spPr>
          <a:xfrm>
            <a:off x="4603230" y="4541419"/>
            <a:ext cx="1368183" cy="773320"/>
          </a:xfrm>
          <a:prstGeom prst="rect">
            <a:avLst/>
          </a:prstGeom>
        </p:spPr>
      </p:pic>
      <p:pic>
        <p:nvPicPr>
          <p:cNvPr id="14" name="図 13"/>
          <p:cNvPicPr>
            <a:picLocks noChangeAspect="1"/>
          </p:cNvPicPr>
          <p:nvPr/>
        </p:nvPicPr>
        <p:blipFill>
          <a:blip r:embed="rId6"/>
          <a:stretch>
            <a:fillRect/>
          </a:stretch>
        </p:blipFill>
        <p:spPr>
          <a:xfrm>
            <a:off x="5368899" y="3997205"/>
            <a:ext cx="1329842" cy="707376"/>
          </a:xfrm>
          <a:prstGeom prst="rect">
            <a:avLst/>
          </a:prstGeom>
        </p:spPr>
      </p:pic>
      <p:pic>
        <p:nvPicPr>
          <p:cNvPr id="11" name="図 10"/>
          <p:cNvPicPr>
            <a:picLocks noChangeAspect="1"/>
          </p:cNvPicPr>
          <p:nvPr/>
        </p:nvPicPr>
        <p:blipFill>
          <a:blip r:embed="rId7"/>
          <a:stretch>
            <a:fillRect/>
          </a:stretch>
        </p:blipFill>
        <p:spPr>
          <a:xfrm>
            <a:off x="3875904" y="3997205"/>
            <a:ext cx="1317446" cy="658723"/>
          </a:xfrm>
          <a:prstGeom prst="rect">
            <a:avLst/>
          </a:prstGeom>
        </p:spPr>
      </p:pic>
      <p:sp>
        <p:nvSpPr>
          <p:cNvPr id="3" name="テキスト ボックス 2"/>
          <p:cNvSpPr txBox="1"/>
          <p:nvPr/>
        </p:nvSpPr>
        <p:spPr>
          <a:xfrm>
            <a:off x="8273562" y="3103685"/>
            <a:ext cx="184731" cy="369332"/>
          </a:xfrm>
          <a:prstGeom prst="rect">
            <a:avLst/>
          </a:prstGeom>
          <a:noFill/>
        </p:spPr>
        <p:txBody>
          <a:bodyPr wrap="none" rtlCol="0">
            <a:spAutoFit/>
          </a:bodyPr>
          <a:lstStyle/>
          <a:p>
            <a:endParaRPr kumimoji="1" lang="ja-JP" altLang="en-US" dirty="0"/>
          </a:p>
        </p:txBody>
      </p:sp>
      <p:sp>
        <p:nvSpPr>
          <p:cNvPr id="6" name="テキスト ボックス 5"/>
          <p:cNvSpPr txBox="1"/>
          <p:nvPr/>
        </p:nvSpPr>
        <p:spPr>
          <a:xfrm>
            <a:off x="8136174" y="3174023"/>
            <a:ext cx="184731" cy="369332"/>
          </a:xfrm>
          <a:prstGeom prst="rect">
            <a:avLst/>
          </a:prstGeom>
          <a:noFill/>
        </p:spPr>
        <p:txBody>
          <a:bodyPr wrap="none" rtlCol="0">
            <a:spAutoFit/>
          </a:bodyPr>
          <a:lstStyle/>
          <a:p>
            <a:endParaRPr kumimoji="1" lang="ja-JP" altLang="en-US" dirty="0"/>
          </a:p>
        </p:txBody>
      </p:sp>
      <p:sp>
        <p:nvSpPr>
          <p:cNvPr id="2" name="四角形吹き出し 1"/>
          <p:cNvSpPr/>
          <p:nvPr/>
        </p:nvSpPr>
        <p:spPr>
          <a:xfrm>
            <a:off x="485261" y="3055436"/>
            <a:ext cx="3169504" cy="487919"/>
          </a:xfrm>
          <a:prstGeom prst="wedgeRectCallout">
            <a:avLst>
              <a:gd name="adj1" fmla="val 50552"/>
              <a:gd name="adj2" fmla="val 134804"/>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コストも手間もかからない</a:t>
            </a:r>
            <a:endParaRPr lang="en-US" altLang="ja-JP" dirty="0"/>
          </a:p>
        </p:txBody>
      </p:sp>
      <p:sp>
        <p:nvSpPr>
          <p:cNvPr id="16" name="四角形吹き出し 15"/>
          <p:cNvSpPr/>
          <p:nvPr/>
        </p:nvSpPr>
        <p:spPr>
          <a:xfrm>
            <a:off x="5071883" y="2527547"/>
            <a:ext cx="6814038" cy="509742"/>
          </a:xfrm>
          <a:prstGeom prst="wedgeRectCallout">
            <a:avLst>
              <a:gd name="adj1" fmla="val -37767"/>
              <a:gd name="adj2" fmla="val 97001"/>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各クラブ、ひとりひとりのロータリアンが自由に発信できる。</a:t>
            </a:r>
            <a:endParaRPr lang="en-US" altLang="ja-JP" dirty="0"/>
          </a:p>
        </p:txBody>
      </p:sp>
      <p:sp>
        <p:nvSpPr>
          <p:cNvPr id="17" name="四角形吹き出し 16"/>
          <p:cNvSpPr/>
          <p:nvPr/>
        </p:nvSpPr>
        <p:spPr>
          <a:xfrm>
            <a:off x="7361557" y="3473017"/>
            <a:ext cx="4524364" cy="718411"/>
          </a:xfrm>
          <a:prstGeom prst="wedgeRectCallout">
            <a:avLst>
              <a:gd name="adj1" fmla="val -57921"/>
              <a:gd name="adj2" fmla="val 81503"/>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多くの人々にダイレクトに</a:t>
            </a:r>
            <a:endParaRPr lang="en-US" altLang="ja-JP" dirty="0"/>
          </a:p>
          <a:p>
            <a:pPr algn="ctr"/>
            <a:r>
              <a:rPr lang="ja-JP" altLang="en-US" dirty="0"/>
              <a:t>メッセージを伝えることができる。</a:t>
            </a:r>
            <a:endParaRPr lang="en-US" altLang="ja-JP" dirty="0"/>
          </a:p>
        </p:txBody>
      </p:sp>
      <p:sp>
        <p:nvSpPr>
          <p:cNvPr id="18" name="四角形吹き出し 17"/>
          <p:cNvSpPr/>
          <p:nvPr/>
        </p:nvSpPr>
        <p:spPr>
          <a:xfrm>
            <a:off x="740346" y="5174062"/>
            <a:ext cx="2496922" cy="658231"/>
          </a:xfrm>
          <a:prstGeom prst="wedgeRectCallout">
            <a:avLst>
              <a:gd name="adj1" fmla="val 62987"/>
              <a:gd name="adj2" fmla="val -114305"/>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社会への強い発信力</a:t>
            </a:r>
            <a:endParaRPr lang="en-US" altLang="ja-JP" dirty="0"/>
          </a:p>
        </p:txBody>
      </p:sp>
      <p:sp>
        <p:nvSpPr>
          <p:cNvPr id="19" name="四角形吹き出し 18"/>
          <p:cNvSpPr/>
          <p:nvPr/>
        </p:nvSpPr>
        <p:spPr>
          <a:xfrm>
            <a:off x="7714144" y="5314739"/>
            <a:ext cx="2767676" cy="658231"/>
          </a:xfrm>
          <a:prstGeom prst="wedgeRectCallout">
            <a:avLst>
              <a:gd name="adj1" fmla="val -97085"/>
              <a:gd name="adj2" fmla="val -58204"/>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若年層への浸透</a:t>
            </a:r>
            <a:endParaRPr lang="en-US" altLang="ja-JP" dirty="0"/>
          </a:p>
        </p:txBody>
      </p:sp>
    </p:spTree>
    <p:extLst>
      <p:ext uri="{BB962C8B-B14F-4D97-AF65-F5344CB8AC3E}">
        <p14:creationId xmlns:p14="http://schemas.microsoft.com/office/powerpoint/2010/main" val="2476076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235917" y="659423"/>
            <a:ext cx="11956083" cy="5600699"/>
          </a:xfrm>
          <a:prstGeom prst="rect">
            <a:avLst/>
          </a:prstGeom>
          <a:noFill/>
        </p:spPr>
        <p:txBody>
          <a:bodyPr wrap="square" rtlCol="0">
            <a:noAutofit/>
          </a:bodyPr>
          <a:lstStyle/>
          <a:p>
            <a:pPr lvl="0">
              <a:defRPr/>
            </a:pPr>
            <a:endParaRPr kumimoji="1" lang="en-US" altLang="ja-JP" sz="36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lvl="0">
              <a:defRPr/>
            </a:pPr>
            <a:r>
              <a:rPr lang="ja-JP" altLang="en-US" sz="2800" b="1" u="sng" dirty="0">
                <a:solidFill>
                  <a:prstClr val="black"/>
                </a:solidFill>
                <a:latin typeface="Calibri" panose="020F0502020204030204"/>
                <a:ea typeface="メイリオ" panose="020B0604030504040204" pitchFamily="50" charset="-128"/>
              </a:rPr>
              <a:t>国内ユーザー数</a:t>
            </a:r>
            <a:r>
              <a:rPr lang="en-US" altLang="ja-JP" sz="2800" b="1" u="sng" dirty="0">
                <a:solidFill>
                  <a:prstClr val="black"/>
                </a:solidFill>
                <a:latin typeface="Calibri" panose="020F0502020204030204"/>
                <a:ea typeface="メイリオ" panose="020B0604030504040204" pitchFamily="50" charset="-128"/>
              </a:rPr>
              <a:t>	</a:t>
            </a:r>
            <a:r>
              <a:rPr lang="ja-JP" altLang="en-US" sz="2800" b="1" u="sng" dirty="0">
                <a:solidFill>
                  <a:prstClr val="black"/>
                </a:solidFill>
                <a:latin typeface="Calibri" panose="020F0502020204030204"/>
                <a:ea typeface="メイリオ" panose="020B0604030504040204" pitchFamily="50" charset="-128"/>
              </a:rPr>
              <a:t>　</a:t>
            </a:r>
            <a:r>
              <a:rPr lang="en-US" altLang="ja-JP" sz="2800" b="1" u="sng" dirty="0">
                <a:solidFill>
                  <a:prstClr val="black"/>
                </a:solidFill>
                <a:latin typeface="Calibri" panose="020F0502020204030204"/>
                <a:ea typeface="メイリオ" panose="020B0604030504040204" pitchFamily="50" charset="-128"/>
              </a:rPr>
              <a:t>4,500</a:t>
            </a:r>
            <a:r>
              <a:rPr lang="ja-JP" altLang="en-US" sz="2800" b="1" u="sng" dirty="0">
                <a:solidFill>
                  <a:prstClr val="black"/>
                </a:solidFill>
                <a:latin typeface="Calibri" panose="020F0502020204030204"/>
                <a:ea typeface="メイリオ" panose="020B0604030504040204" pitchFamily="50" charset="-128"/>
              </a:rPr>
              <a:t>万人　　</a:t>
            </a:r>
            <a:r>
              <a:rPr lang="en-US" altLang="ja-JP" sz="2800" b="1" u="sng" dirty="0">
                <a:solidFill>
                  <a:prstClr val="black"/>
                </a:solidFill>
                <a:latin typeface="Calibri" panose="020F0502020204030204"/>
                <a:ea typeface="メイリオ" panose="020B0604030504040204" pitchFamily="50" charset="-128"/>
              </a:rPr>
              <a:t>2,600</a:t>
            </a:r>
            <a:r>
              <a:rPr lang="ja-JP" altLang="en-US" sz="2800" b="1" u="sng" dirty="0">
                <a:solidFill>
                  <a:prstClr val="black"/>
                </a:solidFill>
                <a:latin typeface="Calibri" panose="020F0502020204030204"/>
                <a:ea typeface="メイリオ" panose="020B0604030504040204" pitchFamily="50" charset="-128"/>
              </a:rPr>
              <a:t>万人　　</a:t>
            </a:r>
            <a:r>
              <a:rPr lang="en-US" altLang="ja-JP" sz="2800" b="1" u="sng" dirty="0">
                <a:solidFill>
                  <a:prstClr val="black"/>
                </a:solidFill>
                <a:latin typeface="Calibri" panose="020F0502020204030204"/>
                <a:ea typeface="メイリオ" panose="020B0604030504040204" pitchFamily="50" charset="-128"/>
              </a:rPr>
              <a:t>3,300</a:t>
            </a:r>
            <a:r>
              <a:rPr lang="ja-JP" altLang="en-US" sz="2800" b="1" u="sng" dirty="0">
                <a:solidFill>
                  <a:prstClr val="black"/>
                </a:solidFill>
                <a:latin typeface="Calibri" panose="020F0502020204030204"/>
                <a:ea typeface="メイリオ" panose="020B0604030504040204" pitchFamily="50" charset="-128"/>
              </a:rPr>
              <a:t>万人　　</a:t>
            </a:r>
            <a:r>
              <a:rPr lang="en-US" altLang="ja-JP" sz="2800" b="1" u="sng" dirty="0">
                <a:solidFill>
                  <a:prstClr val="black"/>
                </a:solidFill>
                <a:latin typeface="Calibri" panose="020F0502020204030204"/>
                <a:ea typeface="メイリオ" panose="020B0604030504040204" pitchFamily="50" charset="-128"/>
              </a:rPr>
              <a:t>6,500</a:t>
            </a:r>
            <a:r>
              <a:rPr lang="ja-JP" altLang="en-US" sz="2800" b="1" u="sng" dirty="0">
                <a:solidFill>
                  <a:prstClr val="black"/>
                </a:solidFill>
                <a:latin typeface="Calibri" panose="020F0502020204030204"/>
                <a:ea typeface="メイリオ" panose="020B0604030504040204" pitchFamily="50" charset="-128"/>
              </a:rPr>
              <a:t>万人</a:t>
            </a:r>
            <a:endParaRPr lang="en-US" altLang="ja-JP" sz="2800" b="1" u="sng" dirty="0">
              <a:solidFill>
                <a:prstClr val="black"/>
              </a:solidFill>
              <a:latin typeface="Calibri" panose="020F0502020204030204"/>
              <a:ea typeface="メイリオ" panose="020B0604030504040204" pitchFamily="50" charset="-128"/>
            </a:endParaRPr>
          </a:p>
          <a:p>
            <a:pPr lvl="0">
              <a:defRPr/>
            </a:pPr>
            <a:r>
              <a:rPr kumimoji="1" lang="en-US" altLang="ja-JP" sz="3600" b="1"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p>
          <a:p>
            <a:pPr lvl="0">
              <a:defRPr/>
            </a:pPr>
            <a:endParaRPr lang="en-US" altLang="ja-JP" sz="3600" b="1" dirty="0">
              <a:solidFill>
                <a:prstClr val="black"/>
              </a:solidFill>
              <a:latin typeface="Calibri" panose="020F0502020204030204"/>
              <a:ea typeface="メイリオ" panose="020B0604030504040204" pitchFamily="50" charset="-128"/>
            </a:endParaRPr>
          </a:p>
          <a:p>
            <a:pPr lvl="0">
              <a:defRPr/>
            </a:pPr>
            <a:endParaRPr kumimoji="1" lang="en-US" altLang="ja-JP" sz="3600" b="1"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lvl="0">
              <a:defRPr/>
            </a:pPr>
            <a:r>
              <a:rPr lang="ja-JP" altLang="en-US" sz="2800" b="1" dirty="0">
                <a:solidFill>
                  <a:prstClr val="black"/>
                </a:solidFill>
                <a:latin typeface="Calibri" panose="020F0502020204030204"/>
                <a:ea typeface="メイリオ" panose="020B0604030504040204" pitchFamily="50" charset="-128"/>
              </a:rPr>
              <a:t>　</a:t>
            </a:r>
            <a:endParaRPr lang="en-US" altLang="ja-JP" sz="2800" b="1" dirty="0">
              <a:solidFill>
                <a:prstClr val="black"/>
              </a:solidFill>
              <a:latin typeface="Calibri" panose="020F0502020204030204"/>
              <a:ea typeface="メイリオ" panose="020B0604030504040204" pitchFamily="50" charset="-128"/>
            </a:endParaRPr>
          </a:p>
          <a:p>
            <a:pPr lvl="0">
              <a:defRPr/>
            </a:pPr>
            <a:endParaRPr lang="en-US" altLang="ja-JP" sz="2800" b="1" u="sng" dirty="0">
              <a:solidFill>
                <a:prstClr val="black"/>
              </a:solidFill>
              <a:latin typeface="Calibri" panose="020F0502020204030204"/>
              <a:ea typeface="メイリオ" panose="020B0604030504040204" pitchFamily="50" charset="-128"/>
            </a:endParaRPr>
          </a:p>
          <a:p>
            <a:pPr lvl="0">
              <a:defRPr/>
            </a:pPr>
            <a:r>
              <a:rPr lang="ja-JP" altLang="en-US" sz="2800" b="1" u="sng" dirty="0">
                <a:solidFill>
                  <a:prstClr val="black"/>
                </a:solidFill>
                <a:latin typeface="Calibri" panose="020F0502020204030204"/>
                <a:ea typeface="メイリオ" panose="020B0604030504040204" pitchFamily="50" charset="-128"/>
              </a:rPr>
              <a:t>国内の一般紙・総発行部数　</a:t>
            </a:r>
            <a:r>
              <a:rPr lang="en-US" altLang="ja-JP" sz="2800" b="1" u="sng" dirty="0">
                <a:solidFill>
                  <a:prstClr val="black"/>
                </a:solidFill>
                <a:latin typeface="Calibri" panose="020F0502020204030204"/>
                <a:ea typeface="メイリオ" panose="020B0604030504040204" pitchFamily="50" charset="-128"/>
              </a:rPr>
              <a:t>3,245</a:t>
            </a:r>
            <a:r>
              <a:rPr lang="ja-JP" altLang="en-US" sz="2800" b="1" u="sng" dirty="0">
                <a:solidFill>
                  <a:prstClr val="black"/>
                </a:solidFill>
                <a:latin typeface="Calibri" panose="020F0502020204030204"/>
                <a:ea typeface="メイリオ" panose="020B0604030504040204" pitchFamily="50" charset="-128"/>
              </a:rPr>
              <a:t>万部</a:t>
            </a:r>
            <a:endParaRPr lang="en-US" altLang="ja-JP" sz="2800" b="1" u="sng" dirty="0">
              <a:solidFill>
                <a:prstClr val="black"/>
              </a:solidFill>
              <a:latin typeface="Calibri" panose="020F0502020204030204"/>
              <a:ea typeface="メイリオ" panose="020B0604030504040204" pitchFamily="50" charset="-128"/>
            </a:endParaRPr>
          </a:p>
          <a:p>
            <a:pPr lvl="0">
              <a:defRPr/>
            </a:pPr>
            <a:endParaRPr kumimoji="1" lang="en-US" altLang="ja-JP" sz="28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endParaRPr>
          </a:p>
          <a:p>
            <a:pPr lvl="0">
              <a:defRPr/>
            </a:pPr>
            <a:r>
              <a:rPr kumimoji="1" lang="ja-JP" altLang="en-US" sz="2800" b="1"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t>世界中のロータリアンが</a:t>
            </a:r>
            <a:r>
              <a:rPr kumimoji="1" lang="en-US" altLang="ja-JP" sz="2800" b="1"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t>SNS</a:t>
            </a:r>
            <a:r>
              <a:rPr kumimoji="1" lang="ja-JP" altLang="en-US" sz="2800" b="1"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t>を活用した発信に取り組んでいます。</a:t>
            </a:r>
            <a:br>
              <a:rPr kumimoji="1" lang="en-US" altLang="ja-JP" sz="2800" b="1" i="0"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rPr>
            </a:br>
            <a:r>
              <a:rPr kumimoji="1" lang="ja-JP" altLang="en-US" sz="2800" b="1" i="0"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rPr>
              <a:t>当地区でも「ソーシャルメディア・ガイドライン」を提唱し</a:t>
            </a:r>
            <a:r>
              <a:rPr lang="ja-JP" altLang="en-US" sz="2800" b="1" dirty="0" err="1">
                <a:solidFill>
                  <a:srgbClr val="0070C0"/>
                </a:solidFill>
                <a:latin typeface="Calibri" panose="020F0502020204030204"/>
                <a:ea typeface="メイリオ" panose="020B0604030504040204" pitchFamily="50" charset="-128"/>
              </a:rPr>
              <a:t>、</a:t>
            </a:r>
            <a:endParaRPr lang="en-US" altLang="ja-JP" sz="2800" b="1" dirty="0">
              <a:solidFill>
                <a:srgbClr val="0070C0"/>
              </a:solidFill>
              <a:latin typeface="Calibri" panose="020F0502020204030204"/>
              <a:ea typeface="メイリオ" panose="020B0604030504040204" pitchFamily="50" charset="-128"/>
            </a:endParaRPr>
          </a:p>
          <a:p>
            <a:pPr lvl="0">
              <a:defRPr/>
            </a:pPr>
            <a:r>
              <a:rPr kumimoji="1" lang="en-US" altLang="ja-JP" sz="2800" b="1" i="0"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rPr>
              <a:t>SNS</a:t>
            </a:r>
            <a:r>
              <a:rPr kumimoji="1" lang="ja-JP" altLang="en-US" sz="2800" b="1" i="0"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rPr>
              <a:t>を通したロータリーの公共イメージ向上を推奨していきます。</a:t>
            </a:r>
            <a:endParaRPr kumimoji="1" lang="en-US" altLang="ja-JP" sz="2800" b="1" i="0"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endParaRPr>
          </a:p>
          <a:p>
            <a:pPr lvl="0">
              <a:defRPr/>
            </a:pPr>
            <a:endParaRPr lang="en-US" altLang="ja-JP" sz="2800" b="1" dirty="0">
              <a:solidFill>
                <a:prstClr val="black"/>
              </a:solidFill>
              <a:latin typeface="Calibri" panose="020F0502020204030204"/>
              <a:ea typeface="メイリオ" panose="020B0604030504040204" pitchFamily="50" charset="-128"/>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14" name="図 13"/>
          <p:cNvPicPr>
            <a:picLocks noChangeAspect="1"/>
          </p:cNvPicPr>
          <p:nvPr/>
        </p:nvPicPr>
        <p:blipFill>
          <a:blip r:embed="rId4"/>
          <a:stretch>
            <a:fillRect/>
          </a:stretch>
        </p:blipFill>
        <p:spPr>
          <a:xfrm>
            <a:off x="10066586" y="518955"/>
            <a:ext cx="1427882" cy="759526"/>
          </a:xfrm>
          <a:prstGeom prst="rect">
            <a:avLst/>
          </a:prstGeom>
        </p:spPr>
      </p:pic>
      <p:pic>
        <p:nvPicPr>
          <p:cNvPr id="17" name="図 16"/>
          <p:cNvPicPr>
            <a:picLocks noChangeAspect="1"/>
          </p:cNvPicPr>
          <p:nvPr/>
        </p:nvPicPr>
        <p:blipFill>
          <a:blip r:embed="rId5"/>
          <a:stretch>
            <a:fillRect/>
          </a:stretch>
        </p:blipFill>
        <p:spPr>
          <a:xfrm>
            <a:off x="3464169" y="1768129"/>
            <a:ext cx="1380104" cy="1969925"/>
          </a:xfrm>
          <a:prstGeom prst="rect">
            <a:avLst/>
          </a:prstGeom>
        </p:spPr>
      </p:pic>
      <p:pic>
        <p:nvPicPr>
          <p:cNvPr id="18" name="図 17"/>
          <p:cNvPicPr>
            <a:picLocks noChangeAspect="1"/>
          </p:cNvPicPr>
          <p:nvPr/>
        </p:nvPicPr>
        <p:blipFill>
          <a:blip r:embed="rId6"/>
          <a:stretch>
            <a:fillRect/>
          </a:stretch>
        </p:blipFill>
        <p:spPr>
          <a:xfrm>
            <a:off x="5794125" y="1679591"/>
            <a:ext cx="1057364" cy="2146999"/>
          </a:xfrm>
          <a:prstGeom prst="rect">
            <a:avLst/>
          </a:prstGeom>
        </p:spPr>
      </p:pic>
      <p:pic>
        <p:nvPicPr>
          <p:cNvPr id="11" name="図 10"/>
          <p:cNvPicPr>
            <a:picLocks noChangeAspect="1"/>
          </p:cNvPicPr>
          <p:nvPr/>
        </p:nvPicPr>
        <p:blipFill>
          <a:blip r:embed="rId7"/>
          <a:stretch>
            <a:fillRect/>
          </a:stretch>
        </p:blipFill>
        <p:spPr>
          <a:xfrm>
            <a:off x="5581034" y="535069"/>
            <a:ext cx="1483547" cy="734537"/>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5457" y="1785310"/>
            <a:ext cx="940957" cy="2041398"/>
          </a:xfrm>
          <a:prstGeom prst="rect">
            <a:avLst/>
          </a:prstGeom>
        </p:spPr>
      </p:pic>
      <p:pic>
        <p:nvPicPr>
          <p:cNvPr id="5" name="図 4"/>
          <p:cNvPicPr>
            <a:picLocks noChangeAspect="1"/>
          </p:cNvPicPr>
          <p:nvPr/>
        </p:nvPicPr>
        <p:blipFill>
          <a:blip r:embed="rId9"/>
          <a:stretch>
            <a:fillRect/>
          </a:stretch>
        </p:blipFill>
        <p:spPr>
          <a:xfrm>
            <a:off x="3586973" y="510080"/>
            <a:ext cx="1257300" cy="727299"/>
          </a:xfrm>
          <a:prstGeom prst="rect">
            <a:avLst/>
          </a:prstGeom>
        </p:spPr>
      </p:pic>
      <p:pic>
        <p:nvPicPr>
          <p:cNvPr id="13" name="図 12"/>
          <p:cNvPicPr>
            <a:picLocks noChangeAspect="1"/>
          </p:cNvPicPr>
          <p:nvPr/>
        </p:nvPicPr>
        <p:blipFill>
          <a:blip r:embed="rId10"/>
          <a:stretch>
            <a:fillRect/>
          </a:stretch>
        </p:blipFill>
        <p:spPr>
          <a:xfrm>
            <a:off x="7697899" y="510080"/>
            <a:ext cx="1563239" cy="759526"/>
          </a:xfrm>
          <a:prstGeom prst="rect">
            <a:avLst/>
          </a:prstGeom>
        </p:spPr>
      </p:pic>
      <p:pic>
        <p:nvPicPr>
          <p:cNvPr id="20" name="図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66586" y="2254373"/>
            <a:ext cx="1728125" cy="796558"/>
          </a:xfrm>
          <a:prstGeom prst="rect">
            <a:avLst/>
          </a:prstGeom>
        </p:spPr>
      </p:pic>
    </p:spTree>
    <p:extLst>
      <p:ext uri="{BB962C8B-B14F-4D97-AF65-F5344CB8AC3E}">
        <p14:creationId xmlns:p14="http://schemas.microsoft.com/office/powerpoint/2010/main" val="1013345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ja-JP" sz="2800" b="1" u="sng" dirty="0"/>
              <a:t>公共イメージ</a:t>
            </a:r>
            <a:r>
              <a:rPr lang="ja-JP" altLang="en-US" sz="2800" b="1" u="sng" dirty="0"/>
              <a:t>向上セミナー　セッション</a:t>
            </a:r>
            <a:r>
              <a:rPr lang="en-US" altLang="ja-JP" sz="2800" b="1" u="sng" dirty="0"/>
              <a:t>Ⅰ</a:t>
            </a:r>
            <a:endParaRPr lang="ja-JP" altLang="ja-JP" sz="2800"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10" name="テキスト ボックス 9">
            <a:extLst>
              <a:ext uri="{FF2B5EF4-FFF2-40B4-BE49-F238E27FC236}">
                <a16:creationId xmlns:a16="http://schemas.microsoft.com/office/drawing/2014/main" id="{EE24120D-6602-4FD8-A6FA-8BD8838CE239}"/>
              </a:ext>
            </a:extLst>
          </p:cNvPr>
          <p:cNvSpPr txBox="1"/>
          <p:nvPr/>
        </p:nvSpPr>
        <p:spPr>
          <a:xfrm>
            <a:off x="523975" y="1226735"/>
            <a:ext cx="11442357" cy="4490574"/>
          </a:xfrm>
          <a:prstGeom prst="rect">
            <a:avLst/>
          </a:prstGeom>
          <a:noFill/>
        </p:spPr>
        <p:txBody>
          <a:bodyPr wrap="square" rtlCol="0">
            <a:noAutofit/>
          </a:bodyPr>
          <a:lstStyle/>
          <a:p>
            <a:endParaRPr lang="en-US" altLang="ja-JP" sz="2800" dirty="0">
              <a:solidFill>
                <a:prstClr val="black"/>
              </a:solidFill>
            </a:endParaRPr>
          </a:p>
          <a:p>
            <a:r>
              <a:rPr lang="en-US" altLang="ja-JP" sz="2800" b="1" dirty="0"/>
              <a:t>1.</a:t>
            </a:r>
            <a:r>
              <a:rPr lang="ja-JP" altLang="en-US" sz="2800" b="1" dirty="0"/>
              <a:t>公共イメージ向上のめざすもの</a:t>
            </a:r>
            <a:endParaRPr lang="en-US" altLang="ja-JP" sz="2800" b="1" dirty="0"/>
          </a:p>
          <a:p>
            <a:endParaRPr lang="en-US" altLang="ja-JP" sz="2800" b="1" dirty="0">
              <a:solidFill>
                <a:prstClr val="black"/>
              </a:solidFill>
            </a:endParaRPr>
          </a:p>
          <a:p>
            <a:r>
              <a:rPr lang="en-US" altLang="ja-JP" sz="2800" b="1" dirty="0">
                <a:solidFill>
                  <a:prstClr val="black"/>
                </a:solidFill>
              </a:rPr>
              <a:t>2.</a:t>
            </a:r>
            <a:r>
              <a:rPr lang="ja-JP" altLang="en-US" sz="2800" b="1" dirty="0">
                <a:solidFill>
                  <a:prstClr val="black"/>
                </a:solidFill>
              </a:rPr>
              <a:t>ロータリーはどのように認知されているか？</a:t>
            </a:r>
            <a:endParaRPr lang="en-US" altLang="ja-JP" sz="2800" b="1" dirty="0">
              <a:solidFill>
                <a:prstClr val="black"/>
              </a:solidFill>
            </a:endParaRPr>
          </a:p>
          <a:p>
            <a:r>
              <a:rPr lang="ja-JP" altLang="en-US" sz="2800" b="1" dirty="0">
                <a:solidFill>
                  <a:prstClr val="black"/>
                </a:solidFill>
              </a:rPr>
              <a:t>（認知浸透度調査の結果報告）</a:t>
            </a:r>
            <a:endParaRPr lang="en-US" altLang="ja-JP" sz="2800" b="1" dirty="0">
              <a:solidFill>
                <a:prstClr val="black"/>
              </a:solidFill>
            </a:endParaRPr>
          </a:p>
          <a:p>
            <a:endParaRPr lang="en-US" altLang="ja-JP" sz="2800" b="1" dirty="0">
              <a:solidFill>
                <a:prstClr val="black"/>
              </a:solidFill>
            </a:endParaRPr>
          </a:p>
          <a:p>
            <a:r>
              <a:rPr lang="en-US" altLang="ja-JP" sz="2800" b="1" dirty="0">
                <a:solidFill>
                  <a:prstClr val="black"/>
                </a:solidFill>
              </a:rPr>
              <a:t>3.</a:t>
            </a:r>
            <a:r>
              <a:rPr lang="ja-JP" altLang="en-US" sz="2800" b="1" dirty="0">
                <a:solidFill>
                  <a:prstClr val="black"/>
                </a:solidFill>
              </a:rPr>
              <a:t>公共イメージ向上への取り組みの方向性</a:t>
            </a:r>
            <a:endParaRPr lang="en-US" altLang="ja-JP" sz="2800" b="1" dirty="0">
              <a:solidFill>
                <a:prstClr val="black"/>
              </a:solidFill>
            </a:endParaRPr>
          </a:p>
          <a:p>
            <a:endParaRPr lang="en-US" altLang="ja-JP" sz="2800" b="1" dirty="0">
              <a:solidFill>
                <a:prstClr val="black"/>
              </a:solidFill>
            </a:endParaRPr>
          </a:p>
          <a:p>
            <a:r>
              <a:rPr lang="en-US" altLang="ja-JP" sz="2800" b="1" dirty="0">
                <a:solidFill>
                  <a:srgbClr val="0070C0"/>
                </a:solidFill>
              </a:rPr>
              <a:t>4.</a:t>
            </a:r>
            <a:r>
              <a:rPr lang="ja-JP" altLang="en-US" sz="2800" b="1" dirty="0">
                <a:solidFill>
                  <a:srgbClr val="0070C0"/>
                </a:solidFill>
              </a:rPr>
              <a:t>ロータリーのストーリーを伝えるためのリソース</a:t>
            </a:r>
            <a:endParaRPr lang="en-US" altLang="ja-JP" sz="2800" b="1" dirty="0">
              <a:solidFill>
                <a:srgbClr val="0070C0"/>
              </a:solidFill>
            </a:endParaRPr>
          </a:p>
          <a:p>
            <a:endParaRPr lang="en-US" altLang="ja-JP" sz="2800" b="1" dirty="0">
              <a:solidFill>
                <a:prstClr val="black"/>
              </a:solidFill>
            </a:endParaRPr>
          </a:p>
          <a:p>
            <a:endParaRPr lang="en-US" altLang="ja-JP" sz="2800" dirty="0">
              <a:solidFill>
                <a:prstClr val="black"/>
              </a:solidFill>
            </a:endParaRPr>
          </a:p>
        </p:txBody>
      </p:sp>
    </p:spTree>
    <p:extLst>
      <p:ext uri="{BB962C8B-B14F-4D97-AF65-F5344CB8AC3E}">
        <p14:creationId xmlns:p14="http://schemas.microsoft.com/office/powerpoint/2010/main" val="173926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10" name="タイトル 1">
            <a:extLst>
              <a:ext uri="{FF2B5EF4-FFF2-40B4-BE49-F238E27FC236}">
                <a16:creationId xmlns:a16="http://schemas.microsoft.com/office/drawing/2014/main" id="{339FFC3F-3965-44B0-82D3-24FB422A82F3}"/>
              </a:ext>
            </a:extLst>
          </p:cNvPr>
          <p:cNvSpPr>
            <a:spLocks noGrp="1"/>
          </p:cNvSpPr>
          <p:nvPr>
            <p:ph type="ctrTitle"/>
          </p:nvPr>
        </p:nvSpPr>
        <p:spPr>
          <a:xfrm>
            <a:off x="1108592" y="586457"/>
            <a:ext cx="10363200" cy="623383"/>
          </a:xfrm>
        </p:spPr>
        <p:txBody>
          <a:bodyPr>
            <a:normAutofit/>
          </a:bodyPr>
          <a:lstStyle/>
          <a:p>
            <a:r>
              <a:rPr lang="ja-JP" altLang="en-US" sz="2800" b="1" dirty="0"/>
              <a:t>まずは</a:t>
            </a:r>
            <a:r>
              <a:rPr lang="ja-JP" altLang="en-US" sz="2800" b="1" dirty="0">
                <a:solidFill>
                  <a:srgbClr val="0070C0"/>
                </a:solidFill>
              </a:rPr>
              <a:t>ブランドリソースセンター</a:t>
            </a:r>
            <a:r>
              <a:rPr lang="ja-JP" altLang="en-US" sz="2800" b="1" dirty="0"/>
              <a:t>へ！</a:t>
            </a:r>
            <a:endParaRPr lang="en-US" sz="2800" b="1" dirty="0"/>
          </a:p>
        </p:txBody>
      </p:sp>
      <p:pic>
        <p:nvPicPr>
          <p:cNvPr id="6" name="図 5">
            <a:extLst>
              <a:ext uri="{FF2B5EF4-FFF2-40B4-BE49-F238E27FC236}">
                <a16:creationId xmlns:a16="http://schemas.microsoft.com/office/drawing/2014/main" id="{747D0A4C-0CD4-495B-9C0A-BABD6786B72F}"/>
              </a:ext>
            </a:extLst>
          </p:cNvPr>
          <p:cNvPicPr>
            <a:picLocks noChangeAspect="1"/>
          </p:cNvPicPr>
          <p:nvPr/>
        </p:nvPicPr>
        <p:blipFill>
          <a:blip r:embed="rId4"/>
          <a:stretch>
            <a:fillRect/>
          </a:stretch>
        </p:blipFill>
        <p:spPr>
          <a:xfrm>
            <a:off x="129463" y="1652578"/>
            <a:ext cx="4446638" cy="2339782"/>
          </a:xfrm>
          <a:prstGeom prst="rect">
            <a:avLst/>
          </a:prstGeom>
        </p:spPr>
      </p:pic>
      <p:sp>
        <p:nvSpPr>
          <p:cNvPr id="11" name="テキスト ボックス 10">
            <a:extLst>
              <a:ext uri="{FF2B5EF4-FFF2-40B4-BE49-F238E27FC236}">
                <a16:creationId xmlns:a16="http://schemas.microsoft.com/office/drawing/2014/main" id="{EF618C65-16AF-4C8F-BD65-501A4472A994}"/>
              </a:ext>
            </a:extLst>
          </p:cNvPr>
          <p:cNvSpPr txBox="1"/>
          <p:nvPr/>
        </p:nvSpPr>
        <p:spPr>
          <a:xfrm>
            <a:off x="1639865" y="5240829"/>
            <a:ext cx="8335408" cy="646331"/>
          </a:xfrm>
          <a:prstGeom prst="rect">
            <a:avLst/>
          </a:prstGeom>
          <a:noFill/>
        </p:spPr>
        <p:txBody>
          <a:bodyPr wrap="square">
            <a:spAutoFit/>
          </a:bodyPr>
          <a:lstStyle/>
          <a:p>
            <a:pPr algn="ctr"/>
            <a:r>
              <a:rPr lang="en-US" altLang="ja-JP" sz="3600" b="1" dirty="0">
                <a:solidFill>
                  <a:srgbClr val="0070C0"/>
                </a:solidFill>
              </a:rPr>
              <a:t>https://brandcenter.rotary.org/ja-JP</a:t>
            </a:r>
            <a:endParaRPr lang="ja-JP" altLang="en-US" sz="3600" b="1" dirty="0">
              <a:solidFill>
                <a:srgbClr val="0070C0"/>
              </a:solidFill>
            </a:endParaRPr>
          </a:p>
        </p:txBody>
      </p:sp>
      <p:sp>
        <p:nvSpPr>
          <p:cNvPr id="12" name="テキスト ボックス 11">
            <a:extLst>
              <a:ext uri="{FF2B5EF4-FFF2-40B4-BE49-F238E27FC236}">
                <a16:creationId xmlns:a16="http://schemas.microsoft.com/office/drawing/2014/main" id="{27664019-CAA6-4028-8116-3D20955FFC0A}"/>
              </a:ext>
            </a:extLst>
          </p:cNvPr>
          <p:cNvSpPr txBox="1"/>
          <p:nvPr/>
        </p:nvSpPr>
        <p:spPr>
          <a:xfrm>
            <a:off x="1348737" y="4341878"/>
            <a:ext cx="9310254" cy="523220"/>
          </a:xfrm>
          <a:prstGeom prst="rect">
            <a:avLst/>
          </a:prstGeom>
          <a:noFill/>
        </p:spPr>
        <p:txBody>
          <a:bodyPr wrap="square">
            <a:spAutoFit/>
          </a:bodyPr>
          <a:lstStyle/>
          <a:p>
            <a:pPr algn="ctr"/>
            <a:r>
              <a:rPr lang="en-US" altLang="ja-JP" sz="2800" b="1" dirty="0" err="1"/>
              <a:t>MyRotary</a:t>
            </a:r>
            <a:r>
              <a:rPr lang="en-US" altLang="ja-JP" sz="2800" b="1" dirty="0"/>
              <a:t> </a:t>
            </a:r>
            <a:r>
              <a:rPr lang="ja-JP" altLang="en-US" sz="2800" b="1" dirty="0"/>
              <a:t>→「運営する」→ ブランドリソースセンター</a:t>
            </a:r>
          </a:p>
        </p:txBody>
      </p:sp>
      <p:sp>
        <p:nvSpPr>
          <p:cNvPr id="13" name="テキスト ボックス 12">
            <a:extLst>
              <a:ext uri="{FF2B5EF4-FFF2-40B4-BE49-F238E27FC236}">
                <a16:creationId xmlns:a16="http://schemas.microsoft.com/office/drawing/2014/main" id="{0E6340EA-6E81-4D53-B730-130AD9F9E432}"/>
              </a:ext>
            </a:extLst>
          </p:cNvPr>
          <p:cNvSpPr txBox="1"/>
          <p:nvPr/>
        </p:nvSpPr>
        <p:spPr>
          <a:xfrm>
            <a:off x="4785257" y="2360360"/>
            <a:ext cx="7175834" cy="830997"/>
          </a:xfrm>
          <a:prstGeom prst="rect">
            <a:avLst/>
          </a:prstGeom>
          <a:noFill/>
        </p:spPr>
        <p:txBody>
          <a:bodyPr wrap="square">
            <a:spAutoFit/>
          </a:bodyPr>
          <a:lstStyle/>
          <a:p>
            <a:r>
              <a:rPr lang="ja-JP" altLang="en-US" sz="2400" b="1" dirty="0"/>
              <a:t>ストーリーをより効果的に伝えるために、</a:t>
            </a:r>
            <a:endParaRPr lang="en-US" altLang="ja-JP" sz="2400" b="1" dirty="0"/>
          </a:p>
          <a:p>
            <a:r>
              <a:rPr lang="ja-JP" altLang="en-US" sz="2400" b="1" dirty="0">
                <a:solidFill>
                  <a:srgbClr val="0070C0"/>
                </a:solidFill>
              </a:rPr>
              <a:t>ロータリアンが活用できるリソースの入り口</a:t>
            </a:r>
            <a:r>
              <a:rPr lang="ja-JP" altLang="en-US" sz="2400" b="1" dirty="0"/>
              <a:t>です。</a:t>
            </a:r>
          </a:p>
        </p:txBody>
      </p:sp>
    </p:spTree>
    <p:extLst>
      <p:ext uri="{BB962C8B-B14F-4D97-AF65-F5344CB8AC3E}">
        <p14:creationId xmlns:p14="http://schemas.microsoft.com/office/powerpoint/2010/main" val="1346451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10" name="タイトル 1">
            <a:extLst>
              <a:ext uri="{FF2B5EF4-FFF2-40B4-BE49-F238E27FC236}">
                <a16:creationId xmlns:a16="http://schemas.microsoft.com/office/drawing/2014/main" id="{339FFC3F-3965-44B0-82D3-24FB422A82F3}"/>
              </a:ext>
            </a:extLst>
          </p:cNvPr>
          <p:cNvSpPr>
            <a:spLocks noGrp="1"/>
          </p:cNvSpPr>
          <p:nvPr>
            <p:ph type="ctrTitle"/>
          </p:nvPr>
        </p:nvSpPr>
        <p:spPr>
          <a:xfrm>
            <a:off x="1736664" y="624854"/>
            <a:ext cx="10363200" cy="584985"/>
          </a:xfrm>
        </p:spPr>
        <p:txBody>
          <a:bodyPr>
            <a:normAutofit/>
          </a:bodyPr>
          <a:lstStyle/>
          <a:p>
            <a:r>
              <a:rPr lang="ja-JP" altLang="en-US" sz="2800" b="1" dirty="0"/>
              <a:t>ブランドリソースセンターに用意されているリソース</a:t>
            </a:r>
            <a:endParaRPr lang="en-US" sz="2800" b="1" dirty="0"/>
          </a:p>
        </p:txBody>
      </p:sp>
      <p:sp>
        <p:nvSpPr>
          <p:cNvPr id="12" name="テキスト ボックス 11">
            <a:extLst>
              <a:ext uri="{FF2B5EF4-FFF2-40B4-BE49-F238E27FC236}">
                <a16:creationId xmlns:a16="http://schemas.microsoft.com/office/drawing/2014/main" id="{27664019-CAA6-4028-8116-3D20955FFC0A}"/>
              </a:ext>
            </a:extLst>
          </p:cNvPr>
          <p:cNvSpPr txBox="1"/>
          <p:nvPr/>
        </p:nvSpPr>
        <p:spPr>
          <a:xfrm>
            <a:off x="344692" y="3079804"/>
            <a:ext cx="311970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「世界を変える行動人」</a:t>
            </a:r>
            <a:endParaRPr kumimoji="1" lang="en-US" altLang="ja-JP" sz="20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キャンペーン用資料</a:t>
            </a:r>
          </a:p>
        </p:txBody>
      </p:sp>
      <p:pic>
        <p:nvPicPr>
          <p:cNvPr id="2" name="図 1">
            <a:extLst>
              <a:ext uri="{FF2B5EF4-FFF2-40B4-BE49-F238E27FC236}">
                <a16:creationId xmlns:a16="http://schemas.microsoft.com/office/drawing/2014/main" id="{26C5ED45-AB45-418E-AC7E-298ECC6B6230}"/>
              </a:ext>
            </a:extLst>
          </p:cNvPr>
          <p:cNvPicPr>
            <a:picLocks noChangeAspect="1"/>
          </p:cNvPicPr>
          <p:nvPr/>
        </p:nvPicPr>
        <p:blipFill>
          <a:blip r:embed="rId4"/>
          <a:stretch>
            <a:fillRect/>
          </a:stretch>
        </p:blipFill>
        <p:spPr>
          <a:xfrm>
            <a:off x="699120" y="1583343"/>
            <a:ext cx="2411861" cy="1359413"/>
          </a:xfrm>
          <a:prstGeom prst="rect">
            <a:avLst/>
          </a:prstGeom>
          <a:ln w="25400">
            <a:solidFill>
              <a:schemeClr val="tx1"/>
            </a:solidFill>
          </a:ln>
        </p:spPr>
      </p:pic>
      <p:pic>
        <p:nvPicPr>
          <p:cNvPr id="3" name="図 2">
            <a:extLst>
              <a:ext uri="{FF2B5EF4-FFF2-40B4-BE49-F238E27FC236}">
                <a16:creationId xmlns:a16="http://schemas.microsoft.com/office/drawing/2014/main" id="{5743646E-E081-4861-9976-7B47068DB894}"/>
              </a:ext>
            </a:extLst>
          </p:cNvPr>
          <p:cNvPicPr>
            <a:picLocks noChangeAspect="1"/>
          </p:cNvPicPr>
          <p:nvPr/>
        </p:nvPicPr>
        <p:blipFill>
          <a:blip r:embed="rId5"/>
          <a:stretch>
            <a:fillRect/>
          </a:stretch>
        </p:blipFill>
        <p:spPr>
          <a:xfrm>
            <a:off x="4844538" y="1502996"/>
            <a:ext cx="2502924" cy="1410739"/>
          </a:xfrm>
          <a:prstGeom prst="rect">
            <a:avLst/>
          </a:prstGeom>
        </p:spPr>
      </p:pic>
      <p:sp>
        <p:nvSpPr>
          <p:cNvPr id="14" name="テキスト ボックス 13">
            <a:extLst>
              <a:ext uri="{FF2B5EF4-FFF2-40B4-BE49-F238E27FC236}">
                <a16:creationId xmlns:a16="http://schemas.microsoft.com/office/drawing/2014/main" id="{901A3AAD-2359-49E6-AB75-5C9829126876}"/>
              </a:ext>
            </a:extLst>
          </p:cNvPr>
          <p:cNvSpPr txBox="1"/>
          <p:nvPr/>
        </p:nvSpPr>
        <p:spPr>
          <a:xfrm>
            <a:off x="3586939" y="3075057"/>
            <a:ext cx="464333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i="0" dirty="0">
                <a:solidFill>
                  <a:srgbClr val="0070C0"/>
                </a:solidFill>
                <a:effectLst/>
                <a:latin typeface="Meiryo" panose="020B0604030504040204" pitchFamily="50" charset="-128"/>
                <a:ea typeface="Meiryo" panose="020B0604030504040204" pitchFamily="50" charset="-128"/>
              </a:rPr>
              <a:t>ストーリーを伝えるための</a:t>
            </a:r>
            <a:endParaRPr lang="en-US" altLang="ja-JP" sz="2000" b="1" i="0" dirty="0">
              <a:solidFill>
                <a:srgbClr val="0070C0"/>
              </a:solidFill>
              <a:effectLst/>
              <a:latin typeface="Meiryo" panose="020B0604030504040204" pitchFamily="50" charset="-128"/>
              <a:ea typeface="Meiryo"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i="0" dirty="0">
                <a:solidFill>
                  <a:srgbClr val="0070C0"/>
                </a:solidFill>
                <a:effectLst/>
                <a:latin typeface="Meiryo" panose="020B0604030504040204" pitchFamily="50" charset="-128"/>
                <a:ea typeface="Meiryo" panose="020B0604030504040204" pitchFamily="50" charset="-128"/>
              </a:rPr>
              <a:t>デザインとメッセージのガイドライン</a:t>
            </a:r>
            <a:endParaRPr kumimoji="1" lang="ja-JP" altLang="en-US" sz="20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endParaRPr>
          </a:p>
        </p:txBody>
      </p:sp>
      <p:pic>
        <p:nvPicPr>
          <p:cNvPr id="4" name="図 3">
            <a:extLst>
              <a:ext uri="{FF2B5EF4-FFF2-40B4-BE49-F238E27FC236}">
                <a16:creationId xmlns:a16="http://schemas.microsoft.com/office/drawing/2014/main" id="{51335A9B-5187-4580-9A98-D2EC810A2331}"/>
              </a:ext>
            </a:extLst>
          </p:cNvPr>
          <p:cNvPicPr>
            <a:picLocks noChangeAspect="1"/>
          </p:cNvPicPr>
          <p:nvPr/>
        </p:nvPicPr>
        <p:blipFill>
          <a:blip r:embed="rId6"/>
          <a:stretch>
            <a:fillRect/>
          </a:stretch>
        </p:blipFill>
        <p:spPr>
          <a:xfrm>
            <a:off x="8989956" y="1502997"/>
            <a:ext cx="2502924" cy="1410739"/>
          </a:xfrm>
          <a:prstGeom prst="rect">
            <a:avLst/>
          </a:prstGeom>
          <a:ln w="25400">
            <a:solidFill>
              <a:schemeClr val="tx1"/>
            </a:solidFill>
          </a:ln>
        </p:spPr>
      </p:pic>
      <p:sp>
        <p:nvSpPr>
          <p:cNvPr id="15" name="テキスト ボックス 14">
            <a:extLst>
              <a:ext uri="{FF2B5EF4-FFF2-40B4-BE49-F238E27FC236}">
                <a16:creationId xmlns:a16="http://schemas.microsoft.com/office/drawing/2014/main" id="{1D480E45-CEC9-4535-B9B9-B9BDA2193F08}"/>
              </a:ext>
            </a:extLst>
          </p:cNvPr>
          <p:cNvSpPr txBox="1"/>
          <p:nvPr/>
        </p:nvSpPr>
        <p:spPr>
          <a:xfrm>
            <a:off x="8352819" y="3206894"/>
            <a:ext cx="362311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ロゴ・グラフィックデザイン</a:t>
            </a:r>
          </a:p>
        </p:txBody>
      </p:sp>
      <p:pic>
        <p:nvPicPr>
          <p:cNvPr id="7" name="図 6">
            <a:extLst>
              <a:ext uri="{FF2B5EF4-FFF2-40B4-BE49-F238E27FC236}">
                <a16:creationId xmlns:a16="http://schemas.microsoft.com/office/drawing/2014/main" id="{162FBD6F-92DA-445A-9AD1-FB39D60803CB}"/>
              </a:ext>
            </a:extLst>
          </p:cNvPr>
          <p:cNvPicPr>
            <a:picLocks noChangeAspect="1"/>
          </p:cNvPicPr>
          <p:nvPr/>
        </p:nvPicPr>
        <p:blipFill>
          <a:blip r:embed="rId7"/>
          <a:stretch>
            <a:fillRect/>
          </a:stretch>
        </p:blipFill>
        <p:spPr>
          <a:xfrm>
            <a:off x="4844538" y="3972091"/>
            <a:ext cx="2401300" cy="1395217"/>
          </a:xfrm>
          <a:prstGeom prst="rect">
            <a:avLst/>
          </a:prstGeom>
          <a:ln w="25400">
            <a:solidFill>
              <a:schemeClr val="tx1"/>
            </a:solidFill>
          </a:ln>
        </p:spPr>
      </p:pic>
      <p:sp>
        <p:nvSpPr>
          <p:cNvPr id="16" name="テキスト ボックス 15">
            <a:extLst>
              <a:ext uri="{FF2B5EF4-FFF2-40B4-BE49-F238E27FC236}">
                <a16:creationId xmlns:a16="http://schemas.microsoft.com/office/drawing/2014/main" id="{B00FC90A-3B16-4DD1-A5F7-F94D365F287E}"/>
              </a:ext>
            </a:extLst>
          </p:cNvPr>
          <p:cNvSpPr txBox="1"/>
          <p:nvPr/>
        </p:nvSpPr>
        <p:spPr>
          <a:xfrm>
            <a:off x="4393659" y="5681824"/>
            <a:ext cx="340468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各種広告用リソース</a:t>
            </a:r>
          </a:p>
        </p:txBody>
      </p:sp>
      <p:sp>
        <p:nvSpPr>
          <p:cNvPr id="17" name="テキスト ボックス 16">
            <a:extLst>
              <a:ext uri="{FF2B5EF4-FFF2-40B4-BE49-F238E27FC236}">
                <a16:creationId xmlns:a16="http://schemas.microsoft.com/office/drawing/2014/main" id="{DF66B596-F1C5-4BDF-B94E-D53D40A31DDE}"/>
              </a:ext>
            </a:extLst>
          </p:cNvPr>
          <p:cNvSpPr txBox="1"/>
          <p:nvPr/>
        </p:nvSpPr>
        <p:spPr>
          <a:xfrm>
            <a:off x="8571251" y="5698186"/>
            <a:ext cx="340468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画像・動画集</a:t>
            </a:r>
          </a:p>
        </p:txBody>
      </p:sp>
      <p:pic>
        <p:nvPicPr>
          <p:cNvPr id="19" name="図 18">
            <a:extLst>
              <a:ext uri="{FF2B5EF4-FFF2-40B4-BE49-F238E27FC236}">
                <a16:creationId xmlns:a16="http://schemas.microsoft.com/office/drawing/2014/main" id="{F46A1EEC-4F8C-41BA-8110-05427EAB43FF}"/>
              </a:ext>
            </a:extLst>
          </p:cNvPr>
          <p:cNvPicPr>
            <a:picLocks noChangeAspect="1"/>
          </p:cNvPicPr>
          <p:nvPr/>
        </p:nvPicPr>
        <p:blipFill>
          <a:blip r:embed="rId8"/>
          <a:stretch>
            <a:fillRect/>
          </a:stretch>
        </p:blipFill>
        <p:spPr>
          <a:xfrm>
            <a:off x="716732" y="3972091"/>
            <a:ext cx="2401299" cy="1424863"/>
          </a:xfrm>
          <a:prstGeom prst="rect">
            <a:avLst/>
          </a:prstGeom>
          <a:ln w="25400">
            <a:solidFill>
              <a:schemeClr val="tx1"/>
            </a:solidFill>
          </a:ln>
        </p:spPr>
      </p:pic>
      <p:sp>
        <p:nvSpPr>
          <p:cNvPr id="20" name="テキスト ボックス 19">
            <a:extLst>
              <a:ext uri="{FF2B5EF4-FFF2-40B4-BE49-F238E27FC236}">
                <a16:creationId xmlns:a16="http://schemas.microsoft.com/office/drawing/2014/main" id="{BD0CFC5D-74D7-42A5-991C-AA6EBCF96886}"/>
              </a:ext>
            </a:extLst>
          </p:cNvPr>
          <p:cNvSpPr txBox="1"/>
          <p:nvPr/>
        </p:nvSpPr>
        <p:spPr>
          <a:xfrm>
            <a:off x="462367" y="5698186"/>
            <a:ext cx="288435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各種用途向け資料集</a:t>
            </a:r>
          </a:p>
        </p:txBody>
      </p:sp>
      <p:pic>
        <p:nvPicPr>
          <p:cNvPr id="21" name="図 20">
            <a:extLst>
              <a:ext uri="{FF2B5EF4-FFF2-40B4-BE49-F238E27FC236}">
                <a16:creationId xmlns:a16="http://schemas.microsoft.com/office/drawing/2014/main" id="{30F61978-FE12-4EE7-AC6F-7B60B2C83EA2}"/>
              </a:ext>
            </a:extLst>
          </p:cNvPr>
          <p:cNvPicPr>
            <a:picLocks noChangeAspect="1"/>
          </p:cNvPicPr>
          <p:nvPr/>
        </p:nvPicPr>
        <p:blipFill>
          <a:blip r:embed="rId9"/>
          <a:stretch>
            <a:fillRect/>
          </a:stretch>
        </p:blipFill>
        <p:spPr>
          <a:xfrm>
            <a:off x="9430579" y="3671460"/>
            <a:ext cx="1621677" cy="1932599"/>
          </a:xfrm>
          <a:prstGeom prst="rect">
            <a:avLst/>
          </a:prstGeom>
        </p:spPr>
      </p:pic>
    </p:spTree>
    <p:extLst>
      <p:ext uri="{BB962C8B-B14F-4D97-AF65-F5344CB8AC3E}">
        <p14:creationId xmlns:p14="http://schemas.microsoft.com/office/powerpoint/2010/main" val="426428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10" name="タイトル 1">
            <a:extLst>
              <a:ext uri="{FF2B5EF4-FFF2-40B4-BE49-F238E27FC236}">
                <a16:creationId xmlns:a16="http://schemas.microsoft.com/office/drawing/2014/main" id="{339FFC3F-3965-44B0-82D3-24FB422A82F3}"/>
              </a:ext>
            </a:extLst>
          </p:cNvPr>
          <p:cNvSpPr>
            <a:spLocks noGrp="1"/>
          </p:cNvSpPr>
          <p:nvPr>
            <p:ph type="ctrTitle"/>
          </p:nvPr>
        </p:nvSpPr>
        <p:spPr>
          <a:xfrm>
            <a:off x="2324238" y="684047"/>
            <a:ext cx="7543523" cy="584985"/>
          </a:xfrm>
        </p:spPr>
        <p:txBody>
          <a:bodyPr>
            <a:normAutofit/>
          </a:bodyPr>
          <a:lstStyle/>
          <a:p>
            <a:r>
              <a:rPr lang="ja-JP" altLang="en-US" sz="2800" b="1" dirty="0"/>
              <a:t>「世界を変える行動人」キャンペーン</a:t>
            </a:r>
            <a:endParaRPr lang="en-US" sz="2800" b="1" dirty="0"/>
          </a:p>
        </p:txBody>
      </p:sp>
      <p:sp>
        <p:nvSpPr>
          <p:cNvPr id="18" name="テキスト ボックス 17">
            <a:extLst>
              <a:ext uri="{FF2B5EF4-FFF2-40B4-BE49-F238E27FC236}">
                <a16:creationId xmlns:a16="http://schemas.microsoft.com/office/drawing/2014/main" id="{ECD9D600-8869-4D04-A4F3-03FDDC4C74A7}"/>
              </a:ext>
            </a:extLst>
          </p:cNvPr>
          <p:cNvSpPr txBox="1"/>
          <p:nvPr/>
        </p:nvSpPr>
        <p:spPr>
          <a:xfrm>
            <a:off x="250032" y="1439047"/>
            <a:ext cx="11637168" cy="1815882"/>
          </a:xfrm>
          <a:prstGeom prst="rect">
            <a:avLst/>
          </a:prstGeom>
          <a:noFill/>
        </p:spPr>
        <p:txBody>
          <a:bodyPr wrap="square">
            <a:spAutoFit/>
          </a:bodyPr>
          <a:lstStyle/>
          <a:p>
            <a:r>
              <a:rPr lang="ja-JP" altLang="en-US" sz="2800" b="1" i="0" u="none" strike="noStrike" baseline="0" dirty="0">
                <a:latin typeface="+mn-ea"/>
              </a:rPr>
              <a:t>ロータリアンを</a:t>
            </a:r>
            <a:r>
              <a:rPr lang="ja-JP" altLang="en-US" sz="2800" b="1" i="0" u="none" strike="noStrike" baseline="0" dirty="0">
                <a:solidFill>
                  <a:srgbClr val="0070C0"/>
                </a:solidFill>
                <a:latin typeface="+mn-ea"/>
              </a:rPr>
              <a:t>「世界を変える行動人」</a:t>
            </a:r>
            <a:r>
              <a:rPr lang="ja-JP" altLang="en-US" sz="2800" b="1" i="0" u="none" strike="noStrike" baseline="0" dirty="0">
                <a:latin typeface="+mn-ea"/>
              </a:rPr>
              <a:t>と捉え、</a:t>
            </a:r>
            <a:r>
              <a:rPr lang="ja-JP" altLang="en-US" sz="2800" b="1" dirty="0">
                <a:solidFill>
                  <a:srgbClr val="0070C0"/>
                </a:solidFill>
                <a:latin typeface="+mn-ea"/>
              </a:rPr>
              <a:t>クラブが地域社会にもたらしている変化に焦点を当てて、</a:t>
            </a:r>
            <a:r>
              <a:rPr lang="ja-JP" altLang="en-US" sz="2800" b="1" i="0" u="none" strike="noStrike" baseline="0" dirty="0">
                <a:solidFill>
                  <a:srgbClr val="0070C0"/>
                </a:solidFill>
                <a:latin typeface="+mn-ea"/>
              </a:rPr>
              <a:t>説得力と一貫性のあるロータリーのストーリーを伝えるための公共イメージキャンペーン</a:t>
            </a:r>
            <a:r>
              <a:rPr lang="ja-JP" altLang="en-US" sz="2800" b="1" i="0" u="none" strike="noStrike" baseline="0" dirty="0">
                <a:latin typeface="+mn-ea"/>
              </a:rPr>
              <a:t>で、発信のための様々なリソースが提供されています。</a:t>
            </a:r>
            <a:endParaRPr lang="ja-JP" altLang="en-US" sz="2800" b="1" dirty="0">
              <a:latin typeface="+mn-ea"/>
            </a:endParaRPr>
          </a:p>
        </p:txBody>
      </p:sp>
      <p:pic>
        <p:nvPicPr>
          <p:cNvPr id="2" name="図 1"/>
          <p:cNvPicPr>
            <a:picLocks noChangeAspect="1"/>
          </p:cNvPicPr>
          <p:nvPr/>
        </p:nvPicPr>
        <p:blipFill>
          <a:blip r:embed="rId4"/>
          <a:stretch>
            <a:fillRect/>
          </a:stretch>
        </p:blipFill>
        <p:spPr>
          <a:xfrm>
            <a:off x="2834555" y="3477667"/>
            <a:ext cx="2643054" cy="1982291"/>
          </a:xfrm>
          <a:prstGeom prst="rect">
            <a:avLst/>
          </a:prstGeom>
        </p:spPr>
      </p:pic>
      <p:pic>
        <p:nvPicPr>
          <p:cNvPr id="3" name="図 2"/>
          <p:cNvPicPr>
            <a:picLocks noChangeAspect="1"/>
          </p:cNvPicPr>
          <p:nvPr/>
        </p:nvPicPr>
        <p:blipFill>
          <a:blip r:embed="rId5"/>
          <a:stretch>
            <a:fillRect/>
          </a:stretch>
        </p:blipFill>
        <p:spPr>
          <a:xfrm>
            <a:off x="344691" y="3254929"/>
            <a:ext cx="2231455" cy="1245269"/>
          </a:xfrm>
          <a:prstGeom prst="rect">
            <a:avLst/>
          </a:prstGeom>
        </p:spPr>
      </p:pic>
      <p:pic>
        <p:nvPicPr>
          <p:cNvPr id="4" name="図 3"/>
          <p:cNvPicPr>
            <a:picLocks noChangeAspect="1"/>
          </p:cNvPicPr>
          <p:nvPr/>
        </p:nvPicPr>
        <p:blipFill>
          <a:blip r:embed="rId6"/>
          <a:stretch>
            <a:fillRect/>
          </a:stretch>
        </p:blipFill>
        <p:spPr>
          <a:xfrm>
            <a:off x="8462303" y="3366297"/>
            <a:ext cx="1603737" cy="2335083"/>
          </a:xfrm>
          <a:prstGeom prst="rect">
            <a:avLst/>
          </a:prstGeom>
        </p:spPr>
      </p:pic>
      <p:pic>
        <p:nvPicPr>
          <p:cNvPr id="5" name="図 4"/>
          <p:cNvPicPr>
            <a:picLocks noChangeAspect="1"/>
          </p:cNvPicPr>
          <p:nvPr/>
        </p:nvPicPr>
        <p:blipFill>
          <a:blip r:embed="rId7"/>
          <a:stretch>
            <a:fillRect/>
          </a:stretch>
        </p:blipFill>
        <p:spPr>
          <a:xfrm>
            <a:off x="5674469" y="3477667"/>
            <a:ext cx="2590974" cy="1946486"/>
          </a:xfrm>
          <a:prstGeom prst="rect">
            <a:avLst/>
          </a:prstGeom>
        </p:spPr>
      </p:pic>
      <p:pic>
        <p:nvPicPr>
          <p:cNvPr id="6" name="図 5"/>
          <p:cNvPicPr>
            <a:picLocks noChangeAspect="1"/>
          </p:cNvPicPr>
          <p:nvPr/>
        </p:nvPicPr>
        <p:blipFill>
          <a:blip r:embed="rId8"/>
          <a:stretch>
            <a:fillRect/>
          </a:stretch>
        </p:blipFill>
        <p:spPr>
          <a:xfrm>
            <a:off x="10262900" y="3309796"/>
            <a:ext cx="1721447" cy="2391583"/>
          </a:xfrm>
          <a:prstGeom prst="rect">
            <a:avLst/>
          </a:prstGeom>
        </p:spPr>
      </p:pic>
      <p:pic>
        <p:nvPicPr>
          <p:cNvPr id="7" name="図 6"/>
          <p:cNvPicPr>
            <a:picLocks noChangeAspect="1"/>
          </p:cNvPicPr>
          <p:nvPr/>
        </p:nvPicPr>
        <p:blipFill>
          <a:blip r:embed="rId9"/>
          <a:stretch>
            <a:fillRect/>
          </a:stretch>
        </p:blipFill>
        <p:spPr>
          <a:xfrm>
            <a:off x="371362" y="4578138"/>
            <a:ext cx="2204784" cy="1649768"/>
          </a:xfrm>
          <a:prstGeom prst="rect">
            <a:avLst/>
          </a:prstGeom>
        </p:spPr>
      </p:pic>
    </p:spTree>
    <p:extLst>
      <p:ext uri="{BB962C8B-B14F-4D97-AF65-F5344CB8AC3E}">
        <p14:creationId xmlns:p14="http://schemas.microsoft.com/office/powerpoint/2010/main" val="137664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239194" y="215782"/>
            <a:ext cx="7257535" cy="794316"/>
          </a:xfrm>
        </p:spPr>
        <p:txBody>
          <a:bodyPr>
            <a:normAutofit/>
          </a:bodyPr>
          <a:lstStyle/>
          <a:p>
            <a:r>
              <a:rPr lang="ja-JP" altLang="en-US" sz="2800" b="1" u="sng" dirty="0"/>
              <a:t>公共イメージ向上のめざすもの</a:t>
            </a:r>
            <a:endParaRPr lang="en-US" sz="2800" b="1"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3" name="テキスト ボックス 2">
            <a:extLst>
              <a:ext uri="{FF2B5EF4-FFF2-40B4-BE49-F238E27FC236}">
                <a16:creationId xmlns:a16="http://schemas.microsoft.com/office/drawing/2014/main" id="{F6C6C8E6-E3C3-45A6-B465-98C09223826E}"/>
              </a:ext>
            </a:extLst>
          </p:cNvPr>
          <p:cNvSpPr txBox="1"/>
          <p:nvPr/>
        </p:nvSpPr>
        <p:spPr>
          <a:xfrm>
            <a:off x="3126509" y="1416163"/>
            <a:ext cx="5938982" cy="954107"/>
          </a:xfrm>
          <a:prstGeom prst="rect">
            <a:avLst/>
          </a:prstGeom>
          <a:noFill/>
        </p:spPr>
        <p:txBody>
          <a:bodyPr wrap="square" rtlCol="0">
            <a:spAutoFit/>
          </a:bodyPr>
          <a:lstStyle/>
          <a:p>
            <a:r>
              <a:rPr kumimoji="1" lang="ja-JP" altLang="en-US" sz="2800" b="1" dirty="0">
                <a:solidFill>
                  <a:schemeClr val="accent1"/>
                </a:solidFill>
              </a:rPr>
              <a:t>ロータリーのストーリーを伝える</a:t>
            </a:r>
            <a:endParaRPr kumimoji="1" lang="en-US" altLang="ja-JP" sz="2800" b="1" dirty="0">
              <a:solidFill>
                <a:schemeClr val="accent1"/>
              </a:solidFill>
            </a:endParaRPr>
          </a:p>
          <a:p>
            <a:pPr algn="ctr"/>
            <a:r>
              <a:rPr lang="ja-JP" altLang="en-US" sz="2800" b="1" dirty="0">
                <a:solidFill>
                  <a:schemeClr val="accent1"/>
                </a:solidFill>
              </a:rPr>
              <a:t>（認知度の向上）</a:t>
            </a:r>
            <a:endParaRPr kumimoji="1" lang="ja-JP" altLang="en-US" sz="2800" b="1" dirty="0">
              <a:solidFill>
                <a:schemeClr val="accent1"/>
              </a:solidFill>
            </a:endParaRPr>
          </a:p>
        </p:txBody>
      </p:sp>
      <p:sp>
        <p:nvSpPr>
          <p:cNvPr id="7" name="矢印: 折線 6">
            <a:extLst>
              <a:ext uri="{FF2B5EF4-FFF2-40B4-BE49-F238E27FC236}">
                <a16:creationId xmlns:a16="http://schemas.microsoft.com/office/drawing/2014/main" id="{1E64D67B-4F4C-4EB5-A757-12F4C83752C6}"/>
              </a:ext>
            </a:extLst>
          </p:cNvPr>
          <p:cNvSpPr/>
          <p:nvPr/>
        </p:nvSpPr>
        <p:spPr>
          <a:xfrm rot="5400000">
            <a:off x="9065000" y="2001706"/>
            <a:ext cx="1838562" cy="1274618"/>
          </a:xfrm>
          <a:prstGeom prst="ben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10" name="テキスト ボックス 9">
            <a:extLst>
              <a:ext uri="{FF2B5EF4-FFF2-40B4-BE49-F238E27FC236}">
                <a16:creationId xmlns:a16="http://schemas.microsoft.com/office/drawing/2014/main" id="{8DC45E40-4AD0-4B57-83C6-B4A37BDC1078}"/>
              </a:ext>
            </a:extLst>
          </p:cNvPr>
          <p:cNvSpPr txBox="1"/>
          <p:nvPr/>
        </p:nvSpPr>
        <p:spPr>
          <a:xfrm>
            <a:off x="-157018" y="3946708"/>
            <a:ext cx="5329609" cy="954107"/>
          </a:xfrm>
          <a:prstGeom prst="rect">
            <a:avLst/>
          </a:prstGeom>
          <a:noFill/>
        </p:spPr>
        <p:txBody>
          <a:bodyPr wrap="square" rtlCol="0">
            <a:spAutoFit/>
          </a:bodyPr>
          <a:lstStyle/>
          <a:p>
            <a:pPr algn="ctr"/>
            <a:r>
              <a:rPr kumimoji="1" lang="ja-JP" altLang="en-US" sz="2800" b="1" dirty="0">
                <a:solidFill>
                  <a:schemeClr val="accent1"/>
                </a:solidFill>
              </a:rPr>
              <a:t>もっと行動する</a:t>
            </a:r>
            <a:endParaRPr kumimoji="1" lang="en-US" altLang="ja-JP" sz="2800" b="1" dirty="0">
              <a:solidFill>
                <a:schemeClr val="accent1"/>
              </a:solidFill>
            </a:endParaRPr>
          </a:p>
          <a:p>
            <a:pPr algn="ctr"/>
            <a:r>
              <a:rPr lang="ja-JP" altLang="en-US" sz="2800" b="1" dirty="0">
                <a:solidFill>
                  <a:schemeClr val="accent1"/>
                </a:solidFill>
              </a:rPr>
              <a:t>（よりインパクトのある奉仕）</a:t>
            </a:r>
            <a:endParaRPr kumimoji="1" lang="ja-JP" altLang="en-US" sz="2800" b="1" dirty="0">
              <a:solidFill>
                <a:schemeClr val="accent1"/>
              </a:solidFill>
            </a:endParaRPr>
          </a:p>
        </p:txBody>
      </p:sp>
      <p:sp>
        <p:nvSpPr>
          <p:cNvPr id="8" name="矢印: 左 7">
            <a:extLst>
              <a:ext uri="{FF2B5EF4-FFF2-40B4-BE49-F238E27FC236}">
                <a16:creationId xmlns:a16="http://schemas.microsoft.com/office/drawing/2014/main" id="{1DFDE937-A56F-4C2A-A30C-86D19F9A8D9D}"/>
              </a:ext>
            </a:extLst>
          </p:cNvPr>
          <p:cNvSpPr/>
          <p:nvPr/>
        </p:nvSpPr>
        <p:spPr>
          <a:xfrm>
            <a:off x="5260109" y="3996897"/>
            <a:ext cx="1537978" cy="7474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7F7239A-02E4-40C8-BFAD-F96B1B6ECE31}"/>
              </a:ext>
            </a:extLst>
          </p:cNvPr>
          <p:cNvSpPr txBox="1"/>
          <p:nvPr/>
        </p:nvSpPr>
        <p:spPr>
          <a:xfrm>
            <a:off x="6931892" y="3841409"/>
            <a:ext cx="5412509" cy="954107"/>
          </a:xfrm>
          <a:prstGeom prst="rect">
            <a:avLst/>
          </a:prstGeom>
          <a:noFill/>
        </p:spPr>
        <p:txBody>
          <a:bodyPr wrap="square" rtlCol="0">
            <a:spAutoFit/>
          </a:bodyPr>
          <a:lstStyle/>
          <a:p>
            <a:pPr algn="ctr"/>
            <a:r>
              <a:rPr kumimoji="1" lang="ja-JP" altLang="en-US" sz="2800" b="1" dirty="0">
                <a:solidFill>
                  <a:schemeClr val="accent1"/>
                </a:solidFill>
              </a:rPr>
              <a:t>もっと成長する</a:t>
            </a:r>
            <a:endParaRPr kumimoji="1" lang="en-US" altLang="ja-JP" sz="2800" b="1" dirty="0">
              <a:solidFill>
                <a:schemeClr val="accent1"/>
              </a:solidFill>
            </a:endParaRPr>
          </a:p>
          <a:p>
            <a:pPr algn="ctr"/>
            <a:r>
              <a:rPr lang="ja-JP" altLang="en-US" sz="2800" b="1" dirty="0">
                <a:solidFill>
                  <a:schemeClr val="accent1"/>
                </a:solidFill>
              </a:rPr>
              <a:t>（会員基盤の拡大・会員増強）</a:t>
            </a:r>
            <a:endParaRPr kumimoji="1" lang="ja-JP" altLang="en-US" sz="2800" b="1" dirty="0">
              <a:solidFill>
                <a:schemeClr val="accent1"/>
              </a:solidFill>
            </a:endParaRPr>
          </a:p>
        </p:txBody>
      </p:sp>
      <p:sp>
        <p:nvSpPr>
          <p:cNvPr id="12" name="矢印: 折線 11">
            <a:extLst>
              <a:ext uri="{FF2B5EF4-FFF2-40B4-BE49-F238E27FC236}">
                <a16:creationId xmlns:a16="http://schemas.microsoft.com/office/drawing/2014/main" id="{F9EC932F-5F05-4CE5-B41B-3330DBC5DAA4}"/>
              </a:ext>
            </a:extLst>
          </p:cNvPr>
          <p:cNvSpPr/>
          <p:nvPr/>
        </p:nvSpPr>
        <p:spPr>
          <a:xfrm>
            <a:off x="1359721" y="1578183"/>
            <a:ext cx="1274618" cy="20167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テキスト ボックス 13">
            <a:extLst>
              <a:ext uri="{FF2B5EF4-FFF2-40B4-BE49-F238E27FC236}">
                <a16:creationId xmlns:a16="http://schemas.microsoft.com/office/drawing/2014/main" id="{78B33E82-1EA7-4FD2-B3A1-99331C5D45D6}"/>
              </a:ext>
            </a:extLst>
          </p:cNvPr>
          <p:cNvSpPr txBox="1"/>
          <p:nvPr/>
        </p:nvSpPr>
        <p:spPr>
          <a:xfrm>
            <a:off x="483237" y="5306880"/>
            <a:ext cx="1155174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公共イメージ向上は、ロータリーのストーリーを、より能動的に、より積極的に</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発信し、会員増強や奉仕活動のインパクト向上に貢献してい</a:t>
            </a:r>
            <a:r>
              <a:rPr lang="ja-JP" altLang="en-US" sz="2400" b="1" dirty="0">
                <a:solidFill>
                  <a:prstClr val="black"/>
                </a:solidFill>
                <a:latin typeface="Calibri" panose="020F0502020204030204"/>
                <a:ea typeface="メイリオ" panose="020B0604030504040204" pitchFamily="50" charset="-128"/>
              </a:rPr>
              <a:t>く取り組みです。</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65928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
        <p:nvSpPr>
          <p:cNvPr id="10" name="タイトル 1">
            <a:extLst>
              <a:ext uri="{FF2B5EF4-FFF2-40B4-BE49-F238E27FC236}">
                <a16:creationId xmlns:a16="http://schemas.microsoft.com/office/drawing/2014/main" id="{339FFC3F-3965-44B0-82D3-24FB422A82F3}"/>
              </a:ext>
            </a:extLst>
          </p:cNvPr>
          <p:cNvSpPr>
            <a:spLocks noGrp="1"/>
          </p:cNvSpPr>
          <p:nvPr>
            <p:ph type="ctrTitle"/>
          </p:nvPr>
        </p:nvSpPr>
        <p:spPr>
          <a:xfrm>
            <a:off x="1484108" y="587027"/>
            <a:ext cx="10363200" cy="623383"/>
          </a:xfrm>
        </p:spPr>
        <p:txBody>
          <a:bodyPr>
            <a:normAutofit/>
          </a:bodyPr>
          <a:lstStyle/>
          <a:p>
            <a:r>
              <a:rPr lang="ja-JP" altLang="en-US" sz="2800" b="1" dirty="0">
                <a:solidFill>
                  <a:srgbClr val="0070C0"/>
                </a:solidFill>
              </a:rPr>
              <a:t>ロータリーショーケース</a:t>
            </a:r>
            <a:r>
              <a:rPr lang="ja-JP" altLang="en-US" sz="2800" b="1" dirty="0"/>
              <a:t>で世界へ発信しましょう！</a:t>
            </a:r>
            <a:endParaRPr lang="en-US" sz="2800" b="1" dirty="0"/>
          </a:p>
        </p:txBody>
      </p:sp>
      <p:sp>
        <p:nvSpPr>
          <p:cNvPr id="12" name="テキスト ボックス 11">
            <a:extLst>
              <a:ext uri="{FF2B5EF4-FFF2-40B4-BE49-F238E27FC236}">
                <a16:creationId xmlns:a16="http://schemas.microsoft.com/office/drawing/2014/main" id="{27664019-CAA6-4028-8116-3D20955FFC0A}"/>
              </a:ext>
            </a:extLst>
          </p:cNvPr>
          <p:cNvSpPr txBox="1"/>
          <p:nvPr/>
        </p:nvSpPr>
        <p:spPr>
          <a:xfrm>
            <a:off x="474155" y="5391586"/>
            <a:ext cx="11717845"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err="1">
                <a:ln>
                  <a:noFill/>
                </a:ln>
                <a:solidFill>
                  <a:prstClr val="black"/>
                </a:solidFill>
                <a:effectLst/>
                <a:uLnTx/>
                <a:uFillTx/>
                <a:latin typeface="Calibri" panose="020F0502020204030204"/>
                <a:ea typeface="メイリオ" panose="020B0604030504040204" pitchFamily="50" charset="-128"/>
                <a:cs typeface="+mn-cs"/>
              </a:rPr>
              <a:t>MyRotary</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→「行動する」→「プロジェクトを立ち上げる」</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ロータリーショーケース</a:t>
            </a:r>
          </a:p>
        </p:txBody>
      </p:sp>
      <p:sp>
        <p:nvSpPr>
          <p:cNvPr id="18" name="テキスト ボックス 17">
            <a:extLst>
              <a:ext uri="{FF2B5EF4-FFF2-40B4-BE49-F238E27FC236}">
                <a16:creationId xmlns:a16="http://schemas.microsoft.com/office/drawing/2014/main" id="{B0205908-3A7E-4B95-92D7-ACD705A67B0C}"/>
              </a:ext>
            </a:extLst>
          </p:cNvPr>
          <p:cNvSpPr txBox="1"/>
          <p:nvPr/>
        </p:nvSpPr>
        <p:spPr>
          <a:xfrm>
            <a:off x="4578657" y="1305906"/>
            <a:ext cx="7613343" cy="3416320"/>
          </a:xfrm>
          <a:prstGeom prst="rect">
            <a:avLst/>
          </a:prstGeom>
          <a:noFill/>
        </p:spPr>
        <p:txBody>
          <a:bodyPr wrap="square">
            <a:spAutoFit/>
          </a:bodyPr>
          <a:lstStyle/>
          <a:p>
            <a:r>
              <a:rPr lang="ja-JP" altLang="en-US" b="1" u="sng" dirty="0"/>
              <a:t>カンボジア・プノンペン　マーチングバンドに吹奏楽器寄贈</a:t>
            </a:r>
            <a:endParaRPr lang="en-US" altLang="ja-JP" b="1" u="sng" dirty="0"/>
          </a:p>
          <a:p>
            <a:r>
              <a:rPr lang="ja-JP" altLang="en-US" b="1" dirty="0"/>
              <a:t>音楽の普及を目的に、</a:t>
            </a:r>
            <a:r>
              <a:rPr lang="en-US" altLang="ja-JP" b="1" dirty="0"/>
              <a:t>2018</a:t>
            </a:r>
            <a:r>
              <a:rPr lang="ja-JP" altLang="en-US" b="1" dirty="0"/>
              <a:t>年末、プノンペンで結成され、</a:t>
            </a:r>
            <a:r>
              <a:rPr lang="en-US" altLang="ja-JP" b="1" dirty="0"/>
              <a:t>2023</a:t>
            </a:r>
            <a:r>
              <a:rPr lang="ja-JP" altLang="en-US" b="1" dirty="0"/>
              <a:t>年にカンボジアで開催される東南アジアの総合スポーツ大会の開会式を飾る若者のマーチングバンドに、不足する吹奏楽器を寄贈。</a:t>
            </a:r>
            <a:endParaRPr lang="en-US" altLang="ja-JP" b="1" dirty="0"/>
          </a:p>
          <a:p>
            <a:r>
              <a:rPr lang="ja-JP" altLang="en-US" b="1" dirty="0"/>
              <a:t>ロータリー補助金を活用</a:t>
            </a:r>
            <a:endParaRPr lang="en-US" altLang="ja-JP" b="1" dirty="0"/>
          </a:p>
          <a:p>
            <a:r>
              <a:rPr lang="ja-JP" altLang="en-US" b="1" dirty="0"/>
              <a:t>プロジェクトのカテゴリー：基本的教育と識字率向上</a:t>
            </a:r>
            <a:endParaRPr lang="en-US" altLang="ja-JP" b="1" dirty="0"/>
          </a:p>
          <a:p>
            <a:r>
              <a:rPr lang="ja-JP" altLang="en-US" b="1" dirty="0"/>
              <a:t>ボランティア活動に費やした時間　</a:t>
            </a:r>
            <a:r>
              <a:rPr lang="en-US" altLang="ja-JP" b="1" dirty="0"/>
              <a:t>24</a:t>
            </a:r>
            <a:r>
              <a:rPr lang="ja-JP" altLang="en-US" b="1" dirty="0"/>
              <a:t>時間</a:t>
            </a:r>
          </a:p>
          <a:p>
            <a:r>
              <a:rPr lang="ja-JP" altLang="en-US" b="1" dirty="0"/>
              <a:t>ボランティアの人数　</a:t>
            </a:r>
            <a:r>
              <a:rPr lang="en-US" altLang="ja-JP" b="1" dirty="0"/>
              <a:t>7</a:t>
            </a:r>
            <a:r>
              <a:rPr lang="ja-JP" altLang="en-US" b="1" dirty="0"/>
              <a:t>人</a:t>
            </a:r>
          </a:p>
          <a:p>
            <a:r>
              <a:rPr lang="ja-JP" altLang="en-US" b="1" dirty="0"/>
              <a:t>寄贈物資合計　</a:t>
            </a:r>
            <a:r>
              <a:rPr lang="en-US" altLang="ja-JP" b="1" dirty="0"/>
              <a:t>9,252USD</a:t>
            </a:r>
          </a:p>
          <a:p>
            <a:r>
              <a:rPr lang="ja-JP" altLang="en-US" b="1" dirty="0"/>
              <a:t>実施地　カンボジア</a:t>
            </a:r>
          </a:p>
          <a:p>
            <a:r>
              <a:rPr lang="ja-JP" altLang="en-US" b="1" dirty="0"/>
              <a:t>開始日：</a:t>
            </a:r>
            <a:r>
              <a:rPr lang="en-US" altLang="ja-JP" b="1" dirty="0"/>
              <a:t>2019/8/22</a:t>
            </a:r>
            <a:r>
              <a:rPr lang="ja-JP" altLang="en-US" b="1" dirty="0"/>
              <a:t>　終了日：</a:t>
            </a:r>
            <a:r>
              <a:rPr lang="en-US" altLang="ja-JP" b="1" dirty="0"/>
              <a:t>2020/1/31</a:t>
            </a:r>
          </a:p>
          <a:p>
            <a:r>
              <a:rPr lang="ja-JP" altLang="en-US" b="1" dirty="0"/>
              <a:t>協力クラブ　</a:t>
            </a:r>
            <a:r>
              <a:rPr lang="en-US" altLang="ja-JP" b="1" dirty="0"/>
              <a:t>Osaka </a:t>
            </a:r>
            <a:r>
              <a:rPr lang="en-US" altLang="ja-JP" b="1" dirty="0" err="1"/>
              <a:t>Tezukayama</a:t>
            </a:r>
            <a:r>
              <a:rPr lang="en-US" altLang="ja-JP" b="1" dirty="0"/>
              <a:t> </a:t>
            </a:r>
            <a:endParaRPr lang="ja-JP" altLang="en-US" b="1" dirty="0"/>
          </a:p>
        </p:txBody>
      </p:sp>
      <p:pic>
        <p:nvPicPr>
          <p:cNvPr id="2" name="図 1"/>
          <p:cNvPicPr>
            <a:picLocks noChangeAspect="1"/>
          </p:cNvPicPr>
          <p:nvPr/>
        </p:nvPicPr>
        <p:blipFill>
          <a:blip r:embed="rId4"/>
          <a:stretch>
            <a:fillRect/>
          </a:stretch>
        </p:blipFill>
        <p:spPr>
          <a:xfrm>
            <a:off x="257282" y="1291080"/>
            <a:ext cx="4068533" cy="3051400"/>
          </a:xfrm>
          <a:prstGeom prst="rect">
            <a:avLst/>
          </a:prstGeom>
        </p:spPr>
      </p:pic>
    </p:spTree>
    <p:extLst>
      <p:ext uri="{BB962C8B-B14F-4D97-AF65-F5344CB8AC3E}">
        <p14:creationId xmlns:p14="http://schemas.microsoft.com/office/powerpoint/2010/main" val="3258563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82756" y="1153436"/>
            <a:ext cx="11019509" cy="2201335"/>
          </a:xfrm>
          <a:prstGeom prst="rect">
            <a:avLst/>
          </a:prstGeom>
          <a:noFill/>
        </p:spPr>
        <p:txBody>
          <a:bodyPr wrap="square" rtlCol="0">
            <a:noAutofit/>
          </a:bodyPr>
          <a:lstStyle/>
          <a:p>
            <a:pPr algn="ctr"/>
            <a:r>
              <a:rPr lang="ja-JP" altLang="en-US" sz="2800" b="1" dirty="0">
                <a:solidFill>
                  <a:prstClr val="black"/>
                </a:solidFill>
              </a:rPr>
              <a:t>会員基盤と奉仕活動のさらなる充実につなげていくために、</a:t>
            </a:r>
            <a:endParaRPr lang="en-US" altLang="ja-JP" sz="2800" b="1" dirty="0">
              <a:solidFill>
                <a:prstClr val="black"/>
              </a:solidFill>
            </a:endParaRPr>
          </a:p>
          <a:p>
            <a:pPr algn="ctr"/>
            <a:r>
              <a:rPr lang="ja-JP" altLang="en-US" sz="2800" b="1" dirty="0">
                <a:solidFill>
                  <a:prstClr val="black"/>
                </a:solidFill>
              </a:rPr>
              <a:t>“世界を変える行動人” ロータリーのストーリーを伝え、</a:t>
            </a:r>
            <a:endParaRPr lang="en-US" altLang="ja-JP" sz="2800" b="1" dirty="0">
              <a:solidFill>
                <a:prstClr val="black"/>
              </a:solidFill>
            </a:endParaRPr>
          </a:p>
          <a:p>
            <a:pPr algn="ctr"/>
            <a:r>
              <a:rPr lang="ja-JP" altLang="en-US" sz="2800" b="1" dirty="0">
                <a:solidFill>
                  <a:prstClr val="black"/>
                </a:solidFill>
              </a:rPr>
              <a:t>公共イメージのさらなる向上に取り組んで行きましょう！</a:t>
            </a:r>
            <a:endParaRPr lang="en-US" altLang="ja-JP" sz="2800" b="1" dirty="0">
              <a:solidFill>
                <a:prstClr val="black"/>
              </a:solidFill>
            </a:endParaRPr>
          </a:p>
          <a:p>
            <a:pPr algn="ctr"/>
            <a:r>
              <a:rPr lang="ja-JP" altLang="en-US" sz="2800" b="1" dirty="0">
                <a:solidFill>
                  <a:prstClr val="black"/>
                </a:solidFill>
              </a:rPr>
              <a:t>ご視聴ありがとうございました。</a:t>
            </a:r>
            <a:endParaRPr lang="en-US" altLang="ja-JP" sz="2800" b="1"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2" name="図 1"/>
          <p:cNvPicPr>
            <a:picLocks noChangeAspect="1"/>
          </p:cNvPicPr>
          <p:nvPr/>
        </p:nvPicPr>
        <p:blipFill>
          <a:blip r:embed="rId4"/>
          <a:stretch>
            <a:fillRect/>
          </a:stretch>
        </p:blipFill>
        <p:spPr>
          <a:xfrm>
            <a:off x="7925597" y="3429000"/>
            <a:ext cx="2940908" cy="2753986"/>
          </a:xfrm>
          <a:prstGeom prst="rect">
            <a:avLst/>
          </a:prstGeom>
        </p:spPr>
      </p:pic>
      <p:pic>
        <p:nvPicPr>
          <p:cNvPr id="5" name="図 4">
            <a:extLst>
              <a:ext uri="{FF2B5EF4-FFF2-40B4-BE49-F238E27FC236}">
                <a16:creationId xmlns:a16="http://schemas.microsoft.com/office/drawing/2014/main" id="{767E034A-1A5A-4412-8CA5-2A7E4F42FE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674" y="3696382"/>
            <a:ext cx="4867666" cy="1828804"/>
          </a:xfrm>
          <a:prstGeom prst="rect">
            <a:avLst/>
          </a:prstGeom>
        </p:spPr>
      </p:pic>
    </p:spTree>
    <p:extLst>
      <p:ext uri="{BB962C8B-B14F-4D97-AF65-F5344CB8AC3E}">
        <p14:creationId xmlns:p14="http://schemas.microsoft.com/office/powerpoint/2010/main" val="286390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613596" y="851246"/>
            <a:ext cx="10775092" cy="750979"/>
          </a:xfrm>
          <a:prstGeom prst="rect">
            <a:avLst/>
          </a:prstGeom>
          <a:noFill/>
        </p:spPr>
        <p:txBody>
          <a:bodyPr wrap="square" rtlCol="0">
            <a:noAutofit/>
          </a:bodyPr>
          <a:lstStyle/>
          <a:p>
            <a:pPr algn="ctr"/>
            <a:r>
              <a:rPr lang="ja-JP" altLang="ja-JP" sz="2800" b="1" u="sng" dirty="0"/>
              <a:t>公共イメージ</a:t>
            </a:r>
            <a:r>
              <a:rPr lang="ja-JP" altLang="en-US" sz="2800" b="1" u="sng" dirty="0"/>
              <a:t>向上セミナー　セッション</a:t>
            </a:r>
            <a:r>
              <a:rPr lang="en-US" altLang="ja-JP" sz="2800" b="1" u="sng" dirty="0"/>
              <a:t>Ⅰ</a:t>
            </a:r>
            <a:endParaRPr lang="ja-JP" altLang="ja-JP" sz="2800" u="sng"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0" y="4915288"/>
            <a:ext cx="2517532" cy="1239195"/>
          </a:xfrm>
          <a:prstGeom prst="rect">
            <a:avLst/>
          </a:prstGeom>
        </p:spPr>
      </p:pic>
      <p:sp>
        <p:nvSpPr>
          <p:cNvPr id="10" name="テキスト ボックス 9">
            <a:extLst>
              <a:ext uri="{FF2B5EF4-FFF2-40B4-BE49-F238E27FC236}">
                <a16:creationId xmlns:a16="http://schemas.microsoft.com/office/drawing/2014/main" id="{EE24120D-6602-4FD8-A6FA-8BD8838CE239}"/>
              </a:ext>
            </a:extLst>
          </p:cNvPr>
          <p:cNvSpPr txBox="1"/>
          <p:nvPr/>
        </p:nvSpPr>
        <p:spPr>
          <a:xfrm>
            <a:off x="453082" y="1638700"/>
            <a:ext cx="11442357" cy="4134028"/>
          </a:xfrm>
          <a:prstGeom prst="rect">
            <a:avLst/>
          </a:prstGeom>
          <a:noFill/>
        </p:spPr>
        <p:txBody>
          <a:bodyPr wrap="square" rtlCol="0">
            <a:noAutofit/>
          </a:bodyPr>
          <a:lstStyle/>
          <a:p>
            <a:endParaRPr lang="en-US" altLang="ja-JP" sz="2800" dirty="0">
              <a:solidFill>
                <a:prstClr val="black"/>
              </a:solidFill>
            </a:endParaRPr>
          </a:p>
          <a:p>
            <a:r>
              <a:rPr lang="en-US" altLang="ja-JP" sz="2800" b="1" dirty="0"/>
              <a:t>1.</a:t>
            </a:r>
            <a:r>
              <a:rPr lang="ja-JP" altLang="en-US" sz="2800" b="1" dirty="0"/>
              <a:t>公共イメージ向上のめざすもの</a:t>
            </a:r>
            <a:endParaRPr lang="en-US" altLang="ja-JP" sz="2800" b="1" dirty="0"/>
          </a:p>
          <a:p>
            <a:endParaRPr lang="en-US" altLang="ja-JP" sz="2800" b="1" dirty="0">
              <a:solidFill>
                <a:prstClr val="black"/>
              </a:solidFill>
            </a:endParaRPr>
          </a:p>
          <a:p>
            <a:r>
              <a:rPr lang="en-US" altLang="ja-JP" sz="2800" b="1" u="sng" dirty="0">
                <a:solidFill>
                  <a:srgbClr val="0070C0"/>
                </a:solidFill>
              </a:rPr>
              <a:t>2.</a:t>
            </a:r>
            <a:r>
              <a:rPr lang="ja-JP" altLang="en-US" sz="2800" b="1" u="sng" dirty="0">
                <a:solidFill>
                  <a:srgbClr val="0070C0"/>
                </a:solidFill>
              </a:rPr>
              <a:t>ロータリーはどのように認知されているか？</a:t>
            </a:r>
            <a:endParaRPr lang="en-US" altLang="ja-JP" sz="2800" b="1" u="sng" dirty="0">
              <a:solidFill>
                <a:srgbClr val="0070C0"/>
              </a:solidFill>
            </a:endParaRPr>
          </a:p>
          <a:p>
            <a:r>
              <a:rPr lang="ja-JP" altLang="en-US" sz="2800" b="1" dirty="0">
                <a:solidFill>
                  <a:srgbClr val="0070C0"/>
                </a:solidFill>
              </a:rPr>
              <a:t>（認知浸透度調査の結果報告）</a:t>
            </a:r>
            <a:endParaRPr lang="en-US" altLang="ja-JP" sz="2800" b="1" dirty="0">
              <a:solidFill>
                <a:srgbClr val="0070C0"/>
              </a:solidFill>
            </a:endParaRPr>
          </a:p>
          <a:p>
            <a:endParaRPr lang="en-US" altLang="ja-JP" sz="2800" b="1" dirty="0">
              <a:solidFill>
                <a:prstClr val="black"/>
              </a:solidFill>
            </a:endParaRPr>
          </a:p>
          <a:p>
            <a:r>
              <a:rPr lang="en-US" altLang="ja-JP" sz="2800" b="1" dirty="0">
                <a:solidFill>
                  <a:prstClr val="black"/>
                </a:solidFill>
              </a:rPr>
              <a:t>3.</a:t>
            </a:r>
            <a:r>
              <a:rPr lang="ja-JP" altLang="en-US" sz="2800" b="1" dirty="0">
                <a:solidFill>
                  <a:prstClr val="black"/>
                </a:solidFill>
              </a:rPr>
              <a:t>公共イメージ向上への取り組みの方向性</a:t>
            </a:r>
            <a:endParaRPr lang="en-US" altLang="ja-JP" sz="2800" b="1" dirty="0">
              <a:solidFill>
                <a:prstClr val="black"/>
              </a:solidFill>
            </a:endParaRPr>
          </a:p>
          <a:p>
            <a:endParaRPr lang="en-US" altLang="ja-JP" sz="2800" b="1" dirty="0">
              <a:solidFill>
                <a:prstClr val="black"/>
              </a:solidFill>
            </a:endParaRPr>
          </a:p>
          <a:p>
            <a:r>
              <a:rPr lang="en-US" altLang="ja-JP" sz="2800" b="1" dirty="0">
                <a:solidFill>
                  <a:prstClr val="black"/>
                </a:solidFill>
              </a:rPr>
              <a:t>4.</a:t>
            </a:r>
            <a:r>
              <a:rPr lang="ja-JP" altLang="en-US" sz="2800" b="1" dirty="0">
                <a:solidFill>
                  <a:prstClr val="black"/>
                </a:solidFill>
              </a:rPr>
              <a:t>ロータリーのストーリーを伝えるためのリソース</a:t>
            </a:r>
            <a:endParaRPr lang="en-US" altLang="ja-JP" sz="2800" b="1" dirty="0">
              <a:solidFill>
                <a:prstClr val="black"/>
              </a:solidFill>
            </a:endParaRPr>
          </a:p>
          <a:p>
            <a:endParaRPr lang="en-US" altLang="ja-JP" sz="2800" b="1" dirty="0">
              <a:solidFill>
                <a:prstClr val="black"/>
              </a:solidFill>
            </a:endParaRPr>
          </a:p>
          <a:p>
            <a:endParaRPr lang="en-US" altLang="ja-JP" sz="2800" dirty="0">
              <a:solidFill>
                <a:prstClr val="black"/>
              </a:solidFill>
            </a:endParaRPr>
          </a:p>
        </p:txBody>
      </p:sp>
    </p:spTree>
    <p:extLst>
      <p:ext uri="{BB962C8B-B14F-4D97-AF65-F5344CB8AC3E}">
        <p14:creationId xmlns:p14="http://schemas.microsoft.com/office/powerpoint/2010/main" val="95630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468112" y="389413"/>
            <a:ext cx="8199888" cy="635453"/>
          </a:xfrm>
        </p:spPr>
        <p:txBody>
          <a:bodyPr>
            <a:noAutofit/>
          </a:bodyPr>
          <a:lstStyle/>
          <a:p>
            <a:r>
              <a:rPr lang="ja-JP" altLang="en-US" sz="2800" b="1" u="sng" dirty="0"/>
              <a:t>ロータリーはどのように認知されているのか？</a:t>
            </a:r>
            <a:endParaRPr lang="en-US" sz="2800" b="1"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20572" y="1057707"/>
            <a:ext cx="11442357" cy="5219301"/>
          </a:xfrm>
          <a:prstGeom prst="rect">
            <a:avLst/>
          </a:prstGeom>
          <a:noFill/>
        </p:spPr>
        <p:txBody>
          <a:bodyPr wrap="square" rtlCol="0">
            <a:noAutofit/>
          </a:bodyPr>
          <a:lstStyle/>
          <a:p>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r>
              <a:rPr kumimoji="1" lang="ja-JP" altLang="en-US" sz="28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国際ロータリー「</a:t>
            </a:r>
            <a:r>
              <a:rPr lang="en-US" altLang="ja-JP" sz="2800" b="1" i="0" u="sng" dirty="0">
                <a:effectLst/>
                <a:latin typeface="Meiryo" panose="020B0604030504040204" pitchFamily="50" charset="-128"/>
                <a:ea typeface="Meiryo" panose="020B0604030504040204" pitchFamily="50" charset="-128"/>
              </a:rPr>
              <a:t>35</a:t>
            </a:r>
            <a:r>
              <a:rPr lang="ja-JP" altLang="en-US" sz="2800" b="1" i="0" u="sng" dirty="0">
                <a:effectLst/>
                <a:latin typeface="Meiryo" panose="020B0604030504040204" pitchFamily="50" charset="-128"/>
                <a:ea typeface="Meiryo" panose="020B0604030504040204" pitchFamily="50" charset="-128"/>
              </a:rPr>
              <a:t>％の人々がロータリーについてよく知らない」</a:t>
            </a:r>
            <a:endParaRPr lang="en-US" altLang="ja-JP" sz="2800" b="1" i="0" u="sng" dirty="0">
              <a:effectLst/>
              <a:latin typeface="Meiryo" panose="020B0604030504040204" pitchFamily="50" charset="-128"/>
              <a:ea typeface="Meiryo" panose="020B0604030504040204" pitchFamily="50" charset="-128"/>
            </a:endParaRPr>
          </a:p>
          <a:p>
            <a:endParaRPr lang="en-US" altLang="ja-JP" sz="2800" dirty="0">
              <a:solidFill>
                <a:prstClr val="black"/>
              </a:solidFill>
            </a:endParaRPr>
          </a:p>
          <a:p>
            <a:r>
              <a:rPr lang="ja-JP" altLang="en-US" sz="2800" b="1" dirty="0">
                <a:solidFill>
                  <a:prstClr val="black"/>
                </a:solidFill>
              </a:rPr>
              <a:t>私たちの地区ではどうなのか？</a:t>
            </a:r>
            <a:endParaRPr lang="en-US" altLang="ja-JP" sz="2800" b="1" dirty="0">
              <a:solidFill>
                <a:prstClr val="black"/>
              </a:solidFill>
            </a:endParaRPr>
          </a:p>
          <a:p>
            <a:endParaRPr lang="en-US" altLang="ja-JP" sz="2800" b="1" dirty="0">
              <a:solidFill>
                <a:prstClr val="black"/>
              </a:solidFill>
            </a:endParaRPr>
          </a:p>
          <a:p>
            <a:r>
              <a:rPr lang="ja-JP" altLang="en-US" sz="2800" b="1" dirty="0"/>
              <a:t>・</a:t>
            </a:r>
            <a:r>
              <a:rPr lang="en-US" altLang="ja-JP" sz="2800" b="1" dirty="0"/>
              <a:t>2660</a:t>
            </a:r>
            <a:r>
              <a:rPr lang="ja-JP" altLang="en-US" sz="2800" b="1" dirty="0"/>
              <a:t>地区</a:t>
            </a:r>
            <a:r>
              <a:rPr lang="en-US" altLang="ja-JP" sz="2800" b="1" dirty="0"/>
              <a:t>20-21</a:t>
            </a:r>
            <a:r>
              <a:rPr lang="ja-JP" altLang="en-US" sz="2800" b="1" dirty="0"/>
              <a:t>公共イメージ向上委員会が</a:t>
            </a:r>
            <a:r>
              <a:rPr lang="ja-JP" altLang="en-US" sz="2800" b="1" dirty="0">
                <a:solidFill>
                  <a:srgbClr val="0070C0"/>
                </a:solidFill>
              </a:rPr>
              <a:t>「認知浸透度調査」</a:t>
            </a:r>
            <a:br>
              <a:rPr lang="en-US" altLang="ja-JP" sz="2800" b="1" dirty="0">
                <a:solidFill>
                  <a:srgbClr val="0070C0"/>
                </a:solidFill>
              </a:rPr>
            </a:br>
            <a:r>
              <a:rPr lang="ja-JP" altLang="en-US" sz="2800" b="1" dirty="0"/>
              <a:t>　</a:t>
            </a:r>
            <a:r>
              <a:rPr lang="en-US" altLang="ja-JP" sz="2800" b="1" dirty="0"/>
              <a:t>(</a:t>
            </a:r>
            <a:r>
              <a:rPr lang="ja-JP" altLang="en-US" sz="2800" b="1" dirty="0"/>
              <a:t>以後 認知度調査）を実施</a:t>
            </a:r>
            <a:endParaRPr lang="en-US" altLang="ja-JP" sz="2800" b="1" dirty="0"/>
          </a:p>
          <a:p>
            <a:endParaRPr lang="en-US" altLang="ja-JP" sz="2800" b="1" dirty="0"/>
          </a:p>
          <a:p>
            <a:r>
              <a:rPr lang="ja-JP" altLang="en-US" sz="2800" b="1" dirty="0"/>
              <a:t>・調査期間</a:t>
            </a:r>
            <a:r>
              <a:rPr lang="en-US" altLang="ja-JP" sz="2800" b="1" dirty="0"/>
              <a:t>		</a:t>
            </a:r>
            <a:r>
              <a:rPr lang="en-US" altLang="ja-JP" sz="2800" b="1" dirty="0">
                <a:solidFill>
                  <a:srgbClr val="0070C0"/>
                </a:solidFill>
              </a:rPr>
              <a:t>21</a:t>
            </a:r>
            <a:r>
              <a:rPr lang="ja-JP" altLang="en-US" sz="2800" b="1" dirty="0">
                <a:solidFill>
                  <a:srgbClr val="0070C0"/>
                </a:solidFill>
              </a:rPr>
              <a:t>年</a:t>
            </a:r>
            <a:r>
              <a:rPr lang="en-US" altLang="ja-JP" sz="2800" b="1" dirty="0">
                <a:solidFill>
                  <a:srgbClr val="0070C0"/>
                </a:solidFill>
              </a:rPr>
              <a:t>1</a:t>
            </a:r>
            <a:r>
              <a:rPr lang="ja-JP" altLang="en-US" sz="2800" b="1" dirty="0">
                <a:solidFill>
                  <a:srgbClr val="0070C0"/>
                </a:solidFill>
              </a:rPr>
              <a:t>月</a:t>
            </a:r>
            <a:r>
              <a:rPr lang="en-US" altLang="ja-JP" sz="2800" b="1" dirty="0">
                <a:solidFill>
                  <a:srgbClr val="0070C0"/>
                </a:solidFill>
              </a:rPr>
              <a:t>29</a:t>
            </a:r>
            <a:r>
              <a:rPr lang="ja-JP" altLang="en-US" sz="2800" b="1" dirty="0">
                <a:solidFill>
                  <a:srgbClr val="0070C0"/>
                </a:solidFill>
              </a:rPr>
              <a:t>日</a:t>
            </a:r>
            <a:r>
              <a:rPr lang="en-US" altLang="ja-JP" sz="2800" b="1" dirty="0">
                <a:solidFill>
                  <a:srgbClr val="0070C0"/>
                </a:solidFill>
              </a:rPr>
              <a:t>-2</a:t>
            </a:r>
            <a:r>
              <a:rPr lang="ja-JP" altLang="en-US" sz="2800" b="1" dirty="0">
                <a:solidFill>
                  <a:srgbClr val="0070C0"/>
                </a:solidFill>
              </a:rPr>
              <a:t>月</a:t>
            </a:r>
            <a:r>
              <a:rPr lang="en-US" altLang="ja-JP" sz="2800" b="1" dirty="0">
                <a:solidFill>
                  <a:srgbClr val="0070C0"/>
                </a:solidFill>
              </a:rPr>
              <a:t>2</a:t>
            </a:r>
            <a:r>
              <a:rPr lang="ja-JP" altLang="en-US" sz="2800" b="1" dirty="0">
                <a:solidFill>
                  <a:srgbClr val="0070C0"/>
                </a:solidFill>
              </a:rPr>
              <a:t>日</a:t>
            </a:r>
            <a:endParaRPr lang="en-US" altLang="ja-JP" sz="2800" b="1" dirty="0">
              <a:solidFill>
                <a:srgbClr val="0070C0"/>
              </a:solidFill>
            </a:endParaRPr>
          </a:p>
          <a:p>
            <a:endParaRPr lang="en-US" altLang="ja-JP" sz="2800" b="1" dirty="0"/>
          </a:p>
          <a:p>
            <a:r>
              <a:rPr lang="ja-JP" altLang="en-US" sz="2800" b="1" dirty="0"/>
              <a:t>・</a:t>
            </a:r>
            <a:r>
              <a:rPr lang="en-US" altLang="ja-JP" sz="2800" b="1" dirty="0"/>
              <a:t>20</a:t>
            </a:r>
            <a:r>
              <a:rPr lang="ja-JP" altLang="en-US" sz="2800" b="1" dirty="0"/>
              <a:t>歳以上の男女を対象とした</a:t>
            </a:r>
            <a:r>
              <a:rPr lang="ja-JP" altLang="en-US" sz="2800" b="1" dirty="0">
                <a:solidFill>
                  <a:srgbClr val="0070C0"/>
                </a:solidFill>
              </a:rPr>
              <a:t>インターネット調査</a:t>
            </a:r>
            <a:endParaRPr lang="en-US" altLang="ja-JP" sz="2800" b="1" dirty="0">
              <a:solidFill>
                <a:srgbClr val="0070C0"/>
              </a:solidFill>
            </a:endParaRPr>
          </a:p>
          <a:p>
            <a:endParaRPr lang="en-US" altLang="ja-JP" sz="2800"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180011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468112" y="389413"/>
            <a:ext cx="7257535" cy="635453"/>
          </a:xfrm>
        </p:spPr>
        <p:txBody>
          <a:bodyPr>
            <a:normAutofit fontScale="90000"/>
          </a:bodyPr>
          <a:lstStyle/>
          <a:p>
            <a:r>
              <a:rPr lang="ja-JP" altLang="en-US" sz="3100" b="1" u="sng" dirty="0"/>
              <a:t>ロータリー</a:t>
            </a:r>
            <a:r>
              <a:rPr lang="ja-JP" altLang="en-US" sz="2800" b="1" u="sng" dirty="0"/>
              <a:t>はどのように認知されているのか？</a:t>
            </a:r>
            <a:endParaRPr lang="en-US" sz="2800" b="1"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94464" y="1168544"/>
            <a:ext cx="11794336" cy="4964402"/>
          </a:xfrm>
          <a:prstGeom prst="rect">
            <a:avLst/>
          </a:prstGeom>
          <a:noFill/>
        </p:spPr>
        <p:txBody>
          <a:bodyPr wrap="square" rtlCol="0">
            <a:noAutofit/>
          </a:bodyPr>
          <a:lstStyle/>
          <a:p>
            <a:r>
              <a:rPr lang="ja-JP" altLang="en-US" sz="2800" b="1" dirty="0">
                <a:solidFill>
                  <a:prstClr val="black"/>
                </a:solidFill>
              </a:rPr>
              <a:t>・対象地域・サンプル数</a:t>
            </a:r>
            <a:endParaRPr lang="en-US" altLang="ja-JP" sz="2800" b="1" dirty="0">
              <a:solidFill>
                <a:prstClr val="black"/>
              </a:solidFill>
            </a:endParaRPr>
          </a:p>
          <a:p>
            <a:endParaRPr lang="en-US" altLang="ja-JP" sz="2800" b="1" dirty="0">
              <a:solidFill>
                <a:prstClr val="black"/>
              </a:solidFill>
            </a:endParaRPr>
          </a:p>
          <a:p>
            <a:r>
              <a:rPr lang="ja-JP" altLang="en-US" sz="2800" b="1" dirty="0">
                <a:solidFill>
                  <a:prstClr val="black"/>
                </a:solidFill>
              </a:rPr>
              <a:t>　</a:t>
            </a:r>
            <a:r>
              <a:rPr lang="ja-JP" altLang="en-US" sz="2800" b="1" u="sng" dirty="0"/>
              <a:t>スクリーニング調査（</a:t>
            </a:r>
            <a:r>
              <a:rPr lang="ja-JP" altLang="en-US" sz="2800" b="1" u="sng" dirty="0">
                <a:solidFill>
                  <a:srgbClr val="0070C0"/>
                </a:solidFill>
              </a:rPr>
              <a:t>認知のみ</a:t>
            </a:r>
            <a:r>
              <a:rPr lang="ja-JP" altLang="en-US" sz="2800" b="1" u="sng" dirty="0"/>
              <a:t>の調査）</a:t>
            </a:r>
            <a:endParaRPr lang="en-US" altLang="ja-JP" sz="2800" b="1" u="sng" dirty="0"/>
          </a:p>
          <a:p>
            <a:r>
              <a:rPr lang="ja-JP" altLang="ja-JP" sz="2800" b="1" dirty="0"/>
              <a:t>　</a:t>
            </a:r>
            <a:endParaRPr lang="en-US" altLang="ja-JP" sz="2800" b="1" dirty="0"/>
          </a:p>
          <a:p>
            <a:r>
              <a:rPr lang="ja-JP" altLang="en-US" sz="2800" b="1" dirty="0"/>
              <a:t>　</a:t>
            </a:r>
            <a:r>
              <a:rPr lang="en-US" altLang="ja-JP" sz="2800" b="1" dirty="0">
                <a:solidFill>
                  <a:srgbClr val="0070C0"/>
                </a:solidFill>
              </a:rPr>
              <a:t>2660</a:t>
            </a:r>
            <a:r>
              <a:rPr lang="ja-JP" altLang="ja-JP" sz="2800" b="1" dirty="0">
                <a:solidFill>
                  <a:srgbClr val="0070C0"/>
                </a:solidFill>
              </a:rPr>
              <a:t>地区・</a:t>
            </a:r>
            <a:r>
              <a:rPr lang="en-US" altLang="ja-JP" sz="2800" b="1" dirty="0">
                <a:solidFill>
                  <a:srgbClr val="0070C0"/>
                </a:solidFill>
              </a:rPr>
              <a:t>2640</a:t>
            </a:r>
            <a:r>
              <a:rPr lang="ja-JP" altLang="ja-JP" sz="2800" b="1" dirty="0">
                <a:solidFill>
                  <a:srgbClr val="0070C0"/>
                </a:solidFill>
              </a:rPr>
              <a:t>地区・京都市・神戸市・東京</a:t>
            </a:r>
            <a:r>
              <a:rPr lang="en-US" altLang="ja-JP" sz="2800" b="1" dirty="0">
                <a:solidFill>
                  <a:srgbClr val="0070C0"/>
                </a:solidFill>
              </a:rPr>
              <a:t>23</a:t>
            </a:r>
            <a:r>
              <a:rPr lang="ja-JP" altLang="ja-JP" sz="2800" b="1" dirty="0">
                <a:solidFill>
                  <a:srgbClr val="0070C0"/>
                </a:solidFill>
              </a:rPr>
              <a:t>区</a:t>
            </a:r>
            <a:r>
              <a:rPr lang="ja-JP" altLang="en-US" sz="2800" b="1" dirty="0">
                <a:solidFill>
                  <a:srgbClr val="0070C0"/>
                </a:solidFill>
              </a:rPr>
              <a:t>　</a:t>
            </a:r>
            <a:r>
              <a:rPr lang="ja-JP" altLang="en-US" sz="2800" b="1" dirty="0"/>
              <a:t>→　</a:t>
            </a:r>
            <a:r>
              <a:rPr lang="en-US" altLang="ja-JP" sz="2800" b="1" dirty="0"/>
              <a:t>8,000</a:t>
            </a:r>
            <a:r>
              <a:rPr lang="ja-JP" altLang="en-US" sz="2800" b="1" dirty="0"/>
              <a:t>サンプル　</a:t>
            </a:r>
            <a:endParaRPr lang="en-US" altLang="ja-JP" sz="2800" b="1" dirty="0"/>
          </a:p>
          <a:p>
            <a:r>
              <a:rPr lang="ja-JP" altLang="en-US" sz="2800" b="1" dirty="0"/>
              <a:t>　</a:t>
            </a:r>
            <a:endParaRPr lang="en-US" altLang="ja-JP" sz="2800" b="1" dirty="0"/>
          </a:p>
          <a:p>
            <a:r>
              <a:rPr lang="ja-JP" altLang="en-US" sz="2800" b="1" dirty="0"/>
              <a:t>　</a:t>
            </a:r>
            <a:r>
              <a:rPr lang="ja-JP" altLang="en-US" sz="2800" b="1" u="sng" dirty="0"/>
              <a:t>本調査（</a:t>
            </a:r>
            <a:r>
              <a:rPr lang="ja-JP" altLang="en-US" sz="2800" b="1" u="sng" dirty="0">
                <a:solidFill>
                  <a:srgbClr val="0070C0"/>
                </a:solidFill>
              </a:rPr>
              <a:t>活動内容等を含めた深掘り</a:t>
            </a:r>
            <a:r>
              <a:rPr lang="ja-JP" altLang="en-US" sz="2800" b="1" u="sng" dirty="0"/>
              <a:t>調査）</a:t>
            </a:r>
            <a:endParaRPr lang="en-US" altLang="ja-JP" sz="2800" b="1" u="sng" dirty="0"/>
          </a:p>
          <a:p>
            <a:endParaRPr lang="en-US" altLang="ja-JP" sz="2800" b="1" dirty="0"/>
          </a:p>
          <a:p>
            <a:r>
              <a:rPr lang="ja-JP" altLang="en-US" sz="2800" b="1" dirty="0"/>
              <a:t>　</a:t>
            </a:r>
            <a:r>
              <a:rPr lang="en-US" altLang="ja-JP" sz="2800" b="1" dirty="0">
                <a:solidFill>
                  <a:srgbClr val="0070C0"/>
                </a:solidFill>
              </a:rPr>
              <a:t>2660</a:t>
            </a:r>
            <a:r>
              <a:rPr lang="ja-JP" altLang="en-US" sz="2800" b="1" dirty="0">
                <a:solidFill>
                  <a:srgbClr val="0070C0"/>
                </a:solidFill>
              </a:rPr>
              <a:t>地区　</a:t>
            </a:r>
            <a:r>
              <a:rPr lang="ja-JP" altLang="en-US" sz="2800" b="1" dirty="0"/>
              <a:t>→　</a:t>
            </a:r>
            <a:r>
              <a:rPr lang="en-US" altLang="ja-JP" sz="2800" b="1" dirty="0"/>
              <a:t>2,400</a:t>
            </a:r>
            <a:r>
              <a:rPr lang="ja-JP" altLang="en-US" sz="2800" b="1" dirty="0"/>
              <a:t>サンプル</a:t>
            </a:r>
            <a:endParaRPr lang="en-US" altLang="ja-JP" sz="2800" b="1" dirty="0"/>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118910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8" y="580992"/>
            <a:ext cx="7257535" cy="635453"/>
          </a:xfrm>
        </p:spPr>
        <p:txBody>
          <a:bodyPr>
            <a:normAutofit/>
          </a:bodyPr>
          <a:lstStyle/>
          <a:p>
            <a:r>
              <a:rPr lang="ja-JP" altLang="en-US" sz="2800" u="sng" dirty="0"/>
              <a:t>認知度調査結果の概略①</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07092" y="1342842"/>
            <a:ext cx="11442357" cy="4744920"/>
          </a:xfrm>
          <a:prstGeom prst="rect">
            <a:avLst/>
          </a:prstGeom>
          <a:noFill/>
        </p:spPr>
        <p:txBody>
          <a:bodyPr wrap="square" rtlCol="0">
            <a:noAutofit/>
          </a:bodyPr>
          <a:lstStyle/>
          <a:p>
            <a:r>
              <a:rPr lang="ja-JP" altLang="en-US" sz="2800" b="1" dirty="0">
                <a:solidFill>
                  <a:prstClr val="black"/>
                </a:solidFill>
              </a:rPr>
              <a:t>・</a:t>
            </a:r>
            <a:r>
              <a:rPr lang="ja-JP" altLang="en-US" sz="2800" b="1" u="sng" dirty="0">
                <a:solidFill>
                  <a:prstClr val="black"/>
                </a:solidFill>
              </a:rPr>
              <a:t>地域別認知度</a:t>
            </a:r>
            <a:r>
              <a:rPr lang="ja-JP" altLang="en-US" sz="2800" b="1" dirty="0">
                <a:solidFill>
                  <a:prstClr val="black"/>
                </a:solidFill>
              </a:rPr>
              <a:t>（名前だけも含めロータリーを知っている人の割合）</a:t>
            </a:r>
            <a:endParaRPr lang="en-US" altLang="ja-JP" sz="2800" b="1" dirty="0">
              <a:solidFill>
                <a:prstClr val="black"/>
              </a:solidFill>
            </a:endParaRPr>
          </a:p>
          <a:p>
            <a:r>
              <a:rPr lang="ja-JP" altLang="en-US" sz="2800" b="1" dirty="0">
                <a:solidFill>
                  <a:prstClr val="black"/>
                </a:solidFill>
              </a:rPr>
              <a:t>　　</a:t>
            </a:r>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			</a:t>
            </a:r>
            <a:r>
              <a:rPr lang="ja-JP" altLang="en-US" sz="2800" b="1" dirty="0">
                <a:solidFill>
                  <a:prstClr val="black"/>
                </a:solidFill>
              </a:rPr>
              <a:t>京都</a:t>
            </a:r>
            <a:r>
              <a:rPr lang="en-US" altLang="ja-JP" sz="2800" b="1" dirty="0">
                <a:solidFill>
                  <a:prstClr val="black"/>
                </a:solidFill>
              </a:rPr>
              <a:t>			</a:t>
            </a:r>
            <a:r>
              <a:rPr lang="ja-JP" altLang="en-US" sz="2800" b="1" dirty="0">
                <a:solidFill>
                  <a:prstClr val="black"/>
                </a:solidFill>
              </a:rPr>
              <a:t>６７</a:t>
            </a:r>
            <a:r>
              <a:rPr lang="en-US" altLang="ja-JP" sz="2800" b="1" dirty="0">
                <a:solidFill>
                  <a:prstClr val="black"/>
                </a:solidFill>
              </a:rPr>
              <a:t>.</a:t>
            </a:r>
            <a:r>
              <a:rPr lang="ja-JP" altLang="en-US" sz="2800" b="1" dirty="0">
                <a:solidFill>
                  <a:prstClr val="black"/>
                </a:solidFill>
              </a:rPr>
              <a:t>６％</a:t>
            </a:r>
            <a:endParaRPr lang="en-US" altLang="ja-JP" sz="2800" b="1" dirty="0">
              <a:solidFill>
                <a:prstClr val="black"/>
              </a:solidFill>
            </a:endParaRPr>
          </a:p>
          <a:p>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			2640</a:t>
            </a:r>
            <a:r>
              <a:rPr lang="ja-JP" altLang="en-US" sz="2800" b="1" dirty="0">
                <a:solidFill>
                  <a:prstClr val="black"/>
                </a:solidFill>
              </a:rPr>
              <a:t>地区</a:t>
            </a:r>
            <a:r>
              <a:rPr lang="en-US" altLang="ja-JP" sz="2800" b="1" dirty="0">
                <a:solidFill>
                  <a:prstClr val="black"/>
                </a:solidFill>
              </a:rPr>
              <a:t>		</a:t>
            </a:r>
            <a:r>
              <a:rPr lang="ja-JP" altLang="en-US" sz="2800" b="1" dirty="0">
                <a:solidFill>
                  <a:prstClr val="black"/>
                </a:solidFill>
              </a:rPr>
              <a:t>６３．３％</a:t>
            </a:r>
            <a:endParaRPr lang="en-US" altLang="ja-JP" sz="2800" b="1" dirty="0">
              <a:solidFill>
                <a:prstClr val="black"/>
              </a:solidFill>
            </a:endParaRPr>
          </a:p>
          <a:p>
            <a:endParaRPr lang="en-US" altLang="ja-JP" sz="2800" b="1" dirty="0"/>
          </a:p>
          <a:p>
            <a:r>
              <a:rPr lang="ja-JP" altLang="en-US" sz="2800" b="1" dirty="0">
                <a:solidFill>
                  <a:prstClr val="black"/>
                </a:solidFill>
              </a:rPr>
              <a:t>　　</a:t>
            </a:r>
            <a:r>
              <a:rPr lang="en-US" altLang="ja-JP" sz="2800" b="1" dirty="0">
                <a:solidFill>
                  <a:prstClr val="black"/>
                </a:solidFill>
              </a:rPr>
              <a:t>			</a:t>
            </a:r>
            <a:r>
              <a:rPr lang="ja-JP" altLang="en-US" sz="2800" b="1" dirty="0">
                <a:solidFill>
                  <a:prstClr val="black"/>
                </a:solidFill>
              </a:rPr>
              <a:t>神戸</a:t>
            </a:r>
            <a:r>
              <a:rPr lang="en-US" altLang="ja-JP" sz="2800" b="1" dirty="0">
                <a:solidFill>
                  <a:prstClr val="black"/>
                </a:solidFill>
              </a:rPr>
              <a:t>			</a:t>
            </a:r>
            <a:r>
              <a:rPr lang="ja-JP" altLang="en-US" sz="2800" b="1" dirty="0">
                <a:solidFill>
                  <a:prstClr val="black"/>
                </a:solidFill>
              </a:rPr>
              <a:t>６１</a:t>
            </a:r>
            <a:r>
              <a:rPr lang="en-US" altLang="ja-JP" sz="2800" b="1" dirty="0">
                <a:solidFill>
                  <a:prstClr val="black"/>
                </a:solidFill>
              </a:rPr>
              <a:t>.</a:t>
            </a:r>
            <a:r>
              <a:rPr lang="ja-JP" altLang="en-US" sz="2800" b="1" dirty="0">
                <a:solidFill>
                  <a:prstClr val="black"/>
                </a:solidFill>
              </a:rPr>
              <a:t>１％</a:t>
            </a:r>
            <a:endParaRPr lang="en-US" altLang="ja-JP" sz="2800" b="1" dirty="0">
              <a:solidFill>
                <a:prstClr val="black"/>
              </a:solidFill>
            </a:endParaRPr>
          </a:p>
          <a:p>
            <a:endParaRPr lang="en-US" altLang="ja-JP" sz="2800" b="1" dirty="0">
              <a:solidFill>
                <a:prstClr val="black"/>
              </a:solidFill>
            </a:endParaRPr>
          </a:p>
          <a:p>
            <a:r>
              <a:rPr lang="ja-JP" altLang="en-US" sz="2800" b="1" dirty="0">
                <a:solidFill>
                  <a:prstClr val="black"/>
                </a:solidFill>
              </a:rPr>
              <a:t>　　</a:t>
            </a:r>
            <a:r>
              <a:rPr lang="en-US" altLang="ja-JP" sz="2800" b="1" dirty="0">
                <a:solidFill>
                  <a:prstClr val="black"/>
                </a:solidFill>
              </a:rPr>
              <a:t>			</a:t>
            </a:r>
            <a:r>
              <a:rPr lang="en-US" altLang="ja-JP" sz="2800" b="1" u="sng" dirty="0">
                <a:solidFill>
                  <a:schemeClr val="accent1"/>
                </a:solidFill>
              </a:rPr>
              <a:t>2660</a:t>
            </a:r>
            <a:r>
              <a:rPr lang="ja-JP" altLang="en-US" sz="2800" b="1" u="sng" dirty="0">
                <a:solidFill>
                  <a:schemeClr val="accent1"/>
                </a:solidFill>
              </a:rPr>
              <a:t>地区</a:t>
            </a:r>
            <a:r>
              <a:rPr lang="en-US" altLang="ja-JP" sz="2800" b="1" u="sng" dirty="0">
                <a:solidFill>
                  <a:schemeClr val="accent1"/>
                </a:solidFill>
              </a:rPr>
              <a:t>		</a:t>
            </a:r>
            <a:r>
              <a:rPr lang="ja-JP" altLang="en-US" sz="2800" b="1" u="sng" dirty="0">
                <a:solidFill>
                  <a:schemeClr val="accent1"/>
                </a:solidFill>
              </a:rPr>
              <a:t>６０</a:t>
            </a:r>
            <a:r>
              <a:rPr lang="en-US" altLang="ja-JP" sz="2800" b="1" u="sng" dirty="0">
                <a:solidFill>
                  <a:schemeClr val="accent1"/>
                </a:solidFill>
              </a:rPr>
              <a:t>.</a:t>
            </a:r>
            <a:r>
              <a:rPr lang="ja-JP" altLang="en-US" sz="2800" b="1" u="sng" dirty="0">
                <a:solidFill>
                  <a:schemeClr val="accent1"/>
                </a:solidFill>
              </a:rPr>
              <a:t>９％</a:t>
            </a:r>
            <a:endParaRPr lang="en-US" altLang="ja-JP" sz="2800" b="1" u="sng" dirty="0">
              <a:solidFill>
                <a:schemeClr val="accent1"/>
              </a:solidFill>
            </a:endParaRPr>
          </a:p>
          <a:p>
            <a:endParaRPr lang="en-US" altLang="ja-JP" sz="2800" b="1" dirty="0">
              <a:solidFill>
                <a:schemeClr val="accent1"/>
              </a:solidFill>
            </a:endParaRPr>
          </a:p>
          <a:p>
            <a:r>
              <a:rPr lang="ja-JP" altLang="en-US" sz="2800" b="1" dirty="0">
                <a:solidFill>
                  <a:srgbClr val="00B0F0"/>
                </a:solidFill>
              </a:rPr>
              <a:t>　</a:t>
            </a:r>
            <a:r>
              <a:rPr lang="ja-JP" altLang="en-US" sz="2800" b="1" dirty="0">
                <a:solidFill>
                  <a:prstClr val="black"/>
                </a:solidFill>
              </a:rPr>
              <a:t>　</a:t>
            </a:r>
            <a:r>
              <a:rPr lang="en-US" altLang="ja-JP" sz="2800" b="1" dirty="0">
                <a:solidFill>
                  <a:prstClr val="black"/>
                </a:solidFill>
              </a:rPr>
              <a:t>			</a:t>
            </a:r>
            <a:r>
              <a:rPr lang="ja-JP" altLang="en-US" sz="2800" b="1" dirty="0">
                <a:solidFill>
                  <a:prstClr val="black"/>
                </a:solidFill>
              </a:rPr>
              <a:t>東京</a:t>
            </a:r>
            <a:r>
              <a:rPr lang="en-US" altLang="ja-JP" sz="2800" b="1" dirty="0">
                <a:solidFill>
                  <a:prstClr val="black"/>
                </a:solidFill>
              </a:rPr>
              <a:t>23</a:t>
            </a:r>
            <a:r>
              <a:rPr lang="ja-JP" altLang="en-US" sz="2800" b="1" dirty="0">
                <a:solidFill>
                  <a:prstClr val="black"/>
                </a:solidFill>
              </a:rPr>
              <a:t>区</a:t>
            </a:r>
            <a:r>
              <a:rPr lang="en-US" altLang="ja-JP" sz="2800" b="1" dirty="0">
                <a:solidFill>
                  <a:prstClr val="black"/>
                </a:solidFill>
              </a:rPr>
              <a:t>		</a:t>
            </a:r>
            <a:r>
              <a:rPr lang="ja-JP" altLang="en-US" sz="2800" b="1" dirty="0">
                <a:solidFill>
                  <a:prstClr val="black"/>
                </a:solidFill>
              </a:rPr>
              <a:t>５７</a:t>
            </a:r>
            <a:r>
              <a:rPr lang="en-US" altLang="ja-JP" sz="2800" b="1" dirty="0">
                <a:solidFill>
                  <a:prstClr val="black"/>
                </a:solidFill>
              </a:rPr>
              <a:t>.</a:t>
            </a:r>
            <a:r>
              <a:rPr lang="ja-JP" altLang="en-US" sz="2800" b="1" dirty="0">
                <a:solidFill>
                  <a:prstClr val="black"/>
                </a:solidFill>
              </a:rPr>
              <a:t>２％</a:t>
            </a:r>
            <a:endParaRPr lang="en-US" altLang="ja-JP" sz="2800" b="1" dirty="0">
              <a:solidFill>
                <a:prstClr val="black"/>
              </a:solidFill>
            </a:endParaRPr>
          </a:p>
          <a:p>
            <a:endParaRPr lang="en-US" altLang="ja-JP" sz="2800" dirty="0">
              <a:solidFill>
                <a:prstClr val="black"/>
              </a:solidFill>
            </a:endParaRPr>
          </a:p>
          <a:p>
            <a:endParaRPr lang="en-US" altLang="ja-JP" sz="2400" dirty="0">
              <a:solidFill>
                <a:prstClr val="black"/>
              </a:solidFill>
            </a:endParaRPr>
          </a:p>
          <a:p>
            <a:pPr lvl="0"/>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404394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8" y="580992"/>
            <a:ext cx="7257535" cy="635453"/>
          </a:xfrm>
        </p:spPr>
        <p:txBody>
          <a:bodyPr>
            <a:normAutofit/>
          </a:bodyPr>
          <a:lstStyle/>
          <a:p>
            <a:r>
              <a:rPr lang="ja-JP" altLang="en-US" sz="2800" u="sng" dirty="0"/>
              <a:t>認知度調査結果の概略②</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07092" y="1342842"/>
            <a:ext cx="11946363" cy="47449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28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男女／年代別認知度（</a:t>
            </a:r>
            <a:r>
              <a:rPr kumimoji="1" lang="en-US" altLang="ja-JP" sz="28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2660</a:t>
            </a:r>
            <a:r>
              <a:rPr kumimoji="1" lang="ja-JP" altLang="en-US" sz="28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地区）</a:t>
            </a:r>
            <a:endParaRPr kumimoji="1" lang="en-US" altLang="ja-JP" sz="2800" b="1" i="0" u="sng" strike="noStrike" kern="1200" cap="none" spc="0" normalizeH="0" baseline="0" noProof="0" dirty="0">
              <a:ln>
                <a:noFill/>
              </a:ln>
              <a:solidFill>
                <a:srgbClr val="4472C4"/>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Calibri" panose="020F0502020204030204"/>
                <a:ea typeface="メイリオ" panose="020B0604030504040204" pitchFamily="50" charset="-128"/>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男性（全年代計）</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６６％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lang="ja-JP" altLang="en-US" sz="2800" b="1" dirty="0">
                <a:solidFill>
                  <a:prstClr val="black"/>
                </a:solidFill>
                <a:latin typeface="Calibri" panose="020F0502020204030204"/>
                <a:ea typeface="メイリオ" panose="020B0604030504040204" pitchFamily="50" charset="-128"/>
              </a:rPr>
              <a:t>　</a:t>
            </a:r>
            <a:r>
              <a:rPr lang="en-US" altLang="ja-JP" sz="2800" b="1" dirty="0">
                <a:solidFill>
                  <a:prstClr val="black"/>
                </a:solidFill>
                <a:latin typeface="Calibri" panose="020F0502020204030204"/>
                <a:ea typeface="メイリオ" panose="020B0604030504040204" pitchFamily="50" charset="-128"/>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女性（全年代計）</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５６</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３％</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男性２０代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３１％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女性２０代</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２３</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４％</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男性６０代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８９</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３％</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女性６０代</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７５</a:t>
            </a:r>
            <a:r>
              <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７％</a:t>
            </a:r>
            <a:endParaRPr lang="en-US" altLang="ja-JP" sz="2800" b="1" dirty="0">
              <a:solidFill>
                <a:prstClr val="black"/>
              </a:solidFill>
              <a:latin typeface="Calibri" panose="020F0502020204030204"/>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800" b="1" dirty="0">
              <a:solidFill>
                <a:prstClr val="black"/>
              </a:solidFill>
              <a:latin typeface="Calibri" panose="020F0502020204030204"/>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2800" b="1" dirty="0">
                <a:solidFill>
                  <a:prstClr val="black"/>
                </a:solidFill>
                <a:latin typeface="Calibri" panose="020F0502020204030204"/>
                <a:ea typeface="メイリオ" panose="020B0604030504040204" pitchFamily="50" charset="-128"/>
              </a:rPr>
              <a:t>			</a:t>
            </a:r>
            <a:r>
              <a:rPr lang="ja-JP" altLang="en-US" sz="2800" b="1" dirty="0">
                <a:solidFill>
                  <a:srgbClr val="4472C4"/>
                </a:solidFill>
              </a:rPr>
              <a:t>高齢者＞若年者　　　男性＞女性</a:t>
            </a:r>
            <a:endParaRPr kumimoji="1" lang="en-US" altLang="ja-JP"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spTree>
    <p:extLst>
      <p:ext uri="{BB962C8B-B14F-4D97-AF65-F5344CB8AC3E}">
        <p14:creationId xmlns:p14="http://schemas.microsoft.com/office/powerpoint/2010/main" val="306203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6A54A-AF50-4925-98FB-DD637E062AB9}"/>
              </a:ext>
            </a:extLst>
          </p:cNvPr>
          <p:cNvSpPr>
            <a:spLocks noGrp="1"/>
          </p:cNvSpPr>
          <p:nvPr>
            <p:ph type="ctrTitle"/>
          </p:nvPr>
        </p:nvSpPr>
        <p:spPr>
          <a:xfrm>
            <a:off x="2128358" y="580992"/>
            <a:ext cx="7257535" cy="635453"/>
          </a:xfrm>
        </p:spPr>
        <p:txBody>
          <a:bodyPr>
            <a:normAutofit/>
          </a:bodyPr>
          <a:lstStyle/>
          <a:p>
            <a:r>
              <a:rPr lang="ja-JP" altLang="en-US" sz="2800" u="sng" dirty="0"/>
              <a:t>認知度調査結果の概略③</a:t>
            </a:r>
            <a:endParaRPr lang="en-US" sz="2800" u="sng" dirty="0"/>
          </a:p>
        </p:txBody>
      </p:sp>
      <p:sp>
        <p:nvSpPr>
          <p:cNvPr id="4" name="テキスト ボックス 3">
            <a:extLst>
              <a:ext uri="{FF2B5EF4-FFF2-40B4-BE49-F238E27FC236}">
                <a16:creationId xmlns:a16="http://schemas.microsoft.com/office/drawing/2014/main" id="{91AEBB38-0FD1-4536-A762-A1F22A5B5E1D}"/>
              </a:ext>
            </a:extLst>
          </p:cNvPr>
          <p:cNvSpPr txBox="1"/>
          <p:nvPr/>
        </p:nvSpPr>
        <p:spPr>
          <a:xfrm>
            <a:off x="107092" y="1342842"/>
            <a:ext cx="11442357" cy="4744920"/>
          </a:xfrm>
          <a:prstGeom prst="rect">
            <a:avLst/>
          </a:prstGeom>
          <a:noFill/>
        </p:spPr>
        <p:txBody>
          <a:bodyPr wrap="square" rtlCol="0">
            <a:noAutofit/>
          </a:bodyPr>
          <a:lstStyle/>
          <a:p>
            <a:r>
              <a:rPr lang="ja-JP" altLang="en-US" sz="2800" b="1" dirty="0">
                <a:solidFill>
                  <a:prstClr val="black"/>
                </a:solidFill>
              </a:rPr>
              <a:t>・</a:t>
            </a:r>
            <a:r>
              <a:rPr lang="ja-JP" altLang="en-US" sz="2800" b="1" u="sng" dirty="0">
                <a:solidFill>
                  <a:prstClr val="black"/>
                </a:solidFill>
              </a:rPr>
              <a:t>他団体との比較</a:t>
            </a:r>
            <a:endParaRPr lang="en-US" altLang="ja-JP" sz="2800" b="1" u="sng" dirty="0">
              <a:solidFill>
                <a:prstClr val="black"/>
              </a:solidFill>
            </a:endParaRPr>
          </a:p>
          <a:p>
            <a:r>
              <a:rPr lang="ja-JP" altLang="en-US" sz="2800" b="1" dirty="0">
                <a:solidFill>
                  <a:prstClr val="black"/>
                </a:solidFill>
              </a:rPr>
              <a:t>　　</a:t>
            </a:r>
            <a:endParaRPr lang="en-US" altLang="ja-JP" sz="2800" b="1" dirty="0">
              <a:solidFill>
                <a:prstClr val="black"/>
              </a:solidFill>
            </a:endParaRPr>
          </a:p>
          <a:p>
            <a:r>
              <a:rPr lang="ja-JP" altLang="en-US" sz="2800" b="1" dirty="0">
                <a:solidFill>
                  <a:prstClr val="black"/>
                </a:solidFill>
              </a:rPr>
              <a:t>　ライオンズクラブを知っている　</a:t>
            </a:r>
            <a:r>
              <a:rPr lang="en-US" altLang="ja-JP" sz="2800" b="1" dirty="0">
                <a:solidFill>
                  <a:prstClr val="black"/>
                </a:solidFill>
              </a:rPr>
              <a:t>	</a:t>
            </a:r>
            <a:r>
              <a:rPr lang="ja-JP" altLang="en-US" sz="2800" b="1" dirty="0">
                <a:solidFill>
                  <a:prstClr val="black"/>
                </a:solidFill>
              </a:rPr>
              <a:t>７３</a:t>
            </a:r>
            <a:r>
              <a:rPr lang="en-US" altLang="ja-JP" sz="2800" b="1" dirty="0">
                <a:solidFill>
                  <a:prstClr val="black"/>
                </a:solidFill>
              </a:rPr>
              <a:t>.</a:t>
            </a:r>
            <a:r>
              <a:rPr lang="ja-JP" altLang="en-US" sz="2800" b="1" dirty="0">
                <a:solidFill>
                  <a:prstClr val="black"/>
                </a:solidFill>
              </a:rPr>
              <a:t>７％</a:t>
            </a:r>
            <a:endParaRPr lang="en-US" altLang="ja-JP" sz="2800" b="1" dirty="0">
              <a:solidFill>
                <a:prstClr val="black"/>
              </a:solidFill>
            </a:endParaRPr>
          </a:p>
          <a:p>
            <a:r>
              <a:rPr lang="ja-JP" altLang="en-US" sz="2800" b="1" dirty="0">
                <a:solidFill>
                  <a:prstClr val="black"/>
                </a:solidFill>
              </a:rPr>
              <a:t>　</a:t>
            </a:r>
            <a:r>
              <a:rPr lang="ja-JP" altLang="en-US" sz="2800" b="1" dirty="0">
                <a:solidFill>
                  <a:schemeClr val="accent1"/>
                </a:solidFill>
              </a:rPr>
              <a:t>ロータリークラブを知っている</a:t>
            </a:r>
            <a:r>
              <a:rPr lang="en-US" altLang="ja-JP" sz="2800" b="1" dirty="0">
                <a:solidFill>
                  <a:schemeClr val="accent1"/>
                </a:solidFill>
              </a:rPr>
              <a:t>		</a:t>
            </a:r>
            <a:r>
              <a:rPr lang="ja-JP" altLang="en-US" sz="2800" b="1" dirty="0">
                <a:solidFill>
                  <a:schemeClr val="accent1"/>
                </a:solidFill>
              </a:rPr>
              <a:t>５６</a:t>
            </a:r>
            <a:r>
              <a:rPr lang="en-US" altLang="ja-JP" sz="2800" b="1" dirty="0">
                <a:solidFill>
                  <a:schemeClr val="accent1"/>
                </a:solidFill>
              </a:rPr>
              <a:t>.</a:t>
            </a:r>
            <a:r>
              <a:rPr lang="ja-JP" altLang="en-US" sz="2800" b="1" dirty="0">
                <a:solidFill>
                  <a:schemeClr val="accent1"/>
                </a:solidFill>
              </a:rPr>
              <a:t>８％</a:t>
            </a:r>
            <a:endParaRPr lang="en-US" altLang="ja-JP" sz="2800" b="1" dirty="0">
              <a:solidFill>
                <a:schemeClr val="accent1"/>
              </a:solidFill>
            </a:endParaRPr>
          </a:p>
          <a:p>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r>
              <a:rPr lang="ja-JP" altLang="en-US" sz="2800" dirty="0">
                <a:solidFill>
                  <a:prstClr val="black"/>
                </a:solidFill>
              </a:rPr>
              <a:t>　　</a:t>
            </a:r>
            <a:endParaRPr lang="en-US" altLang="ja-JP" sz="2800" dirty="0">
              <a:solidFill>
                <a:prstClr val="black"/>
              </a:solidFill>
            </a:endParaRPr>
          </a:p>
          <a:p>
            <a:endParaRPr lang="en-US" altLang="ja-JP" sz="2800" dirty="0">
              <a:solidFill>
                <a:prstClr val="black"/>
              </a:solidFill>
            </a:endParaRPr>
          </a:p>
          <a:p>
            <a:endParaRPr lang="en-US" altLang="ja-JP" sz="28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effectLst/>
                <a:uLnTx/>
                <a:uFillTx/>
                <a:latin typeface="Calibri" panose="020F0502020204030204"/>
                <a:ea typeface="メイリオ" panose="020B0604030504040204" pitchFamily="50" charset="-128"/>
                <a:cs typeface="+mn-cs"/>
              </a:rPr>
              <a:t>＊人口換算の統計処理の関係でスクリーニング調査と本調査の数値には若干の違いがあります。</a:t>
            </a:r>
            <a:endParaRPr kumimoji="1" lang="en-US" altLang="ja-JP" sz="1600" b="0" i="0" u="sng" strike="noStrike" kern="1200" cap="none" spc="0" normalizeH="0" baseline="0" noProof="0" dirty="0">
              <a:ln>
                <a:noFill/>
              </a:ln>
              <a:effectLst/>
              <a:uLnTx/>
              <a:uFillTx/>
              <a:latin typeface="Calibri" panose="020F0502020204030204"/>
              <a:ea typeface="メイリオ" panose="020B0604030504040204" pitchFamily="50" charset="-128"/>
              <a:cs typeface="+mn-cs"/>
            </a:endParaRPr>
          </a:p>
          <a:p>
            <a:endParaRPr lang="en-US" altLang="ja-JP" sz="2800" dirty="0">
              <a:solidFill>
                <a:prstClr val="black"/>
              </a:solidFill>
            </a:endParaRPr>
          </a:p>
          <a:p>
            <a:r>
              <a:rPr lang="ja-JP" altLang="en-US" sz="2800" dirty="0">
                <a:solidFill>
                  <a:prstClr val="black"/>
                </a:solidFill>
              </a:rPr>
              <a:t>　　</a:t>
            </a:r>
            <a:endParaRPr lang="en-US" altLang="ja-JP" sz="2400" dirty="0">
              <a:solidFill>
                <a:prstClr val="black"/>
              </a:solidFill>
            </a:endParaRPr>
          </a:p>
          <a:p>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a:p>
            <a:r>
              <a:rPr lang="ja-JP" altLang="en-US" sz="2400" dirty="0">
                <a:solidFill>
                  <a:prstClr val="black"/>
                </a:solidFill>
              </a:rPr>
              <a:t>　</a:t>
            </a:r>
            <a:endParaRPr lang="en-US" altLang="ja-JP" sz="2400" dirty="0">
              <a:solidFill>
                <a:prstClr val="black"/>
              </a:solidFill>
            </a:endParaRPr>
          </a:p>
        </p:txBody>
      </p:sp>
      <p:pic>
        <p:nvPicPr>
          <p:cNvPr id="9" name="図 8">
            <a:extLst>
              <a:ext uri="{FF2B5EF4-FFF2-40B4-BE49-F238E27FC236}">
                <a16:creationId xmlns:a16="http://schemas.microsoft.com/office/drawing/2014/main" id="{896CC667-0D71-3F43-B274-5C279845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92" y="143719"/>
            <a:ext cx="2008090" cy="755000"/>
          </a:xfrm>
          <a:prstGeom prst="rect">
            <a:avLst/>
          </a:prstGeom>
          <a:solidFill>
            <a:schemeClr val="bg1"/>
          </a:solidFill>
        </p:spPr>
      </p:pic>
      <p:pic>
        <p:nvPicPr>
          <p:cNvPr id="5" name="図 4"/>
          <p:cNvPicPr>
            <a:picLocks noChangeAspect="1"/>
          </p:cNvPicPr>
          <p:nvPr/>
        </p:nvPicPr>
        <p:blipFill>
          <a:blip r:embed="rId4"/>
          <a:stretch>
            <a:fillRect/>
          </a:stretch>
        </p:blipFill>
        <p:spPr>
          <a:xfrm>
            <a:off x="6736451" y="3525539"/>
            <a:ext cx="1440239" cy="1365559"/>
          </a:xfrm>
          <a:prstGeom prst="rect">
            <a:avLst/>
          </a:prstGeom>
        </p:spPr>
      </p:pic>
      <p:pic>
        <p:nvPicPr>
          <p:cNvPr id="6" name="図 5">
            <a:extLst>
              <a:ext uri="{FF2B5EF4-FFF2-40B4-BE49-F238E27FC236}">
                <a16:creationId xmlns:a16="http://schemas.microsoft.com/office/drawing/2014/main" id="{4AA6C41B-3657-47B3-9BC9-25E344A3C265}"/>
              </a:ext>
            </a:extLst>
          </p:cNvPr>
          <p:cNvPicPr>
            <a:picLocks noChangeAspect="1"/>
          </p:cNvPicPr>
          <p:nvPr/>
        </p:nvPicPr>
        <p:blipFill>
          <a:blip r:embed="rId5"/>
          <a:stretch>
            <a:fillRect/>
          </a:stretch>
        </p:blipFill>
        <p:spPr>
          <a:xfrm>
            <a:off x="2885740" y="3429000"/>
            <a:ext cx="1687285" cy="1558636"/>
          </a:xfrm>
          <a:prstGeom prst="rect">
            <a:avLst/>
          </a:prstGeom>
        </p:spPr>
      </p:pic>
    </p:spTree>
    <p:extLst>
      <p:ext uri="{BB962C8B-B14F-4D97-AF65-F5344CB8AC3E}">
        <p14:creationId xmlns:p14="http://schemas.microsoft.com/office/powerpoint/2010/main" val="25885656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5346</TotalTime>
  <Words>3740</Words>
  <Application>Microsoft Office PowerPoint</Application>
  <PresentationFormat>ワイド画面</PresentationFormat>
  <Paragraphs>392</Paragraphs>
  <Slides>31</Slides>
  <Notes>31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Meiryo</vt:lpstr>
      <vt:lpstr>Meiryo</vt:lpstr>
      <vt:lpstr>游ゴシック</vt:lpstr>
      <vt:lpstr>Arial</vt:lpstr>
      <vt:lpstr>Calibri</vt:lpstr>
      <vt:lpstr>Office テーマ</vt:lpstr>
      <vt:lpstr>PowerPoint プレゼンテーション</vt:lpstr>
      <vt:lpstr>PowerPoint プレゼンテーション</vt:lpstr>
      <vt:lpstr>公共イメージ向上のめざすもの</vt:lpstr>
      <vt:lpstr>PowerPoint プレゼンテーション</vt:lpstr>
      <vt:lpstr>ロータリーはどのように認知されているのか？</vt:lpstr>
      <vt:lpstr>ロータリーはどのように認知されているのか？</vt:lpstr>
      <vt:lpstr>認知度調査結果の概略①</vt:lpstr>
      <vt:lpstr>認知度調査結果の概略②</vt:lpstr>
      <vt:lpstr>認知度調査結果の概略③</vt:lpstr>
      <vt:lpstr>認知度調査結果の概略④</vt:lpstr>
      <vt:lpstr>認知度調査結果の概略⑤</vt:lpstr>
      <vt:lpstr>認知度調査結果の概略⑥</vt:lpstr>
      <vt:lpstr>認知度調査結果の概略⑦</vt:lpstr>
      <vt:lpstr>認知度調査結果の概略⑧</vt:lpstr>
      <vt:lpstr>認知度調査結果の概略⑨</vt:lpstr>
      <vt:lpstr>認知浸透度調査結果の詳細は地区HPでご覧いただけます。 </vt:lpstr>
      <vt:lpstr>PowerPoint プレゼンテーション</vt:lpstr>
      <vt:lpstr>公共イメージ向上への取り組みの方向性① ～認知度調査を踏まえて～</vt:lpstr>
      <vt:lpstr>公共イメージ向上への取り組みの方向性② ～認知度調査を踏まえて～</vt:lpstr>
      <vt:lpstr>公共イメージ向上への取り組みの方向性③ ～認知度調査を踏まえて～</vt:lpstr>
      <vt:lpstr>公共イメージ向上への取り組みの方向性④ ～認知度調査を踏まえて～</vt:lpstr>
      <vt:lpstr>PowerPoint プレゼンテーション</vt:lpstr>
      <vt:lpstr>PowerPoint プレゼンテーション</vt:lpstr>
      <vt:lpstr>公共イメージ向上への取り組みの方向性⑦ ～認知度調査を踏まえて～</vt:lpstr>
      <vt:lpstr>PowerPoint プレゼンテーション</vt:lpstr>
      <vt:lpstr>PowerPoint プレゼンテーション</vt:lpstr>
      <vt:lpstr>まずはブランドリソースセンターへ！</vt:lpstr>
      <vt:lpstr>ブランドリソースセンターに用意されているリソース</vt:lpstr>
      <vt:lpstr>「世界を変える行動人」キャンペーン</vt:lpstr>
      <vt:lpstr>ロータリーショーケースで世界へ発信しましょう！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2020－21年度のための 地区チーム研修セミナー</dc:title>
  <dc:creator>樋口 信治</dc:creator>
  <cp:lastModifiedBy>中谷 庄司朗</cp:lastModifiedBy>
  <cp:revision>209</cp:revision>
  <cp:lastPrinted>2021-03-25T04:59:51Z</cp:lastPrinted>
  <dcterms:created xsi:type="dcterms:W3CDTF">2020-02-07T01:22:56Z</dcterms:created>
  <dcterms:modified xsi:type="dcterms:W3CDTF">2021-08-23T04:45:23Z</dcterms:modified>
</cp:coreProperties>
</file>