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1" r:id="rId1"/>
  </p:sldMasterIdLst>
  <p:notesMasterIdLst>
    <p:notesMasterId r:id="rId17"/>
  </p:notesMasterIdLst>
  <p:sldIdLst>
    <p:sldId id="268" r:id="rId2"/>
    <p:sldId id="280" r:id="rId3"/>
    <p:sldId id="276" r:id="rId4"/>
    <p:sldId id="267" r:id="rId5"/>
    <p:sldId id="265" r:id="rId6"/>
    <p:sldId id="271" r:id="rId7"/>
    <p:sldId id="278" r:id="rId8"/>
    <p:sldId id="272" r:id="rId9"/>
    <p:sldId id="275" r:id="rId10"/>
    <p:sldId id="277" r:id="rId11"/>
    <p:sldId id="274" r:id="rId12"/>
    <p:sldId id="273" r:id="rId13"/>
    <p:sldId id="279" r:id="rId14"/>
    <p:sldId id="269" r:id="rId15"/>
    <p:sldId id="266" r:id="rId1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近藤　太郎" initials="k" lastIdx="1" clrIdx="0">
    <p:extLst>
      <p:ext uri="{19B8F6BF-5375-455C-9EA6-DF929625EA0E}">
        <p15:presenceInfo xmlns:p15="http://schemas.microsoft.com/office/powerpoint/2012/main" userId="近藤　太郎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EFF"/>
    <a:srgbClr val="CCECFF"/>
    <a:srgbClr val="99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76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0E418-8A7A-45B1-8CCD-3DBF309DD2AC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1C7FA-DB8B-40C5-B79A-AE8F52A1C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054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637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334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1552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12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3151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342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0146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911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128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852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768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091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3684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995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433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41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3232C-B68C-4BF1-85C0-C2A3502D9D4D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610FE63-50F9-4540-8F7B-7BBCB82D4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261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  <p:sldLayoutId id="2147484073" r:id="rId12"/>
    <p:sldLayoutId id="2147484074" r:id="rId13"/>
    <p:sldLayoutId id="2147484075" r:id="rId14"/>
    <p:sldLayoutId id="2147484076" r:id="rId15"/>
    <p:sldLayoutId id="2147484077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C75C2125-9CDF-F610-3BA0-00716D6720E1}"/>
              </a:ext>
            </a:extLst>
          </p:cNvPr>
          <p:cNvSpPr txBox="1">
            <a:spLocks/>
          </p:cNvSpPr>
          <p:nvPr/>
        </p:nvSpPr>
        <p:spPr>
          <a:xfrm>
            <a:off x="4059950" y="3783435"/>
            <a:ext cx="4802925" cy="5709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400" dirty="0">
                <a:solidFill>
                  <a:schemeClr val="tx1"/>
                </a:solidFill>
              </a:rPr>
              <a:t>～奉仕活動の本当の意味～</a:t>
            </a: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A54BFD72-75CB-F6E4-7BD6-2C1A0A8B9F7F}"/>
              </a:ext>
            </a:extLst>
          </p:cNvPr>
          <p:cNvSpPr txBox="1">
            <a:spLocks/>
          </p:cNvSpPr>
          <p:nvPr/>
        </p:nvSpPr>
        <p:spPr>
          <a:xfrm>
            <a:off x="4124332" y="6036897"/>
            <a:ext cx="7822962" cy="49735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800" dirty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２６６０地区職業奉仕委員会　副委員長　近藤太郎</a:t>
            </a:r>
            <a:endParaRPr lang="en-US" altLang="ja-JP" sz="2800" dirty="0">
              <a:solidFill>
                <a:schemeClr val="tx1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65ABFC-BE71-565E-0A7E-B9FAB6166917}"/>
              </a:ext>
            </a:extLst>
          </p:cNvPr>
          <p:cNvSpPr txBox="1">
            <a:spLocks/>
          </p:cNvSpPr>
          <p:nvPr/>
        </p:nvSpPr>
        <p:spPr>
          <a:xfrm>
            <a:off x="4533836" y="2946239"/>
            <a:ext cx="3301481" cy="8371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6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職業奉仕入門</a:t>
            </a:r>
            <a:endParaRPr lang="en-US" altLang="ja-JP" sz="14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25DBD695-1F30-B31A-0765-1B602391E54F}"/>
              </a:ext>
            </a:extLst>
          </p:cNvPr>
          <p:cNvSpPr txBox="1">
            <a:spLocks/>
          </p:cNvSpPr>
          <p:nvPr/>
        </p:nvSpPr>
        <p:spPr>
          <a:xfrm>
            <a:off x="441592" y="760841"/>
            <a:ext cx="8058038" cy="5709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2400" dirty="0">
                <a:solidFill>
                  <a:schemeClr val="tx1"/>
                </a:solidFill>
              </a:rPr>
              <a:t>2023-2024 </a:t>
            </a:r>
            <a:r>
              <a:rPr lang="ja-JP" altLang="en-US" sz="2400" dirty="0">
                <a:solidFill>
                  <a:schemeClr val="tx1"/>
                </a:solidFill>
              </a:rPr>
              <a:t>クラブ職業奉仕委員長会議</a:t>
            </a:r>
            <a:endParaRPr lang="en-US" altLang="ja-JP" sz="1050" dirty="0">
              <a:solidFill>
                <a:schemeClr val="tx1"/>
              </a:solidFill>
            </a:endParaRPr>
          </a:p>
        </p:txBody>
      </p:sp>
      <p:pic>
        <p:nvPicPr>
          <p:cNvPr id="6" name="図 1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19E40725-B8C9-2ED2-630E-50256E48D6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19460" y="323747"/>
            <a:ext cx="3447364" cy="92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027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楕円 3">
            <a:extLst>
              <a:ext uri="{FF2B5EF4-FFF2-40B4-BE49-F238E27FC236}">
                <a16:creationId xmlns:a16="http://schemas.microsoft.com/office/drawing/2014/main" id="{1C839BE4-D3E4-4544-30AC-247A057A07F3}"/>
              </a:ext>
            </a:extLst>
          </p:cNvPr>
          <p:cNvSpPr/>
          <p:nvPr/>
        </p:nvSpPr>
        <p:spPr>
          <a:xfrm>
            <a:off x="3874301" y="3606145"/>
            <a:ext cx="4224860" cy="1064075"/>
          </a:xfrm>
          <a:prstGeom prst="ellipse">
            <a:avLst/>
          </a:prstGeom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05896C-A99C-2D27-8607-EE899FD64094}"/>
              </a:ext>
            </a:extLst>
          </p:cNvPr>
          <p:cNvSpPr txBox="1">
            <a:spLocks/>
          </p:cNvSpPr>
          <p:nvPr/>
        </p:nvSpPr>
        <p:spPr>
          <a:xfrm>
            <a:off x="4643304" y="2447838"/>
            <a:ext cx="3796020" cy="670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8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職業奉仕の理念</a:t>
            </a:r>
            <a:endParaRPr lang="en-US" altLang="ja-JP" sz="3600" dirty="0">
              <a:solidFill>
                <a:schemeClr val="tx1"/>
              </a:solidFill>
            </a:endParaRPr>
          </a:p>
          <a:p>
            <a:pPr algn="l"/>
            <a:endParaRPr lang="en-US" altLang="ja-JP" sz="3600" dirty="0">
              <a:solidFill>
                <a:schemeClr val="tx1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470404C7-48CB-C19D-6EB6-106048BC626F}"/>
              </a:ext>
            </a:extLst>
          </p:cNvPr>
          <p:cNvSpPr txBox="1">
            <a:spLocks/>
          </p:cNvSpPr>
          <p:nvPr/>
        </p:nvSpPr>
        <p:spPr>
          <a:xfrm>
            <a:off x="4643304" y="3605517"/>
            <a:ext cx="3796020" cy="670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8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職業奉仕の実践</a:t>
            </a:r>
            <a:endParaRPr lang="en-US" altLang="ja-JP" sz="3600" dirty="0">
              <a:solidFill>
                <a:schemeClr val="tx1"/>
              </a:solidFill>
            </a:endParaRPr>
          </a:p>
          <a:p>
            <a:pPr algn="l"/>
            <a:endParaRPr lang="en-US" altLang="ja-JP" sz="3600" dirty="0">
              <a:solidFill>
                <a:schemeClr val="tx1"/>
              </a:solidFill>
            </a:endParaRPr>
          </a:p>
        </p:txBody>
      </p:sp>
      <p:sp>
        <p:nvSpPr>
          <p:cNvPr id="6" name="二等辺三角形 5">
            <a:extLst>
              <a:ext uri="{FF2B5EF4-FFF2-40B4-BE49-F238E27FC236}">
                <a16:creationId xmlns:a16="http://schemas.microsoft.com/office/drawing/2014/main" id="{4A6678F5-F973-7E74-21B6-36CB7096312A}"/>
              </a:ext>
            </a:extLst>
          </p:cNvPr>
          <p:cNvSpPr/>
          <p:nvPr/>
        </p:nvSpPr>
        <p:spPr>
          <a:xfrm rot="5400000">
            <a:off x="4014129" y="3553787"/>
            <a:ext cx="671120" cy="58723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2E668FE3-9C97-425C-1432-85C6619444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19460" y="323747"/>
            <a:ext cx="3447364" cy="92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5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5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0393EBBD-A6A6-1EB0-0363-2FC59E69550D}"/>
              </a:ext>
            </a:extLst>
          </p:cNvPr>
          <p:cNvSpPr/>
          <p:nvPr/>
        </p:nvSpPr>
        <p:spPr>
          <a:xfrm>
            <a:off x="1779862" y="2434821"/>
            <a:ext cx="8857377" cy="1988358"/>
          </a:xfrm>
          <a:prstGeom prst="round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27A3B84-D928-4DCF-B23B-D3FA4EDA567F}"/>
              </a:ext>
            </a:extLst>
          </p:cNvPr>
          <p:cNvSpPr txBox="1"/>
          <p:nvPr/>
        </p:nvSpPr>
        <p:spPr>
          <a:xfrm>
            <a:off x="2324941" y="2521059"/>
            <a:ext cx="754211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i="0" dirty="0">
                <a:solidFill>
                  <a:srgbClr val="FF0000"/>
                </a:solidFill>
                <a:effectLst/>
                <a:latin typeface="Noto Sans JP"/>
              </a:rPr>
              <a:t>職業奉仕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Noto Sans JP"/>
              </a:rPr>
              <a:t>は、すべてのロータリアンが倫理と高潔さをもって仕事にあたり、</a:t>
            </a:r>
            <a:r>
              <a:rPr lang="ja-JP" altLang="en-US" sz="2800" b="0" i="0" dirty="0">
                <a:solidFill>
                  <a:srgbClr val="C00000"/>
                </a:solidFill>
                <a:effectLst/>
                <a:latin typeface="Noto Sans JP"/>
              </a:rPr>
              <a:t>職業</a:t>
            </a:r>
            <a:r>
              <a:rPr lang="ja-JP" altLang="en-US" sz="2800" b="0" i="0" dirty="0">
                <a:effectLst/>
                <a:latin typeface="Noto Sans JP"/>
              </a:rPr>
              <a:t>の知識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Noto Sans JP"/>
              </a:rPr>
              <a:t>や</a:t>
            </a:r>
            <a:r>
              <a:rPr lang="ja-JP" altLang="en-US" sz="2800" b="0" i="0" dirty="0">
                <a:effectLst/>
                <a:latin typeface="Noto Sans JP"/>
              </a:rPr>
              <a:t>スキル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Noto Sans JP"/>
              </a:rPr>
              <a:t>を</a:t>
            </a:r>
            <a:r>
              <a:rPr lang="ja-JP" altLang="en-US" sz="2800" b="0" i="0" dirty="0">
                <a:solidFill>
                  <a:srgbClr val="C00000"/>
                </a:solidFill>
                <a:effectLst/>
                <a:latin typeface="Noto Sans JP"/>
              </a:rPr>
              <a:t>社会</a:t>
            </a:r>
            <a:r>
              <a:rPr lang="ja-JP" altLang="en-US" sz="2800" b="0" i="0" dirty="0">
                <a:effectLst/>
                <a:latin typeface="Noto Sans JP"/>
              </a:rPr>
              <a:t>のニーズ解決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Noto Sans JP"/>
              </a:rPr>
              <a:t>のために進んで</a:t>
            </a:r>
            <a:r>
              <a:rPr lang="ja-JP" altLang="en-US" sz="2800" b="0" i="0" dirty="0">
                <a:solidFill>
                  <a:srgbClr val="C00000"/>
                </a:solidFill>
                <a:effectLst/>
                <a:latin typeface="Noto Sans JP"/>
              </a:rPr>
              <a:t>役立てる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Noto Sans JP"/>
              </a:rPr>
              <a:t>ことです。</a:t>
            </a:r>
            <a:endParaRPr lang="ja-JP" altLang="en-US" sz="2800" dirty="0"/>
          </a:p>
        </p:txBody>
      </p:sp>
      <p:pic>
        <p:nvPicPr>
          <p:cNvPr id="5" name="図 1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14405E8E-A1DB-AC51-183E-8DA385B14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19460" y="323747"/>
            <a:ext cx="3447364" cy="92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1862BDE-892D-D84E-D843-2A73C9E77038}"/>
              </a:ext>
            </a:extLst>
          </p:cNvPr>
          <p:cNvSpPr txBox="1"/>
          <p:nvPr/>
        </p:nvSpPr>
        <p:spPr>
          <a:xfrm>
            <a:off x="664518" y="1252300"/>
            <a:ext cx="4251430" cy="58477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gency FB" panose="020B0503020202020204" pitchFamily="34" charset="0"/>
                <a:ea typeface="游ゴシック" panose="020B0400000000000000" pitchFamily="50" charset="-128"/>
              </a:rPr>
              <a:t> </a:t>
            </a:r>
            <a:r>
              <a:rPr kumimoji="1" lang="ja-JP" altLang="en-US" sz="2400" b="1" noProof="0" dirty="0">
                <a:solidFill>
                  <a:srgbClr val="C00000"/>
                </a:solidFill>
                <a:latin typeface="Agency FB" panose="020B0503020202020204" pitchFamily="34" charset="0"/>
                <a:ea typeface="游ゴシック" panose="020B0400000000000000" pitchFamily="50" charset="-128"/>
              </a:rPr>
              <a:t>　</a:t>
            </a:r>
            <a:r>
              <a:rPr kumimoji="1" lang="ja-JP" altLang="en-US" sz="3200" b="1" dirty="0">
                <a:solidFill>
                  <a:srgbClr val="FCFEFF"/>
                </a:solidFill>
                <a:latin typeface="Agency FB" panose="020B0503020202020204" pitchFamily="34" charset="0"/>
                <a:ea typeface="游ゴシック" panose="020B0400000000000000" pitchFamily="50" charset="-128"/>
              </a:rPr>
              <a:t>職業奉仕</a:t>
            </a:r>
            <a:r>
              <a:rPr kumimoji="1" lang="ja-JP" altLang="en-US" sz="2400" b="1" dirty="0">
                <a:solidFill>
                  <a:srgbClr val="FCFEFF"/>
                </a:solidFill>
                <a:latin typeface="Agency FB" panose="020B0503020202020204" pitchFamily="34" charset="0"/>
                <a:ea typeface="游ゴシック" panose="020B0400000000000000" pitchFamily="50" charset="-128"/>
              </a:rPr>
              <a:t>の</a:t>
            </a:r>
            <a:r>
              <a:rPr kumimoji="1" lang="ja-JP" altLang="en-US" sz="3200" b="1" dirty="0">
                <a:solidFill>
                  <a:srgbClr val="FCFEFF"/>
                </a:solidFill>
                <a:latin typeface="Agency FB" panose="020B0503020202020204" pitchFamily="34" charset="0"/>
                <a:ea typeface="游ゴシック" panose="020B0400000000000000" pitchFamily="50" charset="-128"/>
              </a:rPr>
              <a:t>実践</a:t>
            </a:r>
            <a:r>
              <a:rPr kumimoji="1" lang="ja-JP" altLang="en-US" sz="2400" b="1" dirty="0">
                <a:solidFill>
                  <a:srgbClr val="FCFEFF"/>
                </a:solidFill>
                <a:latin typeface="Agency FB" panose="020B0503020202020204" pitchFamily="34" charset="0"/>
                <a:ea typeface="游ゴシック" panose="020B0400000000000000" pitchFamily="50" charset="-128"/>
              </a:rPr>
              <a:t>とは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CFEFF"/>
              </a:solidFill>
              <a:effectLst/>
              <a:uLnTx/>
              <a:uFillTx/>
              <a:latin typeface="Agency FB" panose="020B0503020202020204" pitchFamily="34" charset="0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83461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A3E7A8E9-E255-70F4-2FC5-172DE4BDCD5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69634" y="1468740"/>
            <a:ext cx="4519724" cy="3920519"/>
          </a:xfrm>
          <a:prstGeom prst="rect">
            <a:avLst/>
          </a:prstGeom>
        </p:spPr>
      </p:pic>
      <p:sp>
        <p:nvSpPr>
          <p:cNvPr id="2" name="楕円 1">
            <a:extLst>
              <a:ext uri="{FF2B5EF4-FFF2-40B4-BE49-F238E27FC236}">
                <a16:creationId xmlns:a16="http://schemas.microsoft.com/office/drawing/2014/main" id="{485923F5-36C1-7305-EBAE-476BB6539021}"/>
              </a:ext>
            </a:extLst>
          </p:cNvPr>
          <p:cNvSpPr/>
          <p:nvPr/>
        </p:nvSpPr>
        <p:spPr>
          <a:xfrm>
            <a:off x="4756710" y="3428999"/>
            <a:ext cx="2145571" cy="793229"/>
          </a:xfrm>
          <a:prstGeom prst="ellipse">
            <a:avLst/>
          </a:prstGeom>
          <a:solidFill>
            <a:srgbClr val="92D050"/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FC9BA2CB-29F1-410C-41EE-7C8E413A09EE}"/>
              </a:ext>
            </a:extLst>
          </p:cNvPr>
          <p:cNvGrpSpPr/>
          <p:nvPr/>
        </p:nvGrpSpPr>
        <p:grpSpPr>
          <a:xfrm>
            <a:off x="7741146" y="2856545"/>
            <a:ext cx="2726557" cy="900896"/>
            <a:chOff x="7741146" y="2856545"/>
            <a:chExt cx="2726557" cy="900896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53E51785-6C6A-7E67-0338-4C2FF1F4FF1E}"/>
                </a:ext>
              </a:extLst>
            </p:cNvPr>
            <p:cNvSpPr txBox="1"/>
            <p:nvPr/>
          </p:nvSpPr>
          <p:spPr>
            <a:xfrm>
              <a:off x="8066560" y="2856545"/>
              <a:ext cx="20757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/>
                <a:t>クラブ</a:t>
              </a:r>
              <a:r>
                <a:rPr kumimoji="1" lang="ja-JP" altLang="en-US" sz="2400" b="1" dirty="0">
                  <a:solidFill>
                    <a:srgbClr val="FF0000"/>
                  </a:solidFill>
                </a:rPr>
                <a:t>に</a:t>
              </a:r>
              <a:r>
                <a:rPr kumimoji="1" lang="ja-JP" altLang="en-US" sz="2400" dirty="0"/>
                <a:t>奉仕</a:t>
              </a:r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D48A6794-60CF-00A8-203C-7F56B219AFF0}"/>
                </a:ext>
              </a:extLst>
            </p:cNvPr>
            <p:cNvSpPr/>
            <p:nvPr/>
          </p:nvSpPr>
          <p:spPr>
            <a:xfrm>
              <a:off x="7741146" y="2964212"/>
              <a:ext cx="2726557" cy="793229"/>
            </a:xfrm>
            <a:prstGeom prst="ellipse">
              <a:avLst/>
            </a:prstGeom>
            <a:solidFill>
              <a:srgbClr val="92D050"/>
            </a:solidFill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FA158197-824D-2050-8033-05DD26BB3C79}"/>
              </a:ext>
            </a:extLst>
          </p:cNvPr>
          <p:cNvGrpSpPr/>
          <p:nvPr/>
        </p:nvGrpSpPr>
        <p:grpSpPr>
          <a:xfrm>
            <a:off x="6905155" y="5167680"/>
            <a:ext cx="2726557" cy="849025"/>
            <a:chOff x="6905155" y="5167680"/>
            <a:chExt cx="2726557" cy="84902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8339196-AE74-E6BA-931A-F9B934147B8A}"/>
                </a:ext>
              </a:extLst>
            </p:cNvPr>
            <p:cNvSpPr txBox="1"/>
            <p:nvPr/>
          </p:nvSpPr>
          <p:spPr>
            <a:xfrm>
              <a:off x="7376091" y="5167680"/>
              <a:ext cx="17846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/>
                <a:t>世界</a:t>
              </a:r>
              <a:r>
                <a:rPr kumimoji="1" lang="ja-JP" altLang="en-US" sz="2400" b="1" dirty="0">
                  <a:solidFill>
                    <a:srgbClr val="FF0000"/>
                  </a:solidFill>
                </a:rPr>
                <a:t>に</a:t>
              </a:r>
              <a:r>
                <a:rPr kumimoji="1" lang="ja-JP" altLang="en-US" sz="2400" dirty="0"/>
                <a:t>奉仕</a:t>
              </a:r>
            </a:p>
          </p:txBody>
        </p:sp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D9B59DF4-1794-375D-41B4-05599AC6D6D4}"/>
                </a:ext>
              </a:extLst>
            </p:cNvPr>
            <p:cNvSpPr/>
            <p:nvPr/>
          </p:nvSpPr>
          <p:spPr>
            <a:xfrm>
              <a:off x="6905155" y="5223476"/>
              <a:ext cx="2726557" cy="793229"/>
            </a:xfrm>
            <a:prstGeom prst="ellipse">
              <a:avLst/>
            </a:prstGeom>
            <a:solidFill>
              <a:srgbClr val="92D050"/>
            </a:solidFill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FCAF8FD9-386F-3659-F9E2-E03E8F2AB17D}"/>
              </a:ext>
            </a:extLst>
          </p:cNvPr>
          <p:cNvGrpSpPr/>
          <p:nvPr/>
        </p:nvGrpSpPr>
        <p:grpSpPr>
          <a:xfrm>
            <a:off x="1565408" y="5158426"/>
            <a:ext cx="3620981" cy="941171"/>
            <a:chOff x="1565408" y="5158426"/>
            <a:chExt cx="3620981" cy="94117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1375C43-D238-0FD6-0EC1-7FEA47CC1ED9}"/>
                </a:ext>
              </a:extLst>
            </p:cNvPr>
            <p:cNvSpPr txBox="1"/>
            <p:nvPr/>
          </p:nvSpPr>
          <p:spPr>
            <a:xfrm>
              <a:off x="2290964" y="5158426"/>
              <a:ext cx="20964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/>
                <a:t>青少年</a:t>
              </a:r>
              <a:r>
                <a:rPr kumimoji="1" lang="ja-JP" altLang="en-US" sz="2400" b="1" dirty="0">
                  <a:solidFill>
                    <a:srgbClr val="FF0000"/>
                  </a:solidFill>
                </a:rPr>
                <a:t>に</a:t>
              </a:r>
              <a:r>
                <a:rPr kumimoji="1" lang="ja-JP" altLang="en-US" sz="2400" dirty="0"/>
                <a:t>奉仕</a:t>
              </a:r>
            </a:p>
          </p:txBody>
        </p:sp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73900D4A-CB73-A522-71B3-ED819CA5A7B6}"/>
                </a:ext>
              </a:extLst>
            </p:cNvPr>
            <p:cNvSpPr/>
            <p:nvPr/>
          </p:nvSpPr>
          <p:spPr>
            <a:xfrm>
              <a:off x="1565408" y="5306368"/>
              <a:ext cx="3620981" cy="793229"/>
            </a:xfrm>
            <a:prstGeom prst="ellipse">
              <a:avLst/>
            </a:prstGeom>
            <a:solidFill>
              <a:srgbClr val="92D050"/>
            </a:solidFill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1F38C236-7C43-9FE1-11D1-62B99CE2674A}"/>
              </a:ext>
            </a:extLst>
          </p:cNvPr>
          <p:cNvGrpSpPr/>
          <p:nvPr/>
        </p:nvGrpSpPr>
        <p:grpSpPr>
          <a:xfrm>
            <a:off x="1414246" y="2899162"/>
            <a:ext cx="2726557" cy="907852"/>
            <a:chOff x="1414246" y="2899162"/>
            <a:chExt cx="2726557" cy="90785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01C80CD-9D42-CBFD-D06C-2053CF4723CE}"/>
                </a:ext>
              </a:extLst>
            </p:cNvPr>
            <p:cNvSpPr txBox="1"/>
            <p:nvPr/>
          </p:nvSpPr>
          <p:spPr>
            <a:xfrm>
              <a:off x="1853339" y="2899162"/>
              <a:ext cx="17390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/>
                <a:t>社会</a:t>
              </a:r>
              <a:r>
                <a:rPr kumimoji="1" lang="ja-JP" altLang="en-US" sz="2400" b="1" dirty="0">
                  <a:solidFill>
                    <a:srgbClr val="FF0000"/>
                  </a:solidFill>
                </a:rPr>
                <a:t>に</a:t>
              </a:r>
              <a:r>
                <a:rPr kumimoji="1" lang="ja-JP" altLang="en-US" sz="2400" dirty="0"/>
                <a:t>奉仕</a:t>
              </a:r>
            </a:p>
          </p:txBody>
        </p:sp>
        <p:sp>
          <p:nvSpPr>
            <p:cNvPr id="12" name="楕円 11">
              <a:extLst>
                <a:ext uri="{FF2B5EF4-FFF2-40B4-BE49-F238E27FC236}">
                  <a16:creationId xmlns:a16="http://schemas.microsoft.com/office/drawing/2014/main" id="{60356D04-EB98-7741-5C70-C26E1614FB28}"/>
                </a:ext>
              </a:extLst>
            </p:cNvPr>
            <p:cNvSpPr/>
            <p:nvPr/>
          </p:nvSpPr>
          <p:spPr>
            <a:xfrm>
              <a:off x="1414246" y="3013785"/>
              <a:ext cx="2726557" cy="793229"/>
            </a:xfrm>
            <a:prstGeom prst="ellipse">
              <a:avLst/>
            </a:prstGeom>
            <a:solidFill>
              <a:srgbClr val="92D050"/>
            </a:solidFill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A18FBA5A-FA3A-C5CF-ACC2-11D913EB5775}"/>
              </a:ext>
            </a:extLst>
          </p:cNvPr>
          <p:cNvGrpSpPr/>
          <p:nvPr/>
        </p:nvGrpSpPr>
        <p:grpSpPr>
          <a:xfrm>
            <a:off x="3530943" y="785378"/>
            <a:ext cx="4597103" cy="903971"/>
            <a:chOff x="3677861" y="758402"/>
            <a:chExt cx="4597103" cy="903971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52C3EBD3-DF01-4637-52CF-A212DAE7F983}"/>
                </a:ext>
              </a:extLst>
            </p:cNvPr>
            <p:cNvSpPr txBox="1"/>
            <p:nvPr/>
          </p:nvSpPr>
          <p:spPr>
            <a:xfrm>
              <a:off x="4604353" y="758402"/>
              <a:ext cx="27717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3200" b="1" dirty="0"/>
                <a:t>職業</a:t>
              </a:r>
              <a:r>
                <a:rPr lang="en-US" altLang="ja-JP" sz="3200" b="1" dirty="0">
                  <a:solidFill>
                    <a:srgbClr val="FF0000"/>
                  </a:solidFill>
                </a:rPr>
                <a:t>“</a:t>
              </a:r>
              <a:r>
                <a:rPr kumimoji="1" lang="ja-JP" altLang="en-US" sz="3200" b="1" dirty="0">
                  <a:solidFill>
                    <a:srgbClr val="FF0000"/>
                  </a:solidFill>
                </a:rPr>
                <a:t>で</a:t>
              </a:r>
              <a:r>
                <a:rPr kumimoji="1" lang="en-US" altLang="ja-JP" sz="3200" b="1" dirty="0">
                  <a:solidFill>
                    <a:srgbClr val="FF0000"/>
                  </a:solidFill>
                </a:rPr>
                <a:t>”</a:t>
              </a:r>
              <a:r>
                <a:rPr kumimoji="1" lang="ja-JP" altLang="en-US" sz="3200" b="1" dirty="0"/>
                <a:t>奉仕</a:t>
              </a:r>
            </a:p>
          </p:txBody>
        </p:sp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BAC7F1F0-D4E9-6ECB-35D5-FFF2903799FD}"/>
                </a:ext>
              </a:extLst>
            </p:cNvPr>
            <p:cNvSpPr/>
            <p:nvPr/>
          </p:nvSpPr>
          <p:spPr>
            <a:xfrm>
              <a:off x="3677861" y="869144"/>
              <a:ext cx="4597103" cy="793229"/>
            </a:xfrm>
            <a:prstGeom prst="ellipse">
              <a:avLst/>
            </a:prstGeom>
            <a:solidFill>
              <a:srgbClr val="92D050"/>
            </a:solidFill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5" name="図 1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8F10B6AA-7346-8764-2C5A-D80A818D56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19460" y="323747"/>
            <a:ext cx="3447364" cy="92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95335B0-548E-3F78-EAAA-C526F009697E}"/>
              </a:ext>
            </a:extLst>
          </p:cNvPr>
          <p:cNvSpPr txBox="1"/>
          <p:nvPr/>
        </p:nvSpPr>
        <p:spPr>
          <a:xfrm>
            <a:off x="7913155" y="3288568"/>
            <a:ext cx="2726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職業でクラブの役に立つ</a:t>
            </a:r>
            <a:endParaRPr kumimoji="1" lang="en-US" altLang="ja-JP" dirty="0"/>
          </a:p>
          <a:p>
            <a:r>
              <a:rPr kumimoji="1" lang="ja-JP" altLang="en-US" dirty="0"/>
              <a:t>　　</a:t>
            </a:r>
            <a:r>
              <a:rPr kumimoji="1" lang="ja-JP" altLang="en-US" sz="1600" dirty="0">
                <a:solidFill>
                  <a:srgbClr val="0070C0"/>
                </a:solidFill>
              </a:rPr>
              <a:t>専門性のある卓話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572D660-E301-DE31-A43F-5FABFF50C9AB}"/>
              </a:ext>
            </a:extLst>
          </p:cNvPr>
          <p:cNvSpPr txBox="1"/>
          <p:nvPr/>
        </p:nvSpPr>
        <p:spPr>
          <a:xfrm>
            <a:off x="6848249" y="5566717"/>
            <a:ext cx="3052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職業で国際交流の役に立つ</a:t>
            </a:r>
            <a:endParaRPr kumimoji="1" lang="en-US" altLang="ja-JP" dirty="0"/>
          </a:p>
          <a:p>
            <a:r>
              <a:rPr kumimoji="1" lang="ja-JP" altLang="en-US" dirty="0"/>
              <a:t>　　　</a:t>
            </a:r>
            <a:r>
              <a:rPr kumimoji="1" lang="ja-JP" altLang="en-US" sz="1600" dirty="0">
                <a:solidFill>
                  <a:srgbClr val="0070C0"/>
                </a:solidFill>
              </a:rPr>
              <a:t>旅行会社・通訳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96936E8-4B68-7436-7E6B-97F9839ECDEC}"/>
              </a:ext>
            </a:extLst>
          </p:cNvPr>
          <p:cNvSpPr txBox="1"/>
          <p:nvPr/>
        </p:nvSpPr>
        <p:spPr>
          <a:xfrm>
            <a:off x="2040569" y="5566378"/>
            <a:ext cx="2903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職業で青少年の役に立つ</a:t>
            </a:r>
            <a:endParaRPr kumimoji="1" lang="en-US" altLang="ja-JP" dirty="0"/>
          </a:p>
          <a:p>
            <a:r>
              <a:rPr kumimoji="1" lang="ja-JP" altLang="en-US" dirty="0"/>
              <a:t>　</a:t>
            </a:r>
            <a:r>
              <a:rPr kumimoji="1" lang="ja-JP" altLang="en-US" sz="1600" dirty="0">
                <a:solidFill>
                  <a:srgbClr val="0070C0"/>
                </a:solidFill>
              </a:rPr>
              <a:t>出前授業・職業体験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5EB4BD4-5FF8-0C9B-632A-835FA8603E50}"/>
              </a:ext>
            </a:extLst>
          </p:cNvPr>
          <p:cNvSpPr txBox="1"/>
          <p:nvPr/>
        </p:nvSpPr>
        <p:spPr>
          <a:xfrm>
            <a:off x="1026979" y="3297671"/>
            <a:ext cx="2726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職業で社会の役に立つ</a:t>
            </a:r>
            <a:endParaRPr kumimoji="1" lang="en-US" altLang="ja-JP" dirty="0"/>
          </a:p>
          <a:p>
            <a:r>
              <a:rPr kumimoji="1" lang="ja-JP" altLang="en-US" dirty="0"/>
              <a:t>　　　　</a:t>
            </a:r>
            <a:r>
              <a:rPr kumimoji="1" lang="ja-JP" altLang="en-US" sz="1600" dirty="0">
                <a:solidFill>
                  <a:srgbClr val="0070C0"/>
                </a:solidFill>
              </a:rPr>
              <a:t>医療セミナー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71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6" grpId="0"/>
      <p:bldP spid="28" grpId="0"/>
      <p:bldP spid="29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A1494B8B-5D2D-58AA-EEC5-470D604432F2}"/>
              </a:ext>
            </a:extLst>
          </p:cNvPr>
          <p:cNvSpPr txBox="1">
            <a:spLocks/>
          </p:cNvSpPr>
          <p:nvPr/>
        </p:nvSpPr>
        <p:spPr>
          <a:xfrm>
            <a:off x="2006587" y="1882737"/>
            <a:ext cx="9882232" cy="15313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600" dirty="0">
                <a:solidFill>
                  <a:srgbClr val="002060"/>
                </a:solidFill>
              </a:rPr>
              <a:t>利益を出し、税金を払い、雇用を守り、</a:t>
            </a:r>
            <a:endParaRPr lang="en-US" altLang="ja-JP" sz="3600" dirty="0">
              <a:solidFill>
                <a:srgbClr val="002060"/>
              </a:solidFill>
            </a:endParaRPr>
          </a:p>
          <a:p>
            <a:pPr algn="l"/>
            <a:r>
              <a:rPr lang="ja-JP" altLang="en-US" sz="3600" dirty="0">
                <a:solidFill>
                  <a:srgbClr val="002060"/>
                </a:solidFill>
              </a:rPr>
              <a:t>事業を存続させる事は立派な職業奉仕</a:t>
            </a:r>
            <a:endParaRPr lang="en-US" altLang="ja-JP" sz="3600" dirty="0">
              <a:solidFill>
                <a:srgbClr val="002060"/>
              </a:solidFill>
            </a:endParaRP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AD1D9994-2DF0-04CA-A1F4-BA741AB453E8}"/>
              </a:ext>
            </a:extLst>
          </p:cNvPr>
          <p:cNvSpPr txBox="1">
            <a:spLocks/>
          </p:cNvSpPr>
          <p:nvPr/>
        </p:nvSpPr>
        <p:spPr>
          <a:xfrm>
            <a:off x="2097248" y="4437945"/>
            <a:ext cx="9219501" cy="15313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600" dirty="0">
                <a:solidFill>
                  <a:srgbClr val="002060"/>
                </a:solidFill>
              </a:rPr>
              <a:t>会社を代表してロータリーで活動する、</a:t>
            </a:r>
            <a:endParaRPr lang="en-US" altLang="ja-JP" sz="3600" dirty="0">
              <a:solidFill>
                <a:srgbClr val="002060"/>
              </a:solidFill>
            </a:endParaRPr>
          </a:p>
          <a:p>
            <a:pPr algn="l"/>
            <a:r>
              <a:rPr lang="ja-JP" altLang="en-US" sz="3600" dirty="0">
                <a:solidFill>
                  <a:srgbClr val="002060"/>
                </a:solidFill>
              </a:rPr>
              <a:t>ご自身そのものが社会貢献</a:t>
            </a:r>
            <a:endParaRPr lang="en-US" altLang="ja-JP" sz="3600" dirty="0">
              <a:solidFill>
                <a:srgbClr val="002060"/>
              </a:solidFill>
            </a:endParaRPr>
          </a:p>
        </p:txBody>
      </p:sp>
      <p:pic>
        <p:nvPicPr>
          <p:cNvPr id="3" name="図 1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90FD4488-1D5F-3CF5-1688-E4D058F3AF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19460" y="323747"/>
            <a:ext cx="3447364" cy="92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273D5ADA-EA9C-0145-068E-A3D9F452A456}"/>
              </a:ext>
            </a:extLst>
          </p:cNvPr>
          <p:cNvSpPr txBox="1">
            <a:spLocks/>
          </p:cNvSpPr>
          <p:nvPr/>
        </p:nvSpPr>
        <p:spPr>
          <a:xfrm>
            <a:off x="1233182" y="1210679"/>
            <a:ext cx="4142763" cy="6820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600" b="1" dirty="0">
                <a:solidFill>
                  <a:srgbClr val="002060"/>
                </a:solidFill>
              </a:rPr>
              <a:t>経営者・事業主</a:t>
            </a:r>
            <a:endParaRPr lang="en-US" altLang="ja-JP" sz="3600" b="1" dirty="0">
              <a:solidFill>
                <a:srgbClr val="002060"/>
              </a:solidFill>
            </a:endParaRPr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666B1E13-B15D-F3E3-64C6-C86378663066}"/>
              </a:ext>
            </a:extLst>
          </p:cNvPr>
          <p:cNvSpPr txBox="1">
            <a:spLocks/>
          </p:cNvSpPr>
          <p:nvPr/>
        </p:nvSpPr>
        <p:spPr>
          <a:xfrm>
            <a:off x="1233182" y="3750940"/>
            <a:ext cx="3112316" cy="6820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600" b="1" dirty="0">
                <a:solidFill>
                  <a:srgbClr val="002060"/>
                </a:solidFill>
              </a:rPr>
              <a:t>企業派遣の方</a:t>
            </a:r>
            <a:endParaRPr lang="en-US" altLang="ja-JP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255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5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1BEE1D1C-AF36-FA68-1BFB-6A0B6D07AE6E}"/>
              </a:ext>
            </a:extLst>
          </p:cNvPr>
          <p:cNvSpPr/>
          <p:nvPr/>
        </p:nvSpPr>
        <p:spPr>
          <a:xfrm>
            <a:off x="927331" y="788023"/>
            <a:ext cx="10024146" cy="2701954"/>
          </a:xfrm>
          <a:prstGeom prst="roundRect">
            <a:avLst/>
          </a:prstGeom>
          <a:solidFill>
            <a:srgbClr val="CCECFF"/>
          </a:solidFill>
          <a:effectLst>
            <a:softEdge rad="317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4BB2E4CA-78C8-807B-B8FF-E0020F4420AE}"/>
              </a:ext>
            </a:extLst>
          </p:cNvPr>
          <p:cNvSpPr/>
          <p:nvPr/>
        </p:nvSpPr>
        <p:spPr>
          <a:xfrm>
            <a:off x="1007377" y="3628591"/>
            <a:ext cx="10024146" cy="2701954"/>
          </a:xfrm>
          <a:prstGeom prst="roundRect">
            <a:avLst/>
          </a:prstGeom>
          <a:solidFill>
            <a:srgbClr val="CCECFF"/>
          </a:solidFill>
          <a:effectLst>
            <a:softEdge rad="317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A1494B8B-5D2D-58AA-EEC5-470D604432F2}"/>
              </a:ext>
            </a:extLst>
          </p:cNvPr>
          <p:cNvSpPr txBox="1">
            <a:spLocks/>
          </p:cNvSpPr>
          <p:nvPr/>
        </p:nvSpPr>
        <p:spPr>
          <a:xfrm>
            <a:off x="1233182" y="1530626"/>
            <a:ext cx="8330268" cy="144290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400" dirty="0">
                <a:solidFill>
                  <a:srgbClr val="002060"/>
                </a:solidFill>
              </a:rPr>
              <a:t>人間の価値は金や名誉では無く</a:t>
            </a:r>
            <a:endParaRPr lang="en-US" altLang="ja-JP" sz="4400" dirty="0">
              <a:solidFill>
                <a:srgbClr val="002060"/>
              </a:solidFill>
            </a:endParaRPr>
          </a:p>
          <a:p>
            <a:r>
              <a:rPr lang="ja-JP" altLang="en-US" sz="4400" dirty="0">
                <a:solidFill>
                  <a:srgbClr val="002060"/>
                </a:solidFill>
              </a:rPr>
              <a:t>人のために何をしてきたか</a:t>
            </a:r>
            <a:endParaRPr lang="en-US" altLang="ja-JP" dirty="0">
              <a:solidFill>
                <a:srgbClr val="002060"/>
              </a:solidFill>
            </a:endParaRP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AD1D9994-2DF0-04CA-A1F4-BA741AB453E8}"/>
              </a:ext>
            </a:extLst>
          </p:cNvPr>
          <p:cNvSpPr txBox="1">
            <a:spLocks/>
          </p:cNvSpPr>
          <p:nvPr/>
        </p:nvSpPr>
        <p:spPr>
          <a:xfrm>
            <a:off x="1007377" y="4235742"/>
            <a:ext cx="9864055" cy="16847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400" dirty="0">
                <a:solidFill>
                  <a:srgbClr val="002060"/>
                </a:solidFill>
              </a:rPr>
              <a:t>企業の価値は株価やブランドでは無く</a:t>
            </a:r>
            <a:endParaRPr lang="en-US" altLang="ja-JP" sz="4400" dirty="0">
              <a:solidFill>
                <a:srgbClr val="002060"/>
              </a:solidFill>
            </a:endParaRPr>
          </a:p>
          <a:p>
            <a:r>
              <a:rPr lang="ja-JP" altLang="en-US" sz="4400" dirty="0">
                <a:solidFill>
                  <a:srgbClr val="002060"/>
                </a:solidFill>
              </a:rPr>
              <a:t>世の中ために何をしてきたか</a:t>
            </a:r>
            <a:endParaRPr lang="en-US" altLang="ja-JP" dirty="0">
              <a:solidFill>
                <a:srgbClr val="002060"/>
              </a:solidFill>
            </a:endParaRPr>
          </a:p>
        </p:txBody>
      </p:sp>
      <p:pic>
        <p:nvPicPr>
          <p:cNvPr id="3" name="図 1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90FD4488-1D5F-3CF5-1688-E4D058F3AF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19460" y="323747"/>
            <a:ext cx="3447364" cy="92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068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A1494B8B-5D2D-58AA-EEC5-470D604432F2}"/>
              </a:ext>
            </a:extLst>
          </p:cNvPr>
          <p:cNvSpPr txBox="1">
            <a:spLocks/>
          </p:cNvSpPr>
          <p:nvPr/>
        </p:nvSpPr>
        <p:spPr>
          <a:xfrm>
            <a:off x="1526797" y="3017939"/>
            <a:ext cx="8330268" cy="14429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400" dirty="0"/>
              <a:t>ご清聴ありがとうございました</a:t>
            </a:r>
            <a:endParaRPr lang="en-US" altLang="ja-JP" dirty="0"/>
          </a:p>
        </p:txBody>
      </p:sp>
      <p:pic>
        <p:nvPicPr>
          <p:cNvPr id="3" name="図 1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DF0F61CC-2F8F-92D3-4392-CBAB07D9FC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19460" y="323747"/>
            <a:ext cx="3447364" cy="92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2443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A1494B8B-5D2D-58AA-EEC5-470D604432F2}"/>
              </a:ext>
            </a:extLst>
          </p:cNvPr>
          <p:cNvSpPr txBox="1">
            <a:spLocks/>
          </p:cNvSpPr>
          <p:nvPr/>
        </p:nvSpPr>
        <p:spPr>
          <a:xfrm>
            <a:off x="1478080" y="2176350"/>
            <a:ext cx="10425898" cy="40482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DDDD"/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rebuchet MS" panose="020B0603020202020204"/>
                <a:ea typeface="メイリオ" panose="020B0604030504040204" pitchFamily="50" charset="-128"/>
                <a:cs typeface="+mn-cs"/>
              </a:rPr>
              <a:t>・理念を理解しないと、本当の実践ができない。</a:t>
            </a: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 panose="020B060302020202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DDDD"/>
              </a:buClr>
              <a:buSzPct val="80000"/>
              <a:buFont typeface="Wingdings 3" charset="2"/>
              <a:buNone/>
              <a:tabLst/>
              <a:defRPr/>
            </a:pP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 panose="020B060302020202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DDDD"/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rebuchet MS" panose="020B0603020202020204"/>
                <a:ea typeface="メイリオ" panose="020B0604030504040204" pitchFamily="50" charset="-128"/>
                <a:cs typeface="+mn-cs"/>
              </a:rPr>
              <a:t>・奉仕は手段であり、目的ではない。</a:t>
            </a: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 panose="020B060302020202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DDDD"/>
              </a:buClr>
              <a:buSzPct val="80000"/>
              <a:buFont typeface="Wingdings 3" charset="2"/>
              <a:buNone/>
              <a:tabLst/>
              <a:defRPr/>
            </a:pP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 panose="020B060302020202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DDDD"/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rebuchet MS" panose="020B0603020202020204"/>
                <a:ea typeface="メイリオ" panose="020B0604030504040204" pitchFamily="50" charset="-128"/>
                <a:cs typeface="+mn-cs"/>
              </a:rPr>
              <a:t>・奉仕の理念（目的）を理解できれば、</a:t>
            </a: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 panose="020B060302020202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DDDD"/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rebuchet MS" panose="020B0603020202020204"/>
                <a:ea typeface="メイリオ" panose="020B0604030504040204" pitchFamily="50" charset="-128"/>
                <a:cs typeface="+mn-cs"/>
              </a:rPr>
              <a:t>　新会員の勧誘ができる、退会者が減る。</a:t>
            </a: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 panose="020B0603020202020204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3" name="図 1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90FD4488-1D5F-3CF5-1688-E4D058F3AF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19460" y="323747"/>
            <a:ext cx="3447364" cy="92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273D5ADA-EA9C-0145-068E-A3D9F452A456}"/>
              </a:ext>
            </a:extLst>
          </p:cNvPr>
          <p:cNvSpPr txBox="1">
            <a:spLocks/>
          </p:cNvSpPr>
          <p:nvPr/>
        </p:nvSpPr>
        <p:spPr>
          <a:xfrm>
            <a:off x="614754" y="1032245"/>
            <a:ext cx="7228952" cy="65394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DDDD"/>
              </a:buClr>
              <a:buSzPct val="80000"/>
              <a:buFont typeface="Wingdings 3" charset="2"/>
              <a:buNone/>
              <a:tabLst/>
              <a:defRPr/>
            </a:pPr>
            <a:r>
              <a:rPr lang="ja-JP" altLang="en-US" sz="3600" b="1" noProof="0" dirty="0">
                <a:solidFill>
                  <a:srgbClr val="002060"/>
                </a:solidFill>
                <a:latin typeface="Trebuchet MS" panose="020B0603020202020204"/>
                <a:ea typeface="メイリオ" panose="020B0604030504040204" pitchFamily="50" charset="-128"/>
              </a:rPr>
              <a:t>職業奉仕の理念は難しいと言われるが・・・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 panose="020B0603020202020204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1671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楕円 6">
            <a:extLst>
              <a:ext uri="{FF2B5EF4-FFF2-40B4-BE49-F238E27FC236}">
                <a16:creationId xmlns:a16="http://schemas.microsoft.com/office/drawing/2014/main" id="{AD885CAA-A97C-F00D-C9E8-9F0B98E1B411}"/>
              </a:ext>
            </a:extLst>
          </p:cNvPr>
          <p:cNvSpPr/>
          <p:nvPr/>
        </p:nvSpPr>
        <p:spPr>
          <a:xfrm>
            <a:off x="3865912" y="2447838"/>
            <a:ext cx="4224860" cy="1064075"/>
          </a:xfrm>
          <a:prstGeom prst="ellipse">
            <a:avLst/>
          </a:prstGeom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05896C-A99C-2D27-8607-EE899FD64094}"/>
              </a:ext>
            </a:extLst>
          </p:cNvPr>
          <p:cNvSpPr txBox="1">
            <a:spLocks/>
          </p:cNvSpPr>
          <p:nvPr/>
        </p:nvSpPr>
        <p:spPr>
          <a:xfrm>
            <a:off x="4643304" y="2447838"/>
            <a:ext cx="3796020" cy="670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8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職業奉仕の理念</a:t>
            </a:r>
            <a:endParaRPr lang="en-US" altLang="ja-JP" sz="3600" dirty="0">
              <a:solidFill>
                <a:schemeClr val="tx1"/>
              </a:solidFill>
            </a:endParaRPr>
          </a:p>
          <a:p>
            <a:pPr algn="l"/>
            <a:endParaRPr lang="en-US" altLang="ja-JP" sz="3600" dirty="0">
              <a:solidFill>
                <a:schemeClr val="tx1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470404C7-48CB-C19D-6EB6-106048BC626F}"/>
              </a:ext>
            </a:extLst>
          </p:cNvPr>
          <p:cNvSpPr txBox="1">
            <a:spLocks/>
          </p:cNvSpPr>
          <p:nvPr/>
        </p:nvSpPr>
        <p:spPr>
          <a:xfrm>
            <a:off x="4643304" y="3605517"/>
            <a:ext cx="3796020" cy="670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8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職業奉仕の実践</a:t>
            </a:r>
            <a:endParaRPr lang="en-US" altLang="ja-JP" sz="3600" dirty="0">
              <a:solidFill>
                <a:schemeClr val="tx1"/>
              </a:solidFill>
            </a:endParaRPr>
          </a:p>
          <a:p>
            <a:pPr algn="l"/>
            <a:endParaRPr lang="en-US" altLang="ja-JP" sz="3600" dirty="0">
              <a:solidFill>
                <a:schemeClr val="tx1"/>
              </a:solidFill>
            </a:endParaRPr>
          </a:p>
        </p:txBody>
      </p:sp>
      <p:sp>
        <p:nvSpPr>
          <p:cNvPr id="6" name="二等辺三角形 5">
            <a:extLst>
              <a:ext uri="{FF2B5EF4-FFF2-40B4-BE49-F238E27FC236}">
                <a16:creationId xmlns:a16="http://schemas.microsoft.com/office/drawing/2014/main" id="{4A6678F5-F973-7E74-21B6-36CB7096312A}"/>
              </a:ext>
            </a:extLst>
          </p:cNvPr>
          <p:cNvSpPr/>
          <p:nvPr/>
        </p:nvSpPr>
        <p:spPr>
          <a:xfrm rot="5400000">
            <a:off x="3949116" y="2412884"/>
            <a:ext cx="671120" cy="58723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9F5A42DB-92A2-4F1B-5328-93565A7843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19460" y="323747"/>
            <a:ext cx="3447364" cy="92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18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/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35C97C78-691F-966C-E762-749DF29C95F0}"/>
              </a:ext>
            </a:extLst>
          </p:cNvPr>
          <p:cNvSpPr txBox="1">
            <a:spLocks/>
          </p:cNvSpPr>
          <p:nvPr/>
        </p:nvSpPr>
        <p:spPr>
          <a:xfrm>
            <a:off x="1069595" y="597716"/>
            <a:ext cx="3796020" cy="670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8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ロータリーの定義</a:t>
            </a:r>
            <a:endParaRPr lang="en-US" altLang="ja-JP" sz="2800" dirty="0">
              <a:solidFill>
                <a:schemeClr val="tx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l"/>
            <a:endParaRPr lang="en-US" altLang="ja-JP" sz="3600" dirty="0">
              <a:solidFill>
                <a:schemeClr val="tx1"/>
              </a:solidFill>
            </a:endParaRPr>
          </a:p>
          <a:p>
            <a:pPr algn="l"/>
            <a:endParaRPr lang="en-US" altLang="ja-JP" sz="3600" dirty="0">
              <a:solidFill>
                <a:schemeClr val="tx1"/>
              </a:solidFill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1C8FACFC-DC86-B82F-BB7B-A42EB1717D8A}"/>
              </a:ext>
            </a:extLst>
          </p:cNvPr>
          <p:cNvGrpSpPr/>
          <p:nvPr/>
        </p:nvGrpSpPr>
        <p:grpSpPr>
          <a:xfrm>
            <a:off x="1786855" y="1174459"/>
            <a:ext cx="8615494" cy="2123290"/>
            <a:chOff x="1786855" y="1174459"/>
            <a:chExt cx="8615494" cy="2123290"/>
          </a:xfrm>
        </p:grpSpPr>
        <p:sp>
          <p:nvSpPr>
            <p:cNvPr id="2" name="四角形: 角を丸くする 1">
              <a:extLst>
                <a:ext uri="{FF2B5EF4-FFF2-40B4-BE49-F238E27FC236}">
                  <a16:creationId xmlns:a16="http://schemas.microsoft.com/office/drawing/2014/main" id="{8DE9C9CB-2C57-1B70-258A-213A7A6678AD}"/>
                </a:ext>
              </a:extLst>
            </p:cNvPr>
            <p:cNvSpPr/>
            <p:nvPr/>
          </p:nvSpPr>
          <p:spPr>
            <a:xfrm>
              <a:off x="1786855" y="1174459"/>
              <a:ext cx="8615494" cy="174491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コンテンツ プレースホルダー 2">
              <a:extLst>
                <a:ext uri="{FF2B5EF4-FFF2-40B4-BE49-F238E27FC236}">
                  <a16:creationId xmlns:a16="http://schemas.microsoft.com/office/drawing/2014/main" id="{059A9F9B-2AE2-151D-0E88-51924617E9FE}"/>
                </a:ext>
              </a:extLst>
            </p:cNvPr>
            <p:cNvSpPr txBox="1">
              <a:spLocks/>
            </p:cNvSpPr>
            <p:nvPr/>
          </p:nvSpPr>
          <p:spPr>
            <a:xfrm>
              <a:off x="1979800" y="1268137"/>
              <a:ext cx="8232399" cy="2029612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/>
            </a:bodyPr>
            <a:lstStyle>
              <a:lvl1pPr marL="0" indent="0" algn="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800" kern="120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2400" dirty="0">
                  <a:solidFill>
                    <a:schemeClr val="tx1"/>
                  </a:solidFill>
                </a:rPr>
                <a:t>ロータリーは、人道的な奉仕を行い、あらゆる</a:t>
              </a:r>
              <a:r>
                <a:rPr lang="ja-JP" altLang="en-US" sz="2400" dirty="0">
                  <a:solidFill>
                    <a:srgbClr val="C00000"/>
                  </a:solidFill>
                </a:rPr>
                <a:t>職業</a:t>
              </a:r>
              <a:r>
                <a:rPr lang="ja-JP" altLang="en-US" sz="2400" dirty="0">
                  <a:solidFill>
                    <a:schemeClr val="tx1"/>
                  </a:solidFill>
                </a:rPr>
                <a:t>において高度の道徳的水準を守る事を奨励し、かつ世界における親善と平和の確立に寄与することを目ざした、</a:t>
              </a:r>
              <a:r>
                <a:rPr lang="ja-JP" altLang="en-US" sz="2400" dirty="0">
                  <a:solidFill>
                    <a:srgbClr val="C00000"/>
                  </a:solidFill>
                </a:rPr>
                <a:t>実業人</a:t>
              </a:r>
              <a:r>
                <a:rPr lang="ja-JP" altLang="en-US" sz="2400" dirty="0">
                  <a:solidFill>
                    <a:schemeClr val="tx1"/>
                  </a:solidFill>
                </a:rPr>
                <a:t>および</a:t>
              </a:r>
              <a:r>
                <a:rPr lang="ja-JP" altLang="en-US" sz="2400" dirty="0">
                  <a:solidFill>
                    <a:srgbClr val="C00000"/>
                  </a:solidFill>
                </a:rPr>
                <a:t>専門職業人</a:t>
              </a:r>
              <a:r>
                <a:rPr lang="ja-JP" altLang="en-US" sz="2400" dirty="0">
                  <a:solidFill>
                    <a:schemeClr val="tx1"/>
                  </a:solidFill>
                </a:rPr>
                <a:t>が世界的に結び合った団体である。</a:t>
              </a:r>
              <a:endParaRPr lang="en-US" altLang="ja-JP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2552908A-6D33-19E1-ACA0-D99F718074DF}"/>
              </a:ext>
            </a:extLst>
          </p:cNvPr>
          <p:cNvSpPr txBox="1">
            <a:spLocks/>
          </p:cNvSpPr>
          <p:nvPr/>
        </p:nvSpPr>
        <p:spPr>
          <a:xfrm>
            <a:off x="1069595" y="3801228"/>
            <a:ext cx="3712130" cy="5391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8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ロータリーの目的</a:t>
            </a:r>
            <a:endParaRPr lang="en-US" altLang="ja-JP" sz="2800" dirty="0">
              <a:solidFill>
                <a:schemeClr val="tx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l"/>
            <a:endParaRPr lang="en-US" altLang="ja-JP" sz="3600" dirty="0">
              <a:solidFill>
                <a:schemeClr val="tx1"/>
              </a:solidFill>
            </a:endParaRPr>
          </a:p>
          <a:p>
            <a:pPr algn="l"/>
            <a:endParaRPr lang="en-US" altLang="ja-JP" sz="3600" dirty="0">
              <a:solidFill>
                <a:schemeClr val="tx1"/>
              </a:solidFill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875D372A-81D4-675C-45DC-1E76509F4338}"/>
              </a:ext>
            </a:extLst>
          </p:cNvPr>
          <p:cNvGrpSpPr/>
          <p:nvPr/>
        </p:nvGrpSpPr>
        <p:grpSpPr>
          <a:xfrm>
            <a:off x="1786855" y="4273524"/>
            <a:ext cx="8615494" cy="1427000"/>
            <a:chOff x="1786855" y="3973065"/>
            <a:chExt cx="8615494" cy="1427000"/>
          </a:xfrm>
        </p:grpSpPr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42F8DD80-2B37-54BE-1272-5591F7E4709C}"/>
                </a:ext>
              </a:extLst>
            </p:cNvPr>
            <p:cNvSpPr/>
            <p:nvPr/>
          </p:nvSpPr>
          <p:spPr>
            <a:xfrm>
              <a:off x="1786855" y="3973065"/>
              <a:ext cx="8615494" cy="127285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コンテンツ プレースホルダー 2">
              <a:extLst>
                <a:ext uri="{FF2B5EF4-FFF2-40B4-BE49-F238E27FC236}">
                  <a16:creationId xmlns:a16="http://schemas.microsoft.com/office/drawing/2014/main" id="{0A0D7DDE-45C7-1480-B5E9-2C7929FF1AF8}"/>
                </a:ext>
              </a:extLst>
            </p:cNvPr>
            <p:cNvSpPr txBox="1">
              <a:spLocks/>
            </p:cNvSpPr>
            <p:nvPr/>
          </p:nvSpPr>
          <p:spPr>
            <a:xfrm>
              <a:off x="1979800" y="4180868"/>
              <a:ext cx="8232399" cy="1219197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/>
            </a:bodyPr>
            <a:lstStyle>
              <a:lvl1pPr marL="0" indent="0" algn="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800" kern="120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None/>
                <a:defRPr kumimoji="1"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2400" dirty="0">
                  <a:solidFill>
                    <a:schemeClr val="tx1"/>
                  </a:solidFill>
                </a:rPr>
                <a:t>ロータリーの目的は、意義ある</a:t>
              </a:r>
              <a:r>
                <a:rPr lang="ja-JP" altLang="en-US" sz="2400" dirty="0">
                  <a:solidFill>
                    <a:srgbClr val="C00000"/>
                  </a:solidFill>
                </a:rPr>
                <a:t>事業の基礎</a:t>
              </a:r>
              <a:r>
                <a:rPr lang="ja-JP" altLang="en-US" sz="2400" dirty="0">
                  <a:solidFill>
                    <a:schemeClr val="tx1"/>
                  </a:solidFill>
                </a:rPr>
                <a:t>として奉仕の理念を奨励し、これを育むことにある。</a:t>
              </a:r>
              <a:endParaRPr lang="en-US" altLang="ja-JP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12" name="コンテンツ プレースホルダー 2">
            <a:extLst>
              <a:ext uri="{FF2B5EF4-FFF2-40B4-BE49-F238E27FC236}">
                <a16:creationId xmlns:a16="http://schemas.microsoft.com/office/drawing/2014/main" id="{36280B22-3B5D-A963-7EA2-6B8BC553F080}"/>
              </a:ext>
            </a:extLst>
          </p:cNvPr>
          <p:cNvSpPr txBox="1">
            <a:spLocks/>
          </p:cNvSpPr>
          <p:nvPr/>
        </p:nvSpPr>
        <p:spPr>
          <a:xfrm>
            <a:off x="6811861" y="3000087"/>
            <a:ext cx="4957893" cy="6158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800" dirty="0">
                <a:solidFill>
                  <a:srgbClr val="FF0000"/>
                </a:solidFill>
              </a:rPr>
              <a:t>奉仕を行う  職業人の集まり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algn="l"/>
            <a:endParaRPr lang="en-US" altLang="ja-JP" sz="3600" dirty="0">
              <a:solidFill>
                <a:schemeClr val="tx1"/>
              </a:solidFill>
            </a:endParaRPr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8130E623-5C3C-268B-AF28-AD2563BC3F80}"/>
              </a:ext>
            </a:extLst>
          </p:cNvPr>
          <p:cNvSpPr txBox="1">
            <a:spLocks/>
          </p:cNvSpPr>
          <p:nvPr/>
        </p:nvSpPr>
        <p:spPr>
          <a:xfrm>
            <a:off x="6958668" y="5546376"/>
            <a:ext cx="4223857" cy="5206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800" dirty="0">
                <a:solidFill>
                  <a:srgbClr val="FF0000"/>
                </a:solidFill>
              </a:rPr>
              <a:t>奉仕が事業の基礎となる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algn="l"/>
            <a:endParaRPr lang="en-US" altLang="ja-JP" sz="3600" dirty="0">
              <a:solidFill>
                <a:schemeClr val="tx1"/>
              </a:solidFill>
            </a:endParaRPr>
          </a:p>
        </p:txBody>
      </p:sp>
      <p:pic>
        <p:nvPicPr>
          <p:cNvPr id="4" name="図 1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EFF89B19-06F4-3149-3EBB-209F4EEB4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19460" y="323747"/>
            <a:ext cx="3447364" cy="92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338F9C47-D7AE-2B1C-5041-630AAE26799C}"/>
              </a:ext>
            </a:extLst>
          </p:cNvPr>
          <p:cNvSpPr txBox="1">
            <a:spLocks/>
          </p:cNvSpPr>
          <p:nvPr/>
        </p:nvSpPr>
        <p:spPr>
          <a:xfrm>
            <a:off x="8192422" y="3437032"/>
            <a:ext cx="1249959" cy="503793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8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高潔な</a:t>
            </a:r>
            <a:endParaRPr lang="en-US" altLang="ja-JP" sz="3600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6701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 animBg="1"/>
      <p:bldP spid="13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楕円 5">
            <a:extLst>
              <a:ext uri="{FF2B5EF4-FFF2-40B4-BE49-F238E27FC236}">
                <a16:creationId xmlns:a16="http://schemas.microsoft.com/office/drawing/2014/main" id="{F38C3D52-1F2F-6E30-502C-E43D45F6E4F1}"/>
              </a:ext>
            </a:extLst>
          </p:cNvPr>
          <p:cNvSpPr/>
          <p:nvPr/>
        </p:nvSpPr>
        <p:spPr>
          <a:xfrm>
            <a:off x="4906147" y="1926870"/>
            <a:ext cx="4224860" cy="1064075"/>
          </a:xfrm>
          <a:prstGeom prst="ellipse">
            <a:avLst/>
          </a:prstGeom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0C58BE2A-A2CC-4B22-32BD-3D48AA9C3E37}"/>
              </a:ext>
            </a:extLst>
          </p:cNvPr>
          <p:cNvGrpSpPr/>
          <p:nvPr/>
        </p:nvGrpSpPr>
        <p:grpSpPr>
          <a:xfrm>
            <a:off x="9274025" y="1252300"/>
            <a:ext cx="2232694" cy="2714118"/>
            <a:chOff x="9378892" y="276827"/>
            <a:chExt cx="2232694" cy="2714118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86813D76-71DA-6619-0728-006B505FB95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378892" y="276827"/>
              <a:ext cx="2232694" cy="2232694"/>
            </a:xfrm>
            <a:prstGeom prst="rect">
              <a:avLst/>
            </a:prstGeom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5854AD5-D84D-D16D-50A0-AA4F20453E1F}"/>
                </a:ext>
              </a:extLst>
            </p:cNvPr>
            <p:cNvSpPr txBox="1"/>
            <p:nvPr/>
          </p:nvSpPr>
          <p:spPr>
            <a:xfrm>
              <a:off x="9467913" y="2560058"/>
              <a:ext cx="2143673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1100" b="0" i="0" dirty="0">
                  <a:solidFill>
                    <a:srgbClr val="39424A"/>
                  </a:solidFill>
                  <a:effectLst/>
                  <a:latin typeface="Noto Sans JP"/>
                </a:rPr>
                <a:t>1928</a:t>
              </a:r>
              <a:r>
                <a:rPr lang="ja-JP" altLang="en-US" sz="1100" b="0" i="0" dirty="0">
                  <a:solidFill>
                    <a:srgbClr val="39424A"/>
                  </a:solidFill>
                  <a:effectLst/>
                  <a:latin typeface="Noto Sans JP"/>
                </a:rPr>
                <a:t>年ロータリー国際大会で</a:t>
              </a:r>
              <a:endParaRPr lang="en-US" altLang="ja-JP" sz="1100" b="0" i="0" dirty="0">
                <a:solidFill>
                  <a:srgbClr val="39424A"/>
                </a:solidFill>
                <a:effectLst/>
                <a:latin typeface="Noto Sans JP"/>
              </a:endParaRPr>
            </a:p>
            <a:p>
              <a:r>
                <a:rPr lang="ja-JP" altLang="en-US" sz="1100" b="0" i="0" dirty="0">
                  <a:solidFill>
                    <a:srgbClr val="39424A"/>
                  </a:solidFill>
                  <a:effectLst/>
                  <a:latin typeface="Noto Sans JP"/>
                </a:rPr>
                <a:t>参加者が着用したバッジ </a:t>
              </a:r>
              <a:endParaRPr lang="ja-JP" altLang="en-US" sz="1100" dirty="0"/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FD9B6A5-9629-85FE-0587-9EDDA6EAB902}"/>
              </a:ext>
            </a:extLst>
          </p:cNvPr>
          <p:cNvSpPr txBox="1"/>
          <p:nvPr/>
        </p:nvSpPr>
        <p:spPr>
          <a:xfrm>
            <a:off x="807264" y="827900"/>
            <a:ext cx="44185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400" b="1" i="0" dirty="0">
                <a:solidFill>
                  <a:srgbClr val="39424A"/>
                </a:solidFill>
                <a:effectLst/>
                <a:latin typeface="Noto Sans JP"/>
              </a:rPr>
              <a:t>ロータリーの</a:t>
            </a:r>
            <a:r>
              <a:rPr lang="en-US" altLang="ja-JP" sz="2400" b="1" i="0" dirty="0">
                <a:solidFill>
                  <a:srgbClr val="39424A"/>
                </a:solidFill>
                <a:effectLst/>
                <a:latin typeface="Noto Sans JP"/>
              </a:rPr>
              <a:t>2</a:t>
            </a:r>
            <a:r>
              <a:rPr lang="ja-JP" altLang="en-US" sz="2400" b="1" i="0" dirty="0">
                <a:solidFill>
                  <a:srgbClr val="39424A"/>
                </a:solidFill>
                <a:effectLst/>
                <a:latin typeface="Noto Sans JP"/>
              </a:rPr>
              <a:t>つの公式標語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ACC1E4D0-04EC-595A-92B6-E34703A1D00A}"/>
              </a:ext>
            </a:extLst>
          </p:cNvPr>
          <p:cNvGrpSpPr/>
          <p:nvPr/>
        </p:nvGrpSpPr>
        <p:grpSpPr>
          <a:xfrm>
            <a:off x="1429372" y="1665860"/>
            <a:ext cx="3786022" cy="1416129"/>
            <a:chOff x="1429372" y="1665860"/>
            <a:chExt cx="3786022" cy="1416129"/>
          </a:xfrm>
        </p:grpSpPr>
        <p:sp>
          <p:nvSpPr>
            <p:cNvPr id="11" name="四角形: 角を丸くする 10">
              <a:extLst>
                <a:ext uri="{FF2B5EF4-FFF2-40B4-BE49-F238E27FC236}">
                  <a16:creationId xmlns:a16="http://schemas.microsoft.com/office/drawing/2014/main" id="{69EE1BF2-5EF1-9E13-4662-98E7E2D4CF48}"/>
                </a:ext>
              </a:extLst>
            </p:cNvPr>
            <p:cNvSpPr/>
            <p:nvPr/>
          </p:nvSpPr>
          <p:spPr>
            <a:xfrm>
              <a:off x="1429372" y="1665860"/>
              <a:ext cx="3600910" cy="1416129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9D512272-83E2-31DF-BAC7-77175C98FBC5}"/>
                </a:ext>
              </a:extLst>
            </p:cNvPr>
            <p:cNvSpPr txBox="1"/>
            <p:nvPr/>
          </p:nvSpPr>
          <p:spPr>
            <a:xfrm>
              <a:off x="1469708" y="1880235"/>
              <a:ext cx="3745686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800" b="0" i="0" dirty="0">
                  <a:solidFill>
                    <a:srgbClr val="39424A"/>
                  </a:solidFill>
                  <a:effectLst/>
                  <a:latin typeface="Noto Sans JP"/>
                </a:rPr>
                <a:t>　　</a:t>
              </a:r>
              <a:r>
                <a:rPr lang="ja-JP" altLang="en-US" sz="2800" b="0" i="0" dirty="0">
                  <a:solidFill>
                    <a:srgbClr val="C00000"/>
                  </a:solidFill>
                  <a:effectLst/>
                  <a:latin typeface="Noto Sans JP"/>
                </a:rPr>
                <a:t>超我の奉仕</a:t>
              </a:r>
              <a:endParaRPr lang="en-US" altLang="ja-JP" sz="2800" b="0" i="0" dirty="0">
                <a:solidFill>
                  <a:srgbClr val="C00000"/>
                </a:solidFill>
                <a:effectLst/>
                <a:latin typeface="Noto Sans JP"/>
              </a:endParaRPr>
            </a:p>
            <a:p>
              <a:r>
                <a:rPr lang="ja-JP" altLang="en-US" sz="2800" b="0" i="0" dirty="0">
                  <a:solidFill>
                    <a:srgbClr val="39424A"/>
                  </a:solidFill>
                  <a:effectLst/>
                  <a:latin typeface="Noto Sans JP"/>
                </a:rPr>
                <a:t>（</a:t>
              </a:r>
              <a:r>
                <a:rPr lang="en-US" altLang="ja-JP" sz="2800" b="0" i="0" dirty="0">
                  <a:solidFill>
                    <a:srgbClr val="39424A"/>
                  </a:solidFill>
                  <a:effectLst/>
                  <a:latin typeface="Noto Sans JP"/>
                </a:rPr>
                <a:t>Service Above Self</a:t>
              </a:r>
              <a:r>
                <a:rPr lang="ja-JP" altLang="en-US" sz="2800" b="0" i="0" dirty="0">
                  <a:solidFill>
                    <a:srgbClr val="39424A"/>
                  </a:solidFill>
                  <a:effectLst/>
                  <a:latin typeface="Noto Sans JP"/>
                </a:rPr>
                <a:t>）</a:t>
              </a:r>
              <a:endParaRPr lang="ja-JP" altLang="en-US" sz="2800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5494580B-72E0-F4E9-F257-5BCC2806A06B}"/>
              </a:ext>
            </a:extLst>
          </p:cNvPr>
          <p:cNvGrpSpPr/>
          <p:nvPr/>
        </p:nvGrpSpPr>
        <p:grpSpPr>
          <a:xfrm>
            <a:off x="1429372" y="3345719"/>
            <a:ext cx="7608770" cy="1416129"/>
            <a:chOff x="1429372" y="3345719"/>
            <a:chExt cx="7608770" cy="1416129"/>
          </a:xfrm>
        </p:grpSpPr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3943DB2F-2012-7526-B242-E770E59CE8B8}"/>
                </a:ext>
              </a:extLst>
            </p:cNvPr>
            <p:cNvSpPr/>
            <p:nvPr/>
          </p:nvSpPr>
          <p:spPr>
            <a:xfrm>
              <a:off x="1429372" y="3345719"/>
              <a:ext cx="7466201" cy="1416129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21D05B61-76C4-E13C-CA69-6C93F37D7735}"/>
                </a:ext>
              </a:extLst>
            </p:cNvPr>
            <p:cNvSpPr txBox="1"/>
            <p:nvPr/>
          </p:nvSpPr>
          <p:spPr>
            <a:xfrm>
              <a:off x="1678681" y="3628250"/>
              <a:ext cx="7359461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800" b="0" i="0" dirty="0">
                  <a:solidFill>
                    <a:srgbClr val="C00000"/>
                  </a:solidFill>
                  <a:effectLst/>
                  <a:latin typeface="Noto Sans JP"/>
                </a:rPr>
                <a:t>最もよく奉仕する者、最も多く報いられる</a:t>
              </a:r>
              <a:endParaRPr lang="en-US" altLang="ja-JP" sz="2800" b="0" i="0" dirty="0">
                <a:solidFill>
                  <a:srgbClr val="C00000"/>
                </a:solidFill>
                <a:effectLst/>
                <a:latin typeface="Noto Sans JP"/>
              </a:endParaRPr>
            </a:p>
            <a:p>
              <a:r>
                <a:rPr lang="ja-JP" altLang="en-US" sz="2800" b="0" i="0" dirty="0">
                  <a:solidFill>
                    <a:srgbClr val="39424A"/>
                  </a:solidFill>
                  <a:effectLst/>
                  <a:latin typeface="Noto Sans JP"/>
                </a:rPr>
                <a:t>（</a:t>
              </a:r>
              <a:r>
                <a:rPr lang="en-US" altLang="ja-JP" sz="2800" dirty="0">
                  <a:solidFill>
                    <a:srgbClr val="39424A"/>
                  </a:solidFill>
                  <a:latin typeface="Noto Sans JP"/>
                </a:rPr>
                <a:t>One</a:t>
              </a:r>
              <a:r>
                <a:rPr lang="en-US" altLang="ja-JP" sz="2800" b="0" i="0" dirty="0">
                  <a:solidFill>
                    <a:srgbClr val="39424A"/>
                  </a:solidFill>
                  <a:effectLst/>
                  <a:latin typeface="Noto Sans JP"/>
                </a:rPr>
                <a:t> Profits Most Who Serves Best</a:t>
              </a:r>
              <a:r>
                <a:rPr lang="ja-JP" altLang="en-US" sz="2800" b="0" i="0" dirty="0">
                  <a:solidFill>
                    <a:srgbClr val="39424A"/>
                  </a:solidFill>
                  <a:effectLst/>
                  <a:latin typeface="Noto Sans JP"/>
                </a:rPr>
                <a:t>）</a:t>
              </a:r>
              <a:endParaRPr lang="ja-JP" altLang="en-US" sz="2800" dirty="0"/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8BF89F5F-4629-A091-ACA2-57325C315F53}"/>
              </a:ext>
            </a:extLst>
          </p:cNvPr>
          <p:cNvGrpSpPr/>
          <p:nvPr/>
        </p:nvGrpSpPr>
        <p:grpSpPr>
          <a:xfrm>
            <a:off x="9327096" y="4053783"/>
            <a:ext cx="2529968" cy="2675575"/>
            <a:chOff x="9431223" y="3743358"/>
            <a:chExt cx="2529968" cy="2675575"/>
          </a:xfrm>
        </p:grpSpPr>
        <p:pic>
          <p:nvPicPr>
            <p:cNvPr id="1026" name="Picture 2" descr="ロータリーの２つのモットー」">
              <a:extLst>
                <a:ext uri="{FF2B5EF4-FFF2-40B4-BE49-F238E27FC236}">
                  <a16:creationId xmlns:a16="http://schemas.microsoft.com/office/drawing/2014/main" id="{BE2020C2-7C17-5E58-7697-D03DA5F7FC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31223" y="3743358"/>
              <a:ext cx="2217052" cy="17366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B7EB0E42-DD49-4554-5A30-3E5B2E0CF6CB}"/>
                </a:ext>
              </a:extLst>
            </p:cNvPr>
            <p:cNvSpPr txBox="1"/>
            <p:nvPr/>
          </p:nvSpPr>
          <p:spPr>
            <a:xfrm>
              <a:off x="9467913" y="5649492"/>
              <a:ext cx="2493278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1100" b="0" i="0" dirty="0">
                  <a:solidFill>
                    <a:srgbClr val="202528"/>
                  </a:solidFill>
                  <a:effectLst/>
                  <a:latin typeface="Century Gothic" panose="020B0502020202020204" pitchFamily="34" charset="0"/>
                </a:rPr>
                <a:t>ポール・ハリスら４人が最初に集まったユニティ・ビルの跡地前の銘板。この銘板の一番上に２つのモットーが書かれてい</a:t>
              </a:r>
              <a:r>
                <a:rPr lang="ja-JP" altLang="en-US" sz="1100" dirty="0">
                  <a:solidFill>
                    <a:srgbClr val="202528"/>
                  </a:solidFill>
                  <a:latin typeface="Century Gothic" panose="020B0502020202020204" pitchFamily="34" charset="0"/>
                </a:rPr>
                <a:t>る</a:t>
              </a:r>
              <a:endParaRPr lang="ja-JP" altLang="en-US" sz="1100" dirty="0"/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852E04B-6994-3C4A-C76C-8E82475CA99C}"/>
              </a:ext>
            </a:extLst>
          </p:cNvPr>
          <p:cNvGrpSpPr/>
          <p:nvPr/>
        </p:nvGrpSpPr>
        <p:grpSpPr>
          <a:xfrm>
            <a:off x="1869364" y="4977826"/>
            <a:ext cx="6142121" cy="1339084"/>
            <a:chOff x="1869364" y="4977826"/>
            <a:chExt cx="6142121" cy="1339084"/>
          </a:xfrm>
        </p:grpSpPr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F75ED0B7-0844-ABDB-7DC4-802C3C21BC0A}"/>
                </a:ext>
              </a:extLst>
            </p:cNvPr>
            <p:cNvSpPr/>
            <p:nvPr/>
          </p:nvSpPr>
          <p:spPr>
            <a:xfrm>
              <a:off x="1869364" y="4977826"/>
              <a:ext cx="6142121" cy="1339084"/>
            </a:xfrm>
            <a:prstGeom prst="ellipse">
              <a:avLst/>
            </a:prstGeom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80317EA2-AD00-8BC6-145C-BE8C4487CD2D}"/>
                </a:ext>
              </a:extLst>
            </p:cNvPr>
            <p:cNvSpPr txBox="1"/>
            <p:nvPr/>
          </p:nvSpPr>
          <p:spPr>
            <a:xfrm>
              <a:off x="1903642" y="5192140"/>
              <a:ext cx="607356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F0502020204030204"/>
                  <a:ea typeface="游ゴシック" panose="020B0400000000000000" pitchFamily="50" charset="-128"/>
                  <a:cs typeface="+mn-cs"/>
                </a:rPr>
                <a:t>人の為になる事をすればするほど、</a:t>
              </a:r>
              <a:endPara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F0502020204030204"/>
                  <a:ea typeface="游ゴシック" panose="020B0400000000000000" pitchFamily="50" charset="-128"/>
                  <a:cs typeface="+mn-cs"/>
                </a:rPr>
                <a:t>　　　自分の利得となり返ってくる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384F720-2F12-C36F-15CD-38EBF10E7991}"/>
              </a:ext>
            </a:extLst>
          </p:cNvPr>
          <p:cNvSpPr txBox="1"/>
          <p:nvPr/>
        </p:nvSpPr>
        <p:spPr>
          <a:xfrm>
            <a:off x="5358412" y="2224434"/>
            <a:ext cx="3083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dirty="0">
                <a:solidFill>
                  <a:srgbClr val="FF0000"/>
                </a:solidFill>
                <a:latin typeface="游ゴシック" panose="020F0502020204030204"/>
                <a:ea typeface="游ゴシック" panose="020B0400000000000000" pitchFamily="50" charset="-128"/>
              </a:rPr>
              <a:t>自分の事は後回し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19" name="図 1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AA07CF00-5FC3-6CFC-1E61-06763C052F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19460" y="323747"/>
            <a:ext cx="3447364" cy="92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028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楕円 4">
            <a:extLst>
              <a:ext uri="{FF2B5EF4-FFF2-40B4-BE49-F238E27FC236}">
                <a16:creationId xmlns:a16="http://schemas.microsoft.com/office/drawing/2014/main" id="{FBABFB4A-8A03-96D2-710A-A1A7B6BC6AF7}"/>
              </a:ext>
            </a:extLst>
          </p:cNvPr>
          <p:cNvSpPr/>
          <p:nvPr/>
        </p:nvSpPr>
        <p:spPr>
          <a:xfrm>
            <a:off x="1882531" y="2336446"/>
            <a:ext cx="2145047" cy="1132515"/>
          </a:xfrm>
          <a:prstGeom prst="ellips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00206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奉　仕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2AE8C88-87D0-F786-4D79-9B43289020E0}"/>
              </a:ext>
            </a:extLst>
          </p:cNvPr>
          <p:cNvSpPr txBox="1"/>
          <p:nvPr/>
        </p:nvSpPr>
        <p:spPr>
          <a:xfrm>
            <a:off x="5255920" y="2576735"/>
            <a:ext cx="1389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信用・信頼</a:t>
            </a:r>
            <a:endParaRPr kumimoji="1" lang="en-US" altLang="ja-JP" b="1" dirty="0"/>
          </a:p>
          <a:p>
            <a:r>
              <a:rPr kumimoji="1" lang="ja-JP" altLang="en-US" b="1" dirty="0"/>
              <a:t>世間の評価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25DDCB2-289D-9F70-A4FA-66314814A499}"/>
              </a:ext>
            </a:extLst>
          </p:cNvPr>
          <p:cNvSpPr txBox="1"/>
          <p:nvPr/>
        </p:nvSpPr>
        <p:spPr>
          <a:xfrm>
            <a:off x="2318457" y="5989752"/>
            <a:ext cx="7691390" cy="52322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</a:rPr>
              <a:t>  </a:t>
            </a:r>
            <a:r>
              <a:rPr lang="ja-JP" altLang="en-US" sz="2800" b="1" dirty="0">
                <a:solidFill>
                  <a:srgbClr val="FCFE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まず人様の役に立て、金は後からついてくる</a:t>
            </a:r>
            <a:endParaRPr kumimoji="1" lang="ja-JP" altLang="en-US" sz="2800" b="1" dirty="0">
              <a:solidFill>
                <a:srgbClr val="FCFE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6" name="矢印: 右 15">
            <a:extLst>
              <a:ext uri="{FF2B5EF4-FFF2-40B4-BE49-F238E27FC236}">
                <a16:creationId xmlns:a16="http://schemas.microsoft.com/office/drawing/2014/main" id="{74953EE2-543B-E147-6642-3E4F250BDCFE}"/>
              </a:ext>
            </a:extLst>
          </p:cNvPr>
          <p:cNvSpPr/>
          <p:nvPr/>
        </p:nvSpPr>
        <p:spPr>
          <a:xfrm rot="1586714">
            <a:off x="4092639" y="3036749"/>
            <a:ext cx="872455" cy="4971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矢印: 右 16">
            <a:extLst>
              <a:ext uri="{FF2B5EF4-FFF2-40B4-BE49-F238E27FC236}">
                <a16:creationId xmlns:a16="http://schemas.microsoft.com/office/drawing/2014/main" id="{5CAC3BE0-EDAF-F56F-F711-7F3057272094}"/>
              </a:ext>
            </a:extLst>
          </p:cNvPr>
          <p:cNvSpPr/>
          <p:nvPr/>
        </p:nvSpPr>
        <p:spPr>
          <a:xfrm rot="1586714">
            <a:off x="7045049" y="4111944"/>
            <a:ext cx="872455" cy="4971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CA9524CD-8E9C-99F0-5FCF-EA9BFBF20F80}"/>
              </a:ext>
            </a:extLst>
          </p:cNvPr>
          <p:cNvSpPr/>
          <p:nvPr/>
        </p:nvSpPr>
        <p:spPr>
          <a:xfrm>
            <a:off x="4921377" y="3286737"/>
            <a:ext cx="2145047" cy="1132515"/>
          </a:xfrm>
          <a:prstGeom prst="ellips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00206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自身の利得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B58F9C3C-CBD5-27E8-8BB1-6BB22662EBA8}"/>
              </a:ext>
            </a:extLst>
          </p:cNvPr>
          <p:cNvSpPr/>
          <p:nvPr/>
        </p:nvSpPr>
        <p:spPr>
          <a:xfrm>
            <a:off x="7864800" y="4262406"/>
            <a:ext cx="2145047" cy="1132515"/>
          </a:xfrm>
          <a:prstGeom prst="ellips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00206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事業の基礎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6445E3-AA84-717A-9991-DFFBEDB271DB}"/>
              </a:ext>
            </a:extLst>
          </p:cNvPr>
          <p:cNvSpPr txBox="1"/>
          <p:nvPr/>
        </p:nvSpPr>
        <p:spPr>
          <a:xfrm>
            <a:off x="5023476" y="4455434"/>
            <a:ext cx="2145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売上・生産性向上</a:t>
            </a:r>
          </a:p>
        </p:txBody>
      </p:sp>
      <p:pic>
        <p:nvPicPr>
          <p:cNvPr id="2052" name="Picture 4" descr="信頼される人になりたい！ 信頼される人の特徴｜「マイナビ ...">
            <a:extLst>
              <a:ext uri="{FF2B5EF4-FFF2-40B4-BE49-F238E27FC236}">
                <a16:creationId xmlns:a16="http://schemas.microsoft.com/office/drawing/2014/main" id="{D75F369D-6EBA-F6A9-072C-9003C38C13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88207" y="1847131"/>
            <a:ext cx="2633697" cy="1714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28FFF51-6A0E-8A14-C479-B28D60914EF7}"/>
              </a:ext>
            </a:extLst>
          </p:cNvPr>
          <p:cNvSpPr txBox="1"/>
          <p:nvPr/>
        </p:nvSpPr>
        <p:spPr>
          <a:xfrm>
            <a:off x="1648880" y="2007078"/>
            <a:ext cx="2612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人のため</a:t>
            </a:r>
            <a:r>
              <a:rPr kumimoji="1" lang="en-US" altLang="ja-JP" b="1" dirty="0"/>
              <a:t>/</a:t>
            </a:r>
            <a:r>
              <a:rPr kumimoji="1" lang="ja-JP" altLang="en-US" b="1" dirty="0"/>
              <a:t>世の中のため</a:t>
            </a:r>
          </a:p>
        </p:txBody>
      </p:sp>
      <p:pic>
        <p:nvPicPr>
          <p:cNvPr id="2056" name="Picture 8" descr="個人でできる社会貢献とは？種類や活動例など徹底解説">
            <a:extLst>
              <a:ext uri="{FF2B5EF4-FFF2-40B4-BE49-F238E27FC236}">
                <a16:creationId xmlns:a16="http://schemas.microsoft.com/office/drawing/2014/main" id="{CBBF58D8-32E5-081B-BFF7-B7BF4ED992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7319" y="4213477"/>
            <a:ext cx="29622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4AFF2FF-C795-D448-F260-7777A41AD2B6}"/>
              </a:ext>
            </a:extLst>
          </p:cNvPr>
          <p:cNvSpPr txBox="1"/>
          <p:nvPr/>
        </p:nvSpPr>
        <p:spPr>
          <a:xfrm>
            <a:off x="1743460" y="3522476"/>
            <a:ext cx="2568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顧客第一・従業員優先</a:t>
            </a:r>
          </a:p>
        </p:txBody>
      </p:sp>
      <p:pic>
        <p:nvPicPr>
          <p:cNvPr id="7" name="図 1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68D33A22-0283-103B-1837-89BE15FBC7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19460" y="323747"/>
            <a:ext cx="3447364" cy="92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1516E77-DF2C-8EC5-B8F0-222B3FF78DBD}"/>
              </a:ext>
            </a:extLst>
          </p:cNvPr>
          <p:cNvSpPr txBox="1"/>
          <p:nvPr/>
        </p:nvSpPr>
        <p:spPr>
          <a:xfrm>
            <a:off x="8299931" y="5409787"/>
            <a:ext cx="1407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事業の継続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E0B7E76A-0D7B-C5FB-2716-A68A1BB2B088}"/>
              </a:ext>
            </a:extLst>
          </p:cNvPr>
          <p:cNvGrpSpPr/>
          <p:nvPr/>
        </p:nvGrpSpPr>
        <p:grpSpPr>
          <a:xfrm>
            <a:off x="1529662" y="372304"/>
            <a:ext cx="6783430" cy="1427035"/>
            <a:chOff x="1534383" y="5380397"/>
            <a:chExt cx="6142121" cy="1345501"/>
          </a:xfrm>
        </p:grpSpPr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DB28CE03-8D11-DCC8-780A-780F7F7C3D15}"/>
                </a:ext>
              </a:extLst>
            </p:cNvPr>
            <p:cNvSpPr/>
            <p:nvPr/>
          </p:nvSpPr>
          <p:spPr>
            <a:xfrm>
              <a:off x="1534383" y="5380397"/>
              <a:ext cx="6142121" cy="1339084"/>
            </a:xfrm>
            <a:prstGeom prst="ellipse">
              <a:avLst/>
            </a:prstGeom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60FF734-05D4-5799-B040-4DF9879C00A0}"/>
                </a:ext>
              </a:extLst>
            </p:cNvPr>
            <p:cNvSpPr txBox="1"/>
            <p:nvPr/>
          </p:nvSpPr>
          <p:spPr>
            <a:xfrm>
              <a:off x="1849336" y="5420035"/>
              <a:ext cx="5339596" cy="13058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F0502020204030204"/>
                  <a:ea typeface="游ゴシック" panose="020B0400000000000000" pitchFamily="50" charset="-128"/>
                  <a:cs typeface="+mn-cs"/>
                </a:rPr>
                <a:t>自分の事は後回しにして、</a:t>
              </a:r>
              <a:endParaRPr kumimoji="1" lang="en-US" altLang="ja-JP" sz="2800" b="1" dirty="0">
                <a:solidFill>
                  <a:srgbClr val="FF0000"/>
                </a:solidFill>
                <a:latin typeface="游ゴシック" panose="020F0502020204030204"/>
                <a:ea typeface="游ゴシック" panose="020B0400000000000000" pitchFamily="50" charset="-128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F0502020204030204"/>
                  <a:ea typeface="游ゴシック" panose="020B0400000000000000" pitchFamily="50" charset="-128"/>
                  <a:cs typeface="+mn-cs"/>
                </a:rPr>
                <a:t>　人の為になる事をすればするほど、</a:t>
              </a:r>
              <a:endPara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dirty="0">
                  <a:solidFill>
                    <a:srgbClr val="FF0000"/>
                  </a:solidFill>
                  <a:latin typeface="游ゴシック" panose="020F0502020204030204"/>
                  <a:ea typeface="游ゴシック" panose="020B0400000000000000" pitchFamily="50" charset="-128"/>
                </a:rPr>
                <a:t>　　</a:t>
              </a: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F0502020204030204"/>
                  <a:ea typeface="游ゴシック" panose="020B0400000000000000" pitchFamily="50" charset="-128"/>
                  <a:cs typeface="+mn-cs"/>
                </a:rPr>
                <a:t>自分の利得となり返ってくる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8641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/>
      <p:bldP spid="2" grpId="0" animBg="1"/>
      <p:bldP spid="16" grpId="0" animBg="1"/>
      <p:bldP spid="17" grpId="0" animBg="1"/>
      <p:bldP spid="18" grpId="0" animBg="1"/>
      <p:bldP spid="19" grpId="0" animBg="1"/>
      <p:bldP spid="20" grpId="0"/>
      <p:bldP spid="6" grpId="0"/>
      <p:bldP spid="4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00A789B-7DCB-CBE8-B663-398D1A1EB99D}"/>
              </a:ext>
            </a:extLst>
          </p:cNvPr>
          <p:cNvSpPr txBox="1"/>
          <p:nvPr/>
        </p:nvSpPr>
        <p:spPr>
          <a:xfrm>
            <a:off x="2831762" y="5452927"/>
            <a:ext cx="6697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富士山が高いのは</a:t>
            </a:r>
            <a:r>
              <a:rPr kumimoji="1" lang="ja-JP" altLang="en-US" sz="2800" b="1" dirty="0">
                <a:solidFill>
                  <a:srgbClr val="FF0000"/>
                </a:solidFill>
                <a:latin typeface="游ゴシック" panose="020F0502020204030204"/>
                <a:ea typeface="游ゴシック" panose="020B0400000000000000" pitchFamily="50" charset="-128"/>
              </a:rPr>
              <a:t>大きな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裾野があるから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845FCF7-9026-1219-B4E3-EEFBD1029F66}"/>
              </a:ext>
            </a:extLst>
          </p:cNvPr>
          <p:cNvSpPr txBox="1"/>
          <p:nvPr/>
        </p:nvSpPr>
        <p:spPr>
          <a:xfrm>
            <a:off x="1375008" y="1179413"/>
            <a:ext cx="4605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/>
              <a:t>出る杭は打たれる</a:t>
            </a:r>
            <a:endParaRPr kumimoji="1" lang="ja-JP" altLang="en-US" sz="3200" b="1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3C8DE7BB-4BBF-78F5-8E36-EC4BB5350F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504" y="713678"/>
            <a:ext cx="2615411" cy="1963082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907C304-CFE1-77DF-4DF9-C5BD823B1CC0}"/>
              </a:ext>
            </a:extLst>
          </p:cNvPr>
          <p:cNvSpPr txBox="1"/>
          <p:nvPr/>
        </p:nvSpPr>
        <p:spPr>
          <a:xfrm>
            <a:off x="1375008" y="2014000"/>
            <a:ext cx="5291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/>
              <a:t>出過ぎた杭は打たれない</a:t>
            </a:r>
            <a:endParaRPr kumimoji="1" lang="ja-JP" altLang="en-US" sz="3200" b="1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47A7C67-4A45-B84B-F0BD-54A95D4187E0}"/>
              </a:ext>
            </a:extLst>
          </p:cNvPr>
          <p:cNvSpPr txBox="1"/>
          <p:nvPr/>
        </p:nvSpPr>
        <p:spPr>
          <a:xfrm>
            <a:off x="3813296" y="6069964"/>
            <a:ext cx="4845512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gency FB" panose="020B0503020202020204" pitchFamily="34" charset="0"/>
                <a:ea typeface="游ゴシック" panose="020B0400000000000000" pitchFamily="50" charset="-128"/>
              </a:rPr>
              <a:t> 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CFEFF"/>
                </a:solidFill>
                <a:effectLst/>
                <a:uLnTx/>
                <a:uFillTx/>
                <a:latin typeface="Agency FB" panose="020B0503020202020204" pitchFamily="34" charset="0"/>
                <a:ea typeface="游ゴシック" panose="020B0400000000000000" pitchFamily="50" charset="-128"/>
              </a:rPr>
              <a:t>裾野を造るためにすべき事は何か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866A323-6300-A4B2-898F-2BE2D18250A7}"/>
              </a:ext>
            </a:extLst>
          </p:cNvPr>
          <p:cNvSpPr txBox="1"/>
          <p:nvPr/>
        </p:nvSpPr>
        <p:spPr>
          <a:xfrm>
            <a:off x="602147" y="1583112"/>
            <a:ext cx="10527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800" b="1" dirty="0">
                <a:solidFill>
                  <a:srgbClr val="FF0000"/>
                </a:solidFill>
              </a:rPr>
              <a:t>×</a:t>
            </a:r>
            <a:endParaRPr kumimoji="1" lang="ja-JP" altLang="en-US" sz="8800" b="1" dirty="0">
              <a:solidFill>
                <a:srgbClr val="FF0000"/>
              </a:solidFill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C8E5DC96-15BC-2576-A6A7-9EB0A0FF6C64}"/>
              </a:ext>
            </a:extLst>
          </p:cNvPr>
          <p:cNvGrpSpPr/>
          <p:nvPr/>
        </p:nvGrpSpPr>
        <p:grpSpPr>
          <a:xfrm>
            <a:off x="3052762" y="3102063"/>
            <a:ext cx="6086475" cy="2362200"/>
            <a:chOff x="3052762" y="3102063"/>
            <a:chExt cx="6086475" cy="2362200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C0C892E5-503C-3A3A-C493-A6B0D7936E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52762" y="3102063"/>
              <a:ext cx="6086475" cy="2362200"/>
            </a:xfrm>
            <a:prstGeom prst="rect">
              <a:avLst/>
            </a:prstGeom>
          </p:spPr>
        </p:pic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C6A0BC9-B171-4EC8-79E4-DEABE1C7B648}"/>
                </a:ext>
              </a:extLst>
            </p:cNvPr>
            <p:cNvSpPr txBox="1"/>
            <p:nvPr/>
          </p:nvSpPr>
          <p:spPr>
            <a:xfrm>
              <a:off x="3527109" y="3239479"/>
              <a:ext cx="556180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gency FB" panose="020B0503020202020204" pitchFamily="34" charset="0"/>
                  <a:ea typeface="游ゴシック" panose="020B0400000000000000" pitchFamily="50" charset="-128"/>
                </a:rPr>
                <a:t>信用や信頼を積み重ねて隆起していく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7B0FC5C2-389C-0FDF-6CD1-D1FDF98594E0}"/>
                </a:ext>
              </a:extLst>
            </p:cNvPr>
            <p:cNvSpPr txBox="1"/>
            <p:nvPr/>
          </p:nvSpPr>
          <p:spPr>
            <a:xfrm>
              <a:off x="5146837" y="5058437"/>
              <a:ext cx="206769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2"/>
                  </a:solidFill>
                  <a:effectLst/>
                  <a:uLnTx/>
                  <a:uFillTx/>
                  <a:latin typeface="游ゴシック" panose="020F0502020204030204"/>
                  <a:ea typeface="游ゴシック" panose="020B0400000000000000" pitchFamily="50" charset="-128"/>
                  <a:cs typeface="+mn-cs"/>
                </a:rPr>
                <a:t>（事業の基礎）</a:t>
              </a:r>
            </a:p>
          </p:txBody>
        </p:sp>
        <p:sp>
          <p:nvSpPr>
            <p:cNvPr id="23" name="矢印: 右 22">
              <a:extLst>
                <a:ext uri="{FF2B5EF4-FFF2-40B4-BE49-F238E27FC236}">
                  <a16:creationId xmlns:a16="http://schemas.microsoft.com/office/drawing/2014/main" id="{608CFD21-4201-5198-4426-BD9F33D15875}"/>
                </a:ext>
              </a:extLst>
            </p:cNvPr>
            <p:cNvSpPr/>
            <p:nvPr/>
          </p:nvSpPr>
          <p:spPr>
            <a:xfrm rot="19690246">
              <a:off x="4172633" y="4328902"/>
              <a:ext cx="1371336" cy="181591"/>
            </a:xfrm>
            <a:prstGeom prst="rightArrow">
              <a:avLst>
                <a:gd name="adj1" fmla="val 50000"/>
                <a:gd name="adj2" fmla="val 9236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矢印: 右 24">
              <a:extLst>
                <a:ext uri="{FF2B5EF4-FFF2-40B4-BE49-F238E27FC236}">
                  <a16:creationId xmlns:a16="http://schemas.microsoft.com/office/drawing/2014/main" id="{1370833A-445E-7BE4-22F7-5A0EA39DAA1B}"/>
                </a:ext>
              </a:extLst>
            </p:cNvPr>
            <p:cNvSpPr/>
            <p:nvPr/>
          </p:nvSpPr>
          <p:spPr>
            <a:xfrm rot="12545577">
              <a:off x="6660894" y="4354928"/>
              <a:ext cx="1371336" cy="181591"/>
            </a:xfrm>
            <a:prstGeom prst="rightArrow">
              <a:avLst>
                <a:gd name="adj1" fmla="val 50000"/>
                <a:gd name="adj2" fmla="val 9236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70452E33-13D2-7C71-9020-DD190AAD0DAF}"/>
                </a:ext>
              </a:extLst>
            </p:cNvPr>
            <p:cNvSpPr txBox="1"/>
            <p:nvPr/>
          </p:nvSpPr>
          <p:spPr>
            <a:xfrm>
              <a:off x="4735038" y="5089215"/>
              <a:ext cx="8235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ea"/>
                  <a:ea typeface="+mj-ea"/>
                </a:rPr>
                <a:t>信用</a:t>
              </a: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769EB99-ED3E-61D4-0192-BC348658AFED}"/>
                </a:ext>
              </a:extLst>
            </p:cNvPr>
            <p:cNvSpPr txBox="1"/>
            <p:nvPr/>
          </p:nvSpPr>
          <p:spPr>
            <a:xfrm>
              <a:off x="6848077" y="5083595"/>
              <a:ext cx="7022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ea"/>
                  <a:ea typeface="+mj-ea"/>
                </a:rPr>
                <a:t>信頼</a:t>
              </a:r>
            </a:p>
          </p:txBody>
        </p:sp>
      </p:grpSp>
      <p:pic>
        <p:nvPicPr>
          <p:cNvPr id="12" name="図 1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1D5138B7-D795-5EB6-C517-C574D4D255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19460" y="323747"/>
            <a:ext cx="3447364" cy="92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0320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  <p:bldP spid="6" grpId="0"/>
      <p:bldP spid="27" grpId="0" animBg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A000633-A608-E810-3E42-496533DB3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7163" y="1342388"/>
            <a:ext cx="1436163" cy="1320800"/>
          </a:xfrm>
          <a:prstGeom prst="ellips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00206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kumimoji="1" lang="ja-JP" altLang="en-US" sz="2800" dirty="0"/>
              <a:t>奉仕</a:t>
            </a:r>
            <a:endParaRPr kumimoji="1" lang="en-US" altLang="ja-JP" sz="2800" dirty="0"/>
          </a:p>
          <a:p>
            <a:pPr marL="0" indent="0" algn="ctr">
              <a:buNone/>
            </a:pPr>
            <a:r>
              <a:rPr lang="ja-JP" altLang="en-US" sz="2800" dirty="0"/>
              <a:t>寄付</a:t>
            </a:r>
            <a:endParaRPr kumimoji="1" lang="ja-JP" altLang="en-US" sz="2800" dirty="0"/>
          </a:p>
        </p:txBody>
      </p:sp>
      <p:sp>
        <p:nvSpPr>
          <p:cNvPr id="5" name="矢印: 左カーブ 4">
            <a:extLst>
              <a:ext uri="{FF2B5EF4-FFF2-40B4-BE49-F238E27FC236}">
                <a16:creationId xmlns:a16="http://schemas.microsoft.com/office/drawing/2014/main" id="{09B4928A-2306-CF66-DE20-6944DE5863D2}"/>
              </a:ext>
            </a:extLst>
          </p:cNvPr>
          <p:cNvSpPr/>
          <p:nvPr/>
        </p:nvSpPr>
        <p:spPr>
          <a:xfrm rot="10800000">
            <a:off x="3339880" y="1605184"/>
            <a:ext cx="1633393" cy="398437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矢印: 左カーブ 5">
            <a:extLst>
              <a:ext uri="{FF2B5EF4-FFF2-40B4-BE49-F238E27FC236}">
                <a16:creationId xmlns:a16="http://schemas.microsoft.com/office/drawing/2014/main" id="{7ACF2E2D-5A1E-A8B4-9255-F88DA5979902}"/>
              </a:ext>
            </a:extLst>
          </p:cNvPr>
          <p:cNvSpPr/>
          <p:nvPr/>
        </p:nvSpPr>
        <p:spPr>
          <a:xfrm>
            <a:off x="6558952" y="1841474"/>
            <a:ext cx="1633393" cy="398437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" name="コンテンツ プレースホルダー 3">
            <a:extLst>
              <a:ext uri="{FF2B5EF4-FFF2-40B4-BE49-F238E27FC236}">
                <a16:creationId xmlns:a16="http://schemas.microsoft.com/office/drawing/2014/main" id="{DC2EB3B6-10D7-DB8A-F0BB-6BE6B4F42801}"/>
              </a:ext>
            </a:extLst>
          </p:cNvPr>
          <p:cNvSpPr txBox="1">
            <a:spLocks/>
          </p:cNvSpPr>
          <p:nvPr/>
        </p:nvSpPr>
        <p:spPr>
          <a:xfrm>
            <a:off x="5057162" y="4759647"/>
            <a:ext cx="1436163" cy="1320800"/>
          </a:xfrm>
          <a:prstGeom prst="ellips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 w="12700" cap="rnd" cmpd="sng" algn="ctr">
            <a:solidFill>
              <a:srgbClr val="002060"/>
            </a:solidFill>
            <a:prstDash val="solid"/>
          </a:ln>
          <a:effectLst>
            <a:glow rad="228600">
              <a:schemeClr val="accent6">
                <a:satMod val="175000"/>
                <a:alpha val="40000"/>
              </a:schemeClr>
            </a:glow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ja-JP" altLang="en-US" sz="2800" dirty="0"/>
              <a:t>事業の</a:t>
            </a:r>
            <a:endParaRPr lang="en-US" altLang="ja-JP" sz="2800" dirty="0"/>
          </a:p>
          <a:p>
            <a:pPr marL="0" indent="0" algn="ctr">
              <a:buFont typeface="Wingdings 3" charset="2"/>
              <a:buNone/>
            </a:pPr>
            <a:r>
              <a:rPr lang="ja-JP" altLang="en-US" sz="2800" dirty="0"/>
              <a:t>成長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7A4FF8-DB14-9ED4-2EC0-62A6F388600F}"/>
              </a:ext>
            </a:extLst>
          </p:cNvPr>
          <p:cNvSpPr txBox="1"/>
          <p:nvPr/>
        </p:nvSpPr>
        <p:spPr>
          <a:xfrm>
            <a:off x="7473600" y="3301996"/>
            <a:ext cx="1568742" cy="707886"/>
          </a:xfrm>
          <a:prstGeom prst="rect">
            <a:avLst/>
          </a:prstGeom>
          <a:solidFill>
            <a:schemeClr val="accent1"/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+mj-ea"/>
                <a:ea typeface="+mj-ea"/>
              </a:rPr>
              <a:t>信用・信頼</a:t>
            </a:r>
            <a:endParaRPr kumimoji="1" lang="en-US" altLang="ja-JP" sz="2000" dirty="0">
              <a:latin typeface="+mj-ea"/>
              <a:ea typeface="+mj-ea"/>
            </a:endParaRPr>
          </a:p>
          <a:p>
            <a:r>
              <a:rPr kumimoji="1" lang="ja-JP" altLang="en-US" sz="2000" dirty="0">
                <a:latin typeface="+mj-ea"/>
                <a:ea typeface="+mj-ea"/>
              </a:rPr>
              <a:t>世間の評価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0CC3A00-B18B-E50A-2FCC-AAE8A99724F6}"/>
              </a:ext>
            </a:extLst>
          </p:cNvPr>
          <p:cNvSpPr txBox="1"/>
          <p:nvPr/>
        </p:nvSpPr>
        <p:spPr>
          <a:xfrm>
            <a:off x="5696384" y="6221434"/>
            <a:ext cx="6430959" cy="58477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rgbClr val="FCFE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ロータリーでの評価は世間の評価</a:t>
            </a:r>
            <a:endParaRPr kumimoji="1" lang="ja-JP" altLang="en-US" sz="3200" b="1" dirty="0">
              <a:solidFill>
                <a:srgbClr val="FCFE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C923AFC-1EB8-F40B-5EC1-6394993FEB2E}"/>
              </a:ext>
            </a:extLst>
          </p:cNvPr>
          <p:cNvSpPr txBox="1"/>
          <p:nvPr/>
        </p:nvSpPr>
        <p:spPr>
          <a:xfrm>
            <a:off x="797156" y="474892"/>
            <a:ext cx="7977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/>
              <a:t>利益を社会に還元・余った時間で奉仕活動</a:t>
            </a:r>
            <a:endParaRPr kumimoji="1" lang="ja-JP" altLang="en-US" sz="3200" b="1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EBEBE69-9D8C-86A4-1F10-8D368D3D03A9}"/>
              </a:ext>
            </a:extLst>
          </p:cNvPr>
          <p:cNvSpPr txBox="1"/>
          <p:nvPr/>
        </p:nvSpPr>
        <p:spPr>
          <a:xfrm>
            <a:off x="0" y="64748"/>
            <a:ext cx="10527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800" b="1" dirty="0">
                <a:solidFill>
                  <a:srgbClr val="FF0000"/>
                </a:solidFill>
              </a:rPr>
              <a:t>×</a:t>
            </a:r>
            <a:endParaRPr kumimoji="1" lang="ja-JP" altLang="en-US" sz="8800" b="1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B7E8BC-EDE1-A814-97BF-3952814DF84F}"/>
              </a:ext>
            </a:extLst>
          </p:cNvPr>
          <p:cNvSpPr txBox="1"/>
          <p:nvPr/>
        </p:nvSpPr>
        <p:spPr>
          <a:xfrm>
            <a:off x="2656966" y="3271219"/>
            <a:ext cx="1568742" cy="707886"/>
          </a:xfrm>
          <a:prstGeom prst="rect">
            <a:avLst/>
          </a:prstGeom>
          <a:solidFill>
            <a:schemeClr val="accent1"/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+mj-ea"/>
                <a:ea typeface="+mj-ea"/>
              </a:rPr>
              <a:t>新たな奉仕</a:t>
            </a:r>
            <a:endParaRPr kumimoji="1" lang="en-US" altLang="ja-JP" sz="2000" dirty="0">
              <a:latin typeface="+mj-ea"/>
              <a:ea typeface="+mj-ea"/>
            </a:endParaRPr>
          </a:p>
          <a:p>
            <a:r>
              <a:rPr kumimoji="1" lang="ja-JP" altLang="en-US" sz="2000" dirty="0">
                <a:latin typeface="+mj-ea"/>
                <a:ea typeface="+mj-ea"/>
              </a:rPr>
              <a:t>更なる寄付</a:t>
            </a:r>
          </a:p>
        </p:txBody>
      </p:sp>
      <p:pic>
        <p:nvPicPr>
          <p:cNvPr id="3074" name="Picture 2" descr="寄付の種類、やり方を解説 | 個々に合った社会貢献活動をしよう ...">
            <a:extLst>
              <a:ext uri="{FF2B5EF4-FFF2-40B4-BE49-F238E27FC236}">
                <a16:creationId xmlns:a16="http://schemas.microsoft.com/office/drawing/2014/main" id="{D37C5C1D-10EC-7559-A461-4C85CB3495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0274" y="2185944"/>
            <a:ext cx="2392940" cy="95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2 人のビジネスマンは握手を交わしています。 ストックフォト ...">
            <a:extLst>
              <a:ext uri="{FF2B5EF4-FFF2-40B4-BE49-F238E27FC236}">
                <a16:creationId xmlns:a16="http://schemas.microsoft.com/office/drawing/2014/main" id="{4CF9EA64-6B90-B119-4EFA-B066AF797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11863" y="2663188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ポリオ根絶 | My ROTARY">
            <a:extLst>
              <a:ext uri="{FF2B5EF4-FFF2-40B4-BE49-F238E27FC236}">
                <a16:creationId xmlns:a16="http://schemas.microsoft.com/office/drawing/2014/main" id="{FA9F9887-A444-017A-9AA6-048058D42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2492" y="3947239"/>
            <a:ext cx="2148504" cy="1203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E5F2E4D1-2F6F-B690-E17D-02851F624D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0530" y="5473842"/>
            <a:ext cx="1719221" cy="1213209"/>
          </a:xfrm>
          <a:prstGeom prst="rect">
            <a:avLst/>
          </a:prstGeom>
        </p:spPr>
      </p:pic>
      <p:pic>
        <p:nvPicPr>
          <p:cNvPr id="14" name="図 1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9B49440D-EFC2-DEA9-CC23-5624C291F6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19460" y="323747"/>
            <a:ext cx="3447364" cy="92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3157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2" grpId="0" animBg="1"/>
      <p:bldP spid="3" grpId="0"/>
      <p:bldP spid="10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F9F80375-7A9C-8ABC-85EE-4587D4FF4958}"/>
              </a:ext>
            </a:extLst>
          </p:cNvPr>
          <p:cNvSpPr/>
          <p:nvPr/>
        </p:nvSpPr>
        <p:spPr>
          <a:xfrm>
            <a:off x="1176555" y="2604455"/>
            <a:ext cx="9838890" cy="3001245"/>
          </a:xfrm>
          <a:prstGeom prst="round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00A789B-7DCB-CBE8-B663-398D1A1EB99D}"/>
              </a:ext>
            </a:extLst>
          </p:cNvPr>
          <p:cNvSpPr txBox="1"/>
          <p:nvPr/>
        </p:nvSpPr>
        <p:spPr>
          <a:xfrm>
            <a:off x="1637641" y="3046895"/>
            <a:ext cx="9301603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r>
              <a:rPr kumimoji="1" lang="ja-JP" altLang="en-US" sz="3200" b="1" dirty="0">
                <a:solidFill>
                  <a:srgbClr val="FF0000"/>
                </a:solidFill>
                <a:latin typeface="+mn-ea"/>
              </a:rPr>
              <a:t>高潔</a:t>
            </a:r>
            <a:r>
              <a:rPr kumimoji="1" lang="ja-JP" altLang="en-US" sz="2800" dirty="0">
                <a:solidFill>
                  <a:prstClr val="black"/>
                </a:solidFill>
                <a:latin typeface="+mn-ea"/>
              </a:rPr>
              <a:t>な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職業人</a:t>
            </a:r>
            <a:r>
              <a:rPr kumimoji="1" lang="ja-JP" alt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</a:rPr>
              <a:t>として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奉仕活動</a:t>
            </a:r>
            <a:r>
              <a:rPr kumimoji="1" lang="ja-JP" alt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</a:rPr>
              <a:t>に取り組む事で</a:t>
            </a:r>
            <a:r>
              <a:rPr kumimoji="1" lang="ja-JP" altLang="en-US" sz="2800" dirty="0">
                <a:latin typeface="+mn-ea"/>
              </a:rPr>
              <a:t>、</a:t>
            </a:r>
            <a:endParaRPr kumimoji="1" lang="en-US" altLang="ja-JP" sz="2800" dirty="0">
              <a:latin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</a:rPr>
              <a:t>　　　　　　　　　　　自分自身も</a:t>
            </a:r>
            <a:r>
              <a:rPr kumimoji="1" lang="ja-JP" altLang="en-US" sz="28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事業</a:t>
            </a:r>
            <a:r>
              <a:rPr kumimoji="1" lang="ja-JP" alt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</a:rPr>
              <a:t>も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成長</a:t>
            </a:r>
            <a:r>
              <a:rPr kumimoji="1" lang="ja-JP" alt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</a:rPr>
              <a:t>する事。</a:t>
            </a:r>
            <a:endParaRPr kumimoji="1" lang="en-US" altLang="ja-JP" sz="2800" dirty="0">
              <a:latin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dirty="0">
              <a:latin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dirty="0">
                <a:latin typeface="+mn-ea"/>
              </a:rPr>
              <a:t>そして、</a:t>
            </a:r>
            <a:r>
              <a:rPr kumimoji="1" lang="ja-JP" alt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</a:rPr>
              <a:t>それこそが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ロータリークラブ</a:t>
            </a:r>
            <a:r>
              <a:rPr kumimoji="1" lang="ja-JP" alt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</a:rPr>
              <a:t>である。</a:t>
            </a:r>
            <a:endParaRPr kumimoji="1" lang="en-US" altLang="ja-JP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</a:endParaRPr>
          </a:p>
        </p:txBody>
      </p:sp>
      <p:pic>
        <p:nvPicPr>
          <p:cNvPr id="2" name="図 1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EF27BDEC-E554-EE03-4E51-426C5BE7E5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19460" y="323747"/>
            <a:ext cx="3447364" cy="92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D774E24-5BEE-3CAB-E3D5-01B3294D2F75}"/>
              </a:ext>
            </a:extLst>
          </p:cNvPr>
          <p:cNvSpPr txBox="1"/>
          <p:nvPr/>
        </p:nvSpPr>
        <p:spPr>
          <a:xfrm>
            <a:off x="664518" y="1252300"/>
            <a:ext cx="4251430" cy="584776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gency FB" panose="020B0503020202020204" pitchFamily="34" charset="0"/>
                <a:ea typeface="游ゴシック" panose="020B0400000000000000" pitchFamily="50" charset="-128"/>
              </a:rPr>
              <a:t> </a:t>
            </a:r>
            <a:r>
              <a:rPr kumimoji="1" lang="ja-JP" altLang="en-US" sz="2400" b="1" noProof="0" dirty="0">
                <a:solidFill>
                  <a:srgbClr val="C00000"/>
                </a:solidFill>
                <a:latin typeface="Agency FB" panose="020B0503020202020204" pitchFamily="34" charset="0"/>
                <a:ea typeface="游ゴシック" panose="020B0400000000000000" pitchFamily="50" charset="-128"/>
              </a:rPr>
              <a:t>　</a:t>
            </a:r>
            <a:r>
              <a:rPr kumimoji="1" lang="ja-JP" altLang="en-US" sz="3200" b="1" dirty="0">
                <a:solidFill>
                  <a:srgbClr val="FCFEFF"/>
                </a:solidFill>
                <a:latin typeface="Agency FB" panose="020B0503020202020204" pitchFamily="34" charset="0"/>
                <a:ea typeface="游ゴシック" panose="020B0400000000000000" pitchFamily="50" charset="-128"/>
              </a:rPr>
              <a:t>職業奉仕</a:t>
            </a:r>
            <a:r>
              <a:rPr kumimoji="1" lang="ja-JP" altLang="en-US" sz="2400" b="1" dirty="0">
                <a:solidFill>
                  <a:srgbClr val="FCFEFF"/>
                </a:solidFill>
                <a:latin typeface="Agency FB" panose="020B0503020202020204" pitchFamily="34" charset="0"/>
                <a:ea typeface="游ゴシック" panose="020B0400000000000000" pitchFamily="50" charset="-128"/>
              </a:rPr>
              <a:t>の</a:t>
            </a:r>
            <a:r>
              <a:rPr kumimoji="1" lang="ja-JP" altLang="en-US" sz="3200" b="1" dirty="0">
                <a:solidFill>
                  <a:srgbClr val="FCFEFF"/>
                </a:solidFill>
                <a:latin typeface="Agency FB" panose="020B0503020202020204" pitchFamily="34" charset="0"/>
                <a:ea typeface="游ゴシック" panose="020B0400000000000000" pitchFamily="50" charset="-128"/>
              </a:rPr>
              <a:t>理念</a:t>
            </a:r>
            <a:r>
              <a:rPr kumimoji="1" lang="ja-JP" altLang="en-US" sz="2400" b="1" dirty="0">
                <a:solidFill>
                  <a:srgbClr val="FCFEFF"/>
                </a:solidFill>
                <a:latin typeface="Agency FB" panose="020B0503020202020204" pitchFamily="34" charset="0"/>
                <a:ea typeface="游ゴシック" panose="020B0400000000000000" pitchFamily="50" charset="-128"/>
              </a:rPr>
              <a:t>とは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CFEFF"/>
              </a:solidFill>
              <a:effectLst/>
              <a:uLnTx/>
              <a:uFillTx/>
              <a:latin typeface="Agency FB" panose="020B0503020202020204" pitchFamily="34" charset="0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8747051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ファセット</Template>
  <TotalTime>14827</TotalTime>
  <Words>681</Words>
  <Application>Microsoft Office PowerPoint</Application>
  <PresentationFormat>ワイド画面</PresentationFormat>
  <Paragraphs>97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7" baseType="lpstr">
      <vt:lpstr>BIZ UDゴシック</vt:lpstr>
      <vt:lpstr>HGSｺﾞｼｯｸE</vt:lpstr>
      <vt:lpstr>HGｺﾞｼｯｸM</vt:lpstr>
      <vt:lpstr>Noto Sans JP</vt:lpstr>
      <vt:lpstr>メイリオ</vt:lpstr>
      <vt:lpstr>游ゴシック</vt:lpstr>
      <vt:lpstr>Agency FB</vt:lpstr>
      <vt:lpstr>Arial</vt:lpstr>
      <vt:lpstr>Century Gothic</vt:lpstr>
      <vt:lpstr>Trebuchet MS</vt:lpstr>
      <vt:lpstr>Wingdings 3</vt:lpstr>
      <vt:lpstr>ファセット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近藤　太郎</dc:creator>
  <cp:lastModifiedBy>岡松 展明</cp:lastModifiedBy>
  <cp:revision>63</cp:revision>
  <cp:lastPrinted>2023-07-13T05:22:14Z</cp:lastPrinted>
  <dcterms:created xsi:type="dcterms:W3CDTF">2022-08-07T23:11:18Z</dcterms:created>
  <dcterms:modified xsi:type="dcterms:W3CDTF">2023-08-09T05:07:52Z</dcterms:modified>
</cp:coreProperties>
</file>