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6" r:id="rId3"/>
    <p:sldMasterId id="2147483684" r:id="rId4"/>
    <p:sldMasterId id="2147483700" r:id="rId5"/>
  </p:sldMasterIdLst>
  <p:notesMasterIdLst>
    <p:notesMasterId r:id="rId30"/>
  </p:notesMasterIdLst>
  <p:sldIdLst>
    <p:sldId id="828" r:id="rId6"/>
    <p:sldId id="942" r:id="rId7"/>
    <p:sldId id="932" r:id="rId8"/>
    <p:sldId id="939" r:id="rId9"/>
    <p:sldId id="947" r:id="rId10"/>
    <p:sldId id="839" r:id="rId11"/>
    <p:sldId id="867" r:id="rId12"/>
    <p:sldId id="940" r:id="rId13"/>
    <p:sldId id="945" r:id="rId14"/>
    <p:sldId id="885" r:id="rId15"/>
    <p:sldId id="838" r:id="rId16"/>
    <p:sldId id="903" r:id="rId17"/>
    <p:sldId id="855" r:id="rId18"/>
    <p:sldId id="845" r:id="rId19"/>
    <p:sldId id="856" r:id="rId20"/>
    <p:sldId id="857" r:id="rId21"/>
    <p:sldId id="946" r:id="rId22"/>
    <p:sldId id="846" r:id="rId23"/>
    <p:sldId id="858" r:id="rId24"/>
    <p:sldId id="850" r:id="rId25"/>
    <p:sldId id="847" r:id="rId26"/>
    <p:sldId id="948" r:id="rId27"/>
    <p:sldId id="881" r:id="rId28"/>
    <p:sldId id="862" r:id="rId2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kuda-Doi Mayumi" initials="" lastIdx="0" clrIdx="0"/>
  <p:cmAuthor id="2" name="WS041" initials="W" lastIdx="2" clrIdx="1">
    <p:extLst>
      <p:ext uri="{19B8F6BF-5375-455C-9EA6-DF929625EA0E}">
        <p15:presenceInfo xmlns:p15="http://schemas.microsoft.com/office/powerpoint/2012/main" userId="WS04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75676" autoAdjust="0"/>
  </p:normalViewPr>
  <p:slideViewPr>
    <p:cSldViewPr snapToGrid="0">
      <p:cViewPr varScale="1">
        <p:scale>
          <a:sx n="54" d="100"/>
          <a:sy n="54" d="100"/>
        </p:scale>
        <p:origin x="1332" y="72"/>
      </p:cViewPr>
      <p:guideLst>
        <p:guide orient="horz" pos="2160"/>
        <p:guide pos="3840"/>
      </p:guideLst>
    </p:cSldViewPr>
  </p:slideViewPr>
  <p:outlineViewPr>
    <p:cViewPr>
      <p:scale>
        <a:sx n="33" d="100"/>
        <a:sy n="33" d="100"/>
      </p:scale>
      <p:origin x="0" y="-179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8C024F22-F7BB-4474-9DFA-ADD59EB31F74}" type="datetimeFigureOut">
              <a:rPr kumimoji="1" lang="ja-JP" altLang="en-US" smtClean="0"/>
              <a:pPr/>
              <a:t>2023/9/19</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DA151310-E4AF-4337-BA6E-528A8B5D2EE5}" type="slidenum">
              <a:rPr kumimoji="1" lang="ja-JP" altLang="en-US" smtClean="0"/>
              <a:pPr/>
              <a:t>‹#›</a:t>
            </a:fld>
            <a:endParaRPr kumimoji="1" lang="ja-JP" altLang="en-US"/>
          </a:p>
        </p:txBody>
      </p:sp>
    </p:spTree>
    <p:extLst>
      <p:ext uri="{BB962C8B-B14F-4D97-AF65-F5344CB8AC3E}">
        <p14:creationId xmlns:p14="http://schemas.microsoft.com/office/powerpoint/2010/main" val="23033707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a:t>
            </a:fld>
            <a:endParaRPr kumimoji="1" lang="ja-JP" altLang="en-US"/>
          </a:p>
        </p:txBody>
      </p:sp>
    </p:spTree>
    <p:extLst>
      <p:ext uri="{BB962C8B-B14F-4D97-AF65-F5344CB8AC3E}">
        <p14:creationId xmlns:p14="http://schemas.microsoft.com/office/powerpoint/2010/main" val="385411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pPr defTabSz="922355">
              <a:defRPr/>
            </a:pPr>
            <a:r>
              <a:rPr kumimoji="1" lang="ja-JP" altLang="en-US" b="0" dirty="0"/>
              <a:t>恒久基金寄付の認証：</a:t>
            </a:r>
            <a:r>
              <a:rPr lang="en-US" altLang="ja-JP" dirty="0">
                <a:solidFill>
                  <a:srgbClr val="C00000"/>
                </a:solidFill>
                <a:latin typeface="+mn-ea"/>
              </a:rPr>
              <a:t>2660</a:t>
            </a:r>
            <a:r>
              <a:rPr lang="ja-JP" altLang="en-US" dirty="0">
                <a:solidFill>
                  <a:srgbClr val="C00000"/>
                </a:solidFill>
                <a:latin typeface="+mn-ea"/>
              </a:rPr>
              <a:t>地区では</a:t>
            </a:r>
            <a:r>
              <a:rPr lang="en-US" altLang="ja-JP" dirty="0">
                <a:solidFill>
                  <a:srgbClr val="C00000"/>
                </a:solidFill>
                <a:latin typeface="+mn-ea"/>
              </a:rPr>
              <a:t>2</a:t>
            </a:r>
            <a:r>
              <a:rPr lang="ja-JP" altLang="en-US" dirty="0">
                <a:solidFill>
                  <a:srgbClr val="C00000"/>
                </a:solidFill>
                <a:latin typeface="+mn-ea"/>
              </a:rPr>
              <a:t>回目以降恒久基金寄付が</a:t>
            </a:r>
            <a:r>
              <a:rPr lang="en-US" altLang="ja-JP" dirty="0">
                <a:solidFill>
                  <a:srgbClr val="C00000"/>
                </a:solidFill>
                <a:latin typeface="+mn-ea"/>
              </a:rPr>
              <a:t>1,000</a:t>
            </a:r>
            <a:r>
              <a:rPr lang="ja-JP" altLang="en-US" dirty="0">
                <a:solidFill>
                  <a:srgbClr val="C00000"/>
                </a:solidFill>
                <a:latin typeface="+mn-ea"/>
              </a:rPr>
              <a:t>ドルに到達した方に感謝を表してピンを贈呈しています。</a:t>
            </a:r>
            <a:endParaRPr lang="en-US" altLang="ja-JP" dirty="0">
              <a:solidFill>
                <a:srgbClr val="C00000"/>
              </a:solidFill>
              <a:latin typeface="+mn-ea"/>
            </a:endParaRPr>
          </a:p>
          <a:p>
            <a:pPr defTabSz="922355">
              <a:defRPr/>
            </a:pPr>
            <a:endParaRPr lang="en-US" altLang="ja-JP" dirty="0">
              <a:solidFill>
                <a:srgbClr val="C00000"/>
              </a:solidFill>
              <a:latin typeface="+mn-ea"/>
            </a:endParaRPr>
          </a:p>
          <a:p>
            <a:pPr defTabSz="922355">
              <a:defRPr/>
            </a:pPr>
            <a:r>
              <a:rPr kumimoji="1" lang="ja-JP" altLang="en-US" b="0" dirty="0"/>
              <a:t>恒久基金への寄付目標は</a:t>
            </a:r>
            <a:r>
              <a:rPr kumimoji="1" lang="en-US" altLang="ja-JP" b="0" dirty="0"/>
              <a:t>2025</a:t>
            </a:r>
            <a:r>
              <a:rPr kumimoji="1" lang="ja-JP" altLang="en-US" b="0" dirty="0"/>
              <a:t>年までに</a:t>
            </a:r>
            <a:r>
              <a:rPr kumimoji="1" lang="en-US" altLang="ja-JP" b="0" dirty="0"/>
              <a:t>20</a:t>
            </a:r>
            <a:r>
              <a:rPr kumimoji="1" lang="ja-JP" altLang="en-US" b="0" dirty="0"/>
              <a:t>億</a:t>
            </a:r>
            <a:r>
              <a:rPr kumimoji="1" lang="en-US" altLang="ja-JP" b="0" dirty="0"/>
              <a:t>2,500</a:t>
            </a:r>
            <a:r>
              <a:rPr kumimoji="1" lang="ja-JP" altLang="en-US" b="0" dirty="0"/>
              <a:t>万ドルとされています。</a:t>
            </a:r>
            <a:endParaRPr kumimoji="1" lang="en-US" altLang="ja-JP" b="0"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11</a:t>
            </a:fld>
            <a:endParaRPr kumimoji="1" lang="ja-JP" altLang="en-US"/>
          </a:p>
        </p:txBody>
      </p:sp>
    </p:spTree>
    <p:extLst>
      <p:ext uri="{BB962C8B-B14F-4D97-AF65-F5344CB8AC3E}">
        <p14:creationId xmlns:p14="http://schemas.microsoft.com/office/powerpoint/2010/main" val="1949512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12</a:t>
            </a:fld>
            <a:endParaRPr kumimoji="1" lang="ja-JP" altLang="en-US"/>
          </a:p>
        </p:txBody>
      </p:sp>
    </p:spTree>
    <p:extLst>
      <p:ext uri="{BB962C8B-B14F-4D97-AF65-F5344CB8AC3E}">
        <p14:creationId xmlns:p14="http://schemas.microsoft.com/office/powerpoint/2010/main" val="2132275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13</a:t>
            </a:fld>
            <a:endParaRPr kumimoji="1" lang="ja-JP" altLang="en-US"/>
          </a:p>
        </p:txBody>
      </p:sp>
    </p:spTree>
    <p:extLst>
      <p:ext uri="{BB962C8B-B14F-4D97-AF65-F5344CB8AC3E}">
        <p14:creationId xmlns:p14="http://schemas.microsoft.com/office/powerpoint/2010/main" val="1019815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14</a:t>
            </a:fld>
            <a:endParaRPr kumimoji="1" lang="ja-JP" altLang="en-US"/>
          </a:p>
        </p:txBody>
      </p:sp>
    </p:spTree>
    <p:extLst>
      <p:ext uri="{BB962C8B-B14F-4D97-AF65-F5344CB8AC3E}">
        <p14:creationId xmlns:p14="http://schemas.microsoft.com/office/powerpoint/2010/main" val="465587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15</a:t>
            </a:fld>
            <a:endParaRPr kumimoji="1" lang="ja-JP" altLang="en-US"/>
          </a:p>
        </p:txBody>
      </p:sp>
    </p:spTree>
    <p:extLst>
      <p:ext uri="{BB962C8B-B14F-4D97-AF65-F5344CB8AC3E}">
        <p14:creationId xmlns:p14="http://schemas.microsoft.com/office/powerpoint/2010/main" val="2138343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zh-CN" altLang="en-US" b="0" dirty="0">
                <a:latin typeface="HG丸ｺﾞｼｯｸM-PRO" panose="020F0600000000000000" pitchFamily="50" charset="-128"/>
                <a:ea typeface="HG丸ｺﾞｼｯｸM-PRO" panose="020F0600000000000000" pitchFamily="50" charset="-128"/>
              </a:rPr>
              <a:t>２０２０年　　</a:t>
            </a:r>
            <a:r>
              <a:rPr kumimoji="1" lang="ja-JP" altLang="en-US" b="0" dirty="0">
                <a:latin typeface="HG丸ｺﾞｼｯｸM-PRO" panose="020F0600000000000000" pitchFamily="50" charset="-128"/>
                <a:ea typeface="HG丸ｺﾞｼｯｸM-PRO" panose="020F0600000000000000" pitchFamily="50" charset="-128"/>
              </a:rPr>
              <a:t>　　　　</a:t>
            </a:r>
            <a:r>
              <a:rPr kumimoji="1" lang="zh-CN" altLang="en-US" b="0" dirty="0">
                <a:latin typeface="HG丸ｺﾞｼｯｸM-PRO" panose="020F0600000000000000" pitchFamily="50" charset="-128"/>
                <a:ea typeface="HG丸ｺﾞｼｯｸM-PRO" panose="020F0600000000000000" pitchFamily="50" charset="-128"/>
              </a:rPr>
              <a:t>会員数　３９名 （８月３１日時点）</a:t>
            </a:r>
          </a:p>
          <a:p>
            <a:r>
              <a:rPr kumimoji="1" lang="zh-CN" altLang="en-US" b="0" dirty="0">
                <a:latin typeface="HG丸ｺﾞｼｯｸM-PRO" panose="020F0600000000000000" pitchFamily="50" charset="-128"/>
                <a:ea typeface="HG丸ｺﾞｼｯｸM-PRO" panose="020F0600000000000000" pitchFamily="50" charset="-128"/>
              </a:rPr>
              <a:t>２０２０</a:t>
            </a:r>
            <a:r>
              <a:rPr kumimoji="1" lang="en-US" altLang="zh-CN" b="0" dirty="0">
                <a:latin typeface="HG丸ｺﾞｼｯｸM-PRO" panose="020F0600000000000000" pitchFamily="50" charset="-128"/>
                <a:ea typeface="HG丸ｺﾞｼｯｸM-PRO" panose="020F0600000000000000" pitchFamily="50" charset="-128"/>
              </a:rPr>
              <a:t>-</a:t>
            </a:r>
            <a:r>
              <a:rPr kumimoji="1" lang="zh-CN" altLang="en-US" b="0" dirty="0">
                <a:latin typeface="HG丸ｺﾞｼｯｸM-PRO" panose="020F0600000000000000" pitchFamily="50" charset="-128"/>
                <a:ea typeface="HG丸ｺﾞｼｯｸM-PRO" panose="020F0600000000000000" pitchFamily="50" charset="-128"/>
              </a:rPr>
              <a:t>２０２１　会員数　５０名　目標</a:t>
            </a:r>
          </a:p>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16</a:t>
            </a:fld>
            <a:endParaRPr kumimoji="1" lang="ja-JP" altLang="en-US"/>
          </a:p>
        </p:txBody>
      </p:sp>
    </p:spTree>
    <p:extLst>
      <p:ext uri="{BB962C8B-B14F-4D97-AF65-F5344CB8AC3E}">
        <p14:creationId xmlns:p14="http://schemas.microsoft.com/office/powerpoint/2010/main" val="407983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zh-CN" altLang="en-US" b="0" dirty="0">
              <a:latin typeface="HG丸ｺﾞｼｯｸM-PRO" panose="020F0600000000000000" pitchFamily="50" charset="-128"/>
              <a:ea typeface="HG丸ｺﾞｼｯｸM-PRO" panose="020F0600000000000000" pitchFamily="50" charset="-128"/>
            </a:endParaRPr>
          </a:p>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17</a:t>
            </a:fld>
            <a:endParaRPr kumimoji="1" lang="ja-JP" altLang="en-US"/>
          </a:p>
        </p:txBody>
      </p:sp>
    </p:spTree>
    <p:extLst>
      <p:ext uri="{BB962C8B-B14F-4D97-AF65-F5344CB8AC3E}">
        <p14:creationId xmlns:p14="http://schemas.microsoft.com/office/powerpoint/2010/main" val="2496777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18</a:t>
            </a:fld>
            <a:endParaRPr kumimoji="1" lang="ja-JP" altLang="en-US"/>
          </a:p>
        </p:txBody>
      </p:sp>
    </p:spTree>
    <p:extLst>
      <p:ext uri="{BB962C8B-B14F-4D97-AF65-F5344CB8AC3E}">
        <p14:creationId xmlns:p14="http://schemas.microsoft.com/office/powerpoint/2010/main" val="102648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19</a:t>
            </a:fld>
            <a:endParaRPr kumimoji="1" lang="ja-JP" altLang="en-US"/>
          </a:p>
        </p:txBody>
      </p:sp>
    </p:spTree>
    <p:extLst>
      <p:ext uri="{BB962C8B-B14F-4D97-AF65-F5344CB8AC3E}">
        <p14:creationId xmlns:p14="http://schemas.microsoft.com/office/powerpoint/2010/main" val="2775929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20</a:t>
            </a:fld>
            <a:endParaRPr kumimoji="1" lang="ja-JP" altLang="en-US"/>
          </a:p>
        </p:txBody>
      </p:sp>
    </p:spTree>
    <p:extLst>
      <p:ext uri="{BB962C8B-B14F-4D97-AF65-F5344CB8AC3E}">
        <p14:creationId xmlns:p14="http://schemas.microsoft.com/office/powerpoint/2010/main" val="385009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3</a:t>
            </a:fld>
            <a:endParaRPr kumimoji="1" lang="ja-JP" altLang="en-US"/>
          </a:p>
        </p:txBody>
      </p:sp>
    </p:spTree>
    <p:extLst>
      <p:ext uri="{BB962C8B-B14F-4D97-AF65-F5344CB8AC3E}">
        <p14:creationId xmlns:p14="http://schemas.microsoft.com/office/powerpoint/2010/main" val="3065676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b="0" dirty="0">
                <a:latin typeface="HG丸ｺﾞｼｯｸM-PRO" panose="020F0600000000000000" pitchFamily="50" charset="-128"/>
                <a:ea typeface="HG丸ｺﾞｼｯｸM-PRO" panose="020F0600000000000000" pitchFamily="50" charset="-128"/>
              </a:rPr>
              <a:t>ロータリー・ダイナースカードの当地区内での保有クラブ・検討クラブは</a:t>
            </a:r>
            <a:r>
              <a:rPr kumimoji="1" lang="en-US" altLang="ja-JP" b="0" dirty="0">
                <a:latin typeface="HG丸ｺﾞｼｯｸM-PRO" panose="020F0600000000000000" pitchFamily="50" charset="-128"/>
                <a:ea typeface="HG丸ｺﾞｼｯｸM-PRO" panose="020F0600000000000000" pitchFamily="50" charset="-128"/>
              </a:rPr>
              <a:t>20</a:t>
            </a:r>
            <a:r>
              <a:rPr kumimoji="1" lang="ja-JP" altLang="en-US" b="0" dirty="0">
                <a:latin typeface="HG丸ｺﾞｼｯｸM-PRO" panose="020F0600000000000000" pitchFamily="50" charset="-128"/>
                <a:ea typeface="HG丸ｺﾞｼｯｸM-PRO" panose="020F0600000000000000" pitchFamily="50" charset="-128"/>
              </a:rPr>
              <a:t>クラブです。ポリオプラスへの寄付の為にご協力を引き続きお願い致します。</a:t>
            </a:r>
          </a:p>
          <a:p>
            <a:r>
              <a:rPr kumimoji="1" lang="ja-JP" altLang="en-US" b="0" dirty="0">
                <a:latin typeface="HG丸ｺﾞｼｯｸM-PRO" panose="020F0600000000000000" pitchFamily="50" charset="-128"/>
                <a:ea typeface="HG丸ｺﾞｼｯｸM-PRO" panose="020F0600000000000000" pitchFamily="50" charset="-128"/>
              </a:rPr>
              <a:t>昨年度実績で日本の中での第</a:t>
            </a:r>
            <a:r>
              <a:rPr kumimoji="1" lang="en-US" altLang="ja-JP" b="0" dirty="0">
                <a:latin typeface="HG丸ｺﾞｼｯｸM-PRO" panose="020F0600000000000000" pitchFamily="50" charset="-128"/>
                <a:ea typeface="HG丸ｺﾞｼｯｸM-PRO" panose="020F0600000000000000" pitchFamily="50" charset="-128"/>
              </a:rPr>
              <a:t>3</a:t>
            </a:r>
            <a:r>
              <a:rPr kumimoji="1" lang="ja-JP" altLang="en-US" b="0" dirty="0">
                <a:latin typeface="HG丸ｺﾞｼｯｸM-PRO" panose="020F0600000000000000" pitchFamily="50" charset="-128"/>
                <a:ea typeface="HG丸ｺﾞｼｯｸM-PRO" panose="020F0600000000000000" pitchFamily="50" charset="-128"/>
              </a:rPr>
              <a:t>地域（九州・四国・中国・近畿・三重・岐阜）の中で大阪平野ＲＣさんがご使用金額として約</a:t>
            </a:r>
            <a:r>
              <a:rPr kumimoji="1" lang="en-US" altLang="ja-JP" b="0" dirty="0">
                <a:latin typeface="HG丸ｺﾞｼｯｸM-PRO" panose="020F0600000000000000" pitchFamily="50" charset="-128"/>
                <a:ea typeface="HG丸ｺﾞｼｯｸM-PRO" panose="020F0600000000000000" pitchFamily="50" charset="-128"/>
              </a:rPr>
              <a:t>11,000,000</a:t>
            </a:r>
            <a:r>
              <a:rPr kumimoji="1" lang="ja-JP" altLang="en-US" b="0" dirty="0">
                <a:latin typeface="HG丸ｺﾞｼｯｸM-PRO" panose="020F0600000000000000" pitchFamily="50" charset="-128"/>
                <a:ea typeface="HG丸ｺﾞｼｯｸM-PRO" panose="020F0600000000000000" pitchFamily="50" charset="-128"/>
              </a:rPr>
              <a:t>円</a:t>
            </a:r>
          </a:p>
          <a:p>
            <a:r>
              <a:rPr kumimoji="1" lang="ja-JP" altLang="en-US" b="0" dirty="0">
                <a:latin typeface="HG丸ｺﾞｼｯｸM-PRO" panose="020F0600000000000000" pitchFamily="50" charset="-128"/>
                <a:ea typeface="HG丸ｺﾞｼｯｸM-PRO" panose="020F0600000000000000" pitchFamily="50" charset="-128"/>
              </a:rPr>
              <a:t>ポリオプラスに　</a:t>
            </a:r>
            <a:r>
              <a:rPr kumimoji="1" lang="en-US" altLang="ja-JP" b="0" dirty="0">
                <a:latin typeface="HG丸ｺﾞｼｯｸM-PRO" panose="020F0600000000000000" pitchFamily="50" charset="-128"/>
                <a:ea typeface="HG丸ｺﾞｼｯｸM-PRO" panose="020F0600000000000000" pitchFamily="50" charset="-128"/>
              </a:rPr>
              <a:t>0,3%</a:t>
            </a:r>
            <a:r>
              <a:rPr kumimoji="1" lang="ja-JP" altLang="en-US" b="0" dirty="0">
                <a:latin typeface="HG丸ｺﾞｼｯｸM-PRO" panose="020F0600000000000000" pitchFamily="50" charset="-128"/>
                <a:ea typeface="HG丸ｺﾞｼｯｸM-PRO" panose="020F0600000000000000" pitchFamily="50" charset="-128"/>
              </a:rPr>
              <a:t>の３３，０００円の貢献となりました。　年間のご使用金額が少額でも当地区としての積み重ねが肝要であります。</a:t>
            </a:r>
          </a:p>
          <a:p>
            <a:r>
              <a:rPr kumimoji="1" lang="ja-JP" altLang="en-US" b="0" dirty="0">
                <a:latin typeface="HG丸ｺﾞｼｯｸM-PRO" panose="020F0600000000000000" pitchFamily="50" charset="-128"/>
                <a:ea typeface="HG丸ｺﾞｼｯｸM-PRO" panose="020F0600000000000000" pitchFamily="50" charset="-128"/>
              </a:rPr>
              <a:t>国際大会登録料・財団寄付・人頭分担金・地区大会登録料・例会施設料・懇親会他、クラブとしての活動費に是非お役立てください。</a:t>
            </a:r>
            <a:endParaRPr kumimoji="1" lang="en-US" altLang="ja-JP" b="0" dirty="0">
              <a:latin typeface="HG丸ｺﾞｼｯｸM-PRO" panose="020F0600000000000000" pitchFamily="50" charset="-128"/>
              <a:ea typeface="HG丸ｺﾞｼｯｸM-PRO" panose="020F0600000000000000" pitchFamily="50" charset="-128"/>
            </a:endParaRPr>
          </a:p>
          <a:p>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ポリオ根絶のための活動経費がワクチンとして使用された場合のシミュレーション：Ａクラブ　年間　</a:t>
            </a:r>
            <a:r>
              <a:rPr kumimoji="1" lang="en-US" altLang="ja-JP" b="0" dirty="0">
                <a:latin typeface="HG丸ｺﾞｼｯｸM-PRO" panose="020F0600000000000000" pitchFamily="50" charset="-128"/>
                <a:ea typeface="HG丸ｺﾞｼｯｸM-PRO" panose="020F0600000000000000" pitchFamily="50" charset="-128"/>
              </a:rPr>
              <a:t>5,000,000</a:t>
            </a:r>
            <a:r>
              <a:rPr kumimoji="1" lang="ja-JP" altLang="en-US" b="0" dirty="0">
                <a:latin typeface="HG丸ｺﾞｼｯｸM-PRO" panose="020F0600000000000000" pitchFamily="50" charset="-128"/>
                <a:ea typeface="HG丸ｺﾞｼｯｸM-PRO" panose="020F0600000000000000" pitchFamily="50" charset="-128"/>
              </a:rPr>
              <a:t>円　カードご使用</a:t>
            </a:r>
            <a:r>
              <a:rPr kumimoji="1" lang="en-US" altLang="ja-JP" b="0" dirty="0">
                <a:latin typeface="HG丸ｺﾞｼｯｸM-PRO" panose="020F0600000000000000" pitchFamily="50" charset="-128"/>
                <a:ea typeface="HG丸ｺﾞｼｯｸM-PRO" panose="020F0600000000000000" pitchFamily="50" charset="-128"/>
              </a:rPr>
              <a:t>×0.3%=</a:t>
            </a:r>
            <a:r>
              <a:rPr kumimoji="1" lang="ja-JP" altLang="en-US" b="0" dirty="0">
                <a:latin typeface="HG丸ｺﾞｼｯｸM-PRO" panose="020F0600000000000000" pitchFamily="50" charset="-128"/>
                <a:ea typeface="HG丸ｺﾞｼｯｸM-PRO" panose="020F0600000000000000" pitchFamily="50" charset="-128"/>
              </a:rPr>
              <a:t>ワクチン</a:t>
            </a:r>
            <a:r>
              <a:rPr kumimoji="1" lang="en-US" altLang="ja-JP" b="0" dirty="0">
                <a:latin typeface="HG丸ｺﾞｼｯｸM-PRO" panose="020F0600000000000000" pitchFamily="50" charset="-128"/>
                <a:ea typeface="HG丸ｺﾞｼｯｸM-PRO" panose="020F0600000000000000" pitchFamily="50" charset="-128"/>
              </a:rPr>
              <a:t>250</a:t>
            </a:r>
            <a:r>
              <a:rPr kumimoji="1" lang="ja-JP" altLang="en-US" b="0" dirty="0">
                <a:latin typeface="HG丸ｺﾞｼｯｸM-PRO" panose="020F0600000000000000" pitchFamily="50" charset="-128"/>
                <a:ea typeface="HG丸ｺﾞｼｯｸM-PRO" panose="020F0600000000000000" pitchFamily="50" charset="-128"/>
              </a:rPr>
              <a:t>人分</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21</a:t>
            </a:fld>
            <a:endParaRPr kumimoji="1" lang="ja-JP" altLang="en-US"/>
          </a:p>
        </p:txBody>
      </p:sp>
    </p:spTree>
    <p:extLst>
      <p:ext uri="{BB962C8B-B14F-4D97-AF65-F5344CB8AC3E}">
        <p14:creationId xmlns:p14="http://schemas.microsoft.com/office/powerpoint/2010/main" val="415939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22</a:t>
            </a:fld>
            <a:endParaRPr kumimoji="1" lang="ja-JP" altLang="en-US"/>
          </a:p>
        </p:txBody>
      </p:sp>
    </p:spTree>
    <p:extLst>
      <p:ext uri="{BB962C8B-B14F-4D97-AF65-F5344CB8AC3E}">
        <p14:creationId xmlns:p14="http://schemas.microsoft.com/office/powerpoint/2010/main" val="2691094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pPr defTabSz="922355">
              <a:defRPr/>
            </a:pPr>
            <a:r>
              <a:rPr kumimoji="1" lang="ja-JP" altLang="en-US" b="0" dirty="0"/>
              <a:t>恒久基金寄付の認証：</a:t>
            </a:r>
            <a:r>
              <a:rPr lang="en-US" altLang="ja-JP" dirty="0">
                <a:solidFill>
                  <a:srgbClr val="C00000"/>
                </a:solidFill>
                <a:latin typeface="+mn-ea"/>
              </a:rPr>
              <a:t>2660</a:t>
            </a:r>
            <a:r>
              <a:rPr lang="ja-JP" altLang="en-US" dirty="0">
                <a:solidFill>
                  <a:srgbClr val="C00000"/>
                </a:solidFill>
                <a:latin typeface="+mn-ea"/>
              </a:rPr>
              <a:t>地区では</a:t>
            </a:r>
            <a:r>
              <a:rPr lang="en-US" altLang="ja-JP" dirty="0">
                <a:solidFill>
                  <a:srgbClr val="C00000"/>
                </a:solidFill>
                <a:latin typeface="+mn-ea"/>
              </a:rPr>
              <a:t>2</a:t>
            </a:r>
            <a:r>
              <a:rPr lang="ja-JP" altLang="en-US" dirty="0">
                <a:solidFill>
                  <a:srgbClr val="C00000"/>
                </a:solidFill>
                <a:latin typeface="+mn-ea"/>
              </a:rPr>
              <a:t>回目以降恒久基金寄付が</a:t>
            </a:r>
            <a:r>
              <a:rPr lang="en-US" altLang="ja-JP" dirty="0">
                <a:solidFill>
                  <a:srgbClr val="C00000"/>
                </a:solidFill>
                <a:latin typeface="+mn-ea"/>
              </a:rPr>
              <a:t>1,000</a:t>
            </a:r>
            <a:r>
              <a:rPr lang="ja-JP" altLang="en-US" dirty="0">
                <a:solidFill>
                  <a:srgbClr val="C00000"/>
                </a:solidFill>
                <a:latin typeface="+mn-ea"/>
              </a:rPr>
              <a:t>ドルに到達した方に感謝を表してピンを贈呈しています。</a:t>
            </a:r>
            <a:endParaRPr lang="en-US" altLang="ja-JP" dirty="0">
              <a:solidFill>
                <a:srgbClr val="C00000"/>
              </a:solidFill>
              <a:latin typeface="+mn-ea"/>
            </a:endParaRPr>
          </a:p>
          <a:p>
            <a:pPr defTabSz="922355">
              <a:defRPr/>
            </a:pPr>
            <a:endParaRPr lang="en-US" altLang="ja-JP" dirty="0">
              <a:solidFill>
                <a:srgbClr val="C00000"/>
              </a:solidFill>
              <a:latin typeface="+mn-ea"/>
            </a:endParaRPr>
          </a:p>
          <a:p>
            <a:pPr defTabSz="922355">
              <a:defRPr/>
            </a:pPr>
            <a:r>
              <a:rPr kumimoji="1" lang="ja-JP" altLang="en-US" b="0" dirty="0"/>
              <a:t>恒久基金への寄付目標は</a:t>
            </a:r>
            <a:r>
              <a:rPr kumimoji="1" lang="en-US" altLang="ja-JP" b="0" dirty="0"/>
              <a:t>2025</a:t>
            </a:r>
            <a:r>
              <a:rPr kumimoji="1" lang="ja-JP" altLang="en-US" b="0" dirty="0"/>
              <a:t>年までに</a:t>
            </a:r>
            <a:r>
              <a:rPr kumimoji="1" lang="en-US" altLang="ja-JP" b="0" dirty="0"/>
              <a:t>20</a:t>
            </a:r>
            <a:r>
              <a:rPr kumimoji="1" lang="ja-JP" altLang="en-US" b="0" dirty="0"/>
              <a:t>億</a:t>
            </a:r>
            <a:r>
              <a:rPr kumimoji="1" lang="en-US" altLang="ja-JP" b="0" dirty="0"/>
              <a:t>2,500</a:t>
            </a:r>
            <a:r>
              <a:rPr kumimoji="1" lang="ja-JP" altLang="en-US" b="0" dirty="0"/>
              <a:t>万ドルとされています。</a:t>
            </a:r>
            <a:endParaRPr kumimoji="1" lang="en-US" altLang="ja-JP" b="0"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23</a:t>
            </a:fld>
            <a:endParaRPr kumimoji="1" lang="ja-JP" altLang="en-US"/>
          </a:p>
        </p:txBody>
      </p:sp>
    </p:spTree>
    <p:extLst>
      <p:ext uri="{BB962C8B-B14F-4D97-AF65-F5344CB8AC3E}">
        <p14:creationId xmlns:p14="http://schemas.microsoft.com/office/powerpoint/2010/main" val="73192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4</a:t>
            </a:fld>
            <a:endParaRPr kumimoji="1" lang="ja-JP" altLang="en-US"/>
          </a:p>
        </p:txBody>
      </p:sp>
    </p:spTree>
    <p:extLst>
      <p:ext uri="{BB962C8B-B14F-4D97-AF65-F5344CB8AC3E}">
        <p14:creationId xmlns:p14="http://schemas.microsoft.com/office/powerpoint/2010/main" val="382318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5</a:t>
            </a:fld>
            <a:endParaRPr kumimoji="1" lang="ja-JP" altLang="en-US"/>
          </a:p>
        </p:txBody>
      </p:sp>
    </p:spTree>
    <p:extLst>
      <p:ext uri="{BB962C8B-B14F-4D97-AF65-F5344CB8AC3E}">
        <p14:creationId xmlns:p14="http://schemas.microsoft.com/office/powerpoint/2010/main" val="2725652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b="0" dirty="0">
                <a:latin typeface="HG丸ｺﾞｼｯｸM-PRO" panose="020F0600000000000000" pitchFamily="50" charset="-128"/>
                <a:ea typeface="HG丸ｺﾞｼｯｸM-PRO" panose="020F0600000000000000" pitchFamily="50" charset="-128"/>
              </a:rPr>
              <a:t>・「寄付ゼロクラブ」とは一般的に「年次基金寄付がゼロのクラブ」を指します。　当地区では、ポリオについても「寄付ゼロクラブ」と呼んでいます。</a:t>
            </a:r>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・「一人あたりの寄付」も年次基金寄付が対象ですが、やはり当地区ではポリオも「一人あたり寄付」を算出しています。</a:t>
            </a:r>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・ロータリー災害救援基金は</a:t>
            </a:r>
            <a:r>
              <a:rPr kumimoji="1" lang="en-US" altLang="ja-JP" b="0" dirty="0">
                <a:latin typeface="HG丸ｺﾞｼｯｸM-PRO" panose="020F0600000000000000" pitchFamily="50" charset="-128"/>
                <a:ea typeface="HG丸ｺﾞｼｯｸM-PRO" panose="020F0600000000000000" pitchFamily="50" charset="-128"/>
              </a:rPr>
              <a:t>2019</a:t>
            </a:r>
            <a:r>
              <a:rPr kumimoji="1" lang="ja-JP" altLang="en-US" b="0" dirty="0">
                <a:latin typeface="HG丸ｺﾞｼｯｸM-PRO" panose="020F0600000000000000" pitchFamily="50" charset="-128"/>
                <a:ea typeface="HG丸ｺﾞｼｯｸM-PRO" panose="020F0600000000000000" pitchFamily="50" charset="-128"/>
              </a:rPr>
              <a:t>年から開始され、当地区では目標額を設定していません。　</a:t>
            </a:r>
            <a:r>
              <a:rPr kumimoji="1" lang="en-US" altLang="ja-JP" b="0" dirty="0">
                <a:latin typeface="HG丸ｺﾞｼｯｸM-PRO" panose="020F0600000000000000" pitchFamily="50" charset="-128"/>
                <a:ea typeface="HG丸ｺﾞｼｯｸM-PRO" panose="020F0600000000000000" pitchFamily="50" charset="-128"/>
              </a:rPr>
              <a:t>2019</a:t>
            </a:r>
            <a:r>
              <a:rPr kumimoji="1" lang="ja-JP" altLang="en-US" b="0" dirty="0">
                <a:latin typeface="HG丸ｺﾞｼｯｸM-PRO" panose="020F0600000000000000" pitchFamily="50" charset="-128"/>
                <a:ea typeface="HG丸ｺﾞｼｯｸM-PRO" panose="020F0600000000000000" pitchFamily="50" charset="-128"/>
              </a:rPr>
              <a:t>－</a:t>
            </a:r>
            <a:r>
              <a:rPr kumimoji="1" lang="en-US" altLang="ja-JP" b="0" dirty="0">
                <a:latin typeface="HG丸ｺﾞｼｯｸM-PRO" panose="020F0600000000000000" pitchFamily="50" charset="-128"/>
                <a:ea typeface="HG丸ｺﾞｼｯｸM-PRO" panose="020F0600000000000000" pitchFamily="50" charset="-128"/>
              </a:rPr>
              <a:t>20</a:t>
            </a:r>
            <a:r>
              <a:rPr kumimoji="1" lang="ja-JP" altLang="en-US" b="0" dirty="0">
                <a:latin typeface="HG丸ｺﾞｼｯｸM-PRO" panose="020F0600000000000000" pitchFamily="50" charset="-128"/>
                <a:ea typeface="HG丸ｺﾞｼｯｸM-PRO" panose="020F0600000000000000" pitchFamily="50" charset="-128"/>
              </a:rPr>
              <a:t>年度は緊急措置として新型コロナ対応の活動にも申請が可能でしたが、今年度からは災害のみを対象としています。この基金への寄付は、特定の災害を指定することはできません。</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6</a:t>
            </a:fld>
            <a:endParaRPr kumimoji="1" lang="ja-JP" altLang="en-US"/>
          </a:p>
        </p:txBody>
      </p:sp>
    </p:spTree>
    <p:extLst>
      <p:ext uri="{BB962C8B-B14F-4D97-AF65-F5344CB8AC3E}">
        <p14:creationId xmlns:p14="http://schemas.microsoft.com/office/powerpoint/2010/main" val="77450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7</a:t>
            </a:fld>
            <a:endParaRPr kumimoji="1" lang="ja-JP" altLang="en-US"/>
          </a:p>
        </p:txBody>
      </p:sp>
    </p:spTree>
    <p:extLst>
      <p:ext uri="{BB962C8B-B14F-4D97-AF65-F5344CB8AC3E}">
        <p14:creationId xmlns:p14="http://schemas.microsoft.com/office/powerpoint/2010/main" val="337240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8</a:t>
            </a:fld>
            <a:endParaRPr kumimoji="1" lang="ja-JP" altLang="en-US"/>
          </a:p>
        </p:txBody>
      </p:sp>
    </p:spTree>
    <p:extLst>
      <p:ext uri="{BB962C8B-B14F-4D97-AF65-F5344CB8AC3E}">
        <p14:creationId xmlns:p14="http://schemas.microsoft.com/office/powerpoint/2010/main" val="2812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9</a:t>
            </a:fld>
            <a:endParaRPr kumimoji="1" lang="ja-JP" altLang="en-US"/>
          </a:p>
        </p:txBody>
      </p:sp>
    </p:spTree>
    <p:extLst>
      <p:ext uri="{BB962C8B-B14F-4D97-AF65-F5344CB8AC3E}">
        <p14:creationId xmlns:p14="http://schemas.microsoft.com/office/powerpoint/2010/main" val="89024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10</a:t>
            </a:fld>
            <a:endParaRPr kumimoji="1" lang="ja-JP" altLang="en-US"/>
          </a:p>
        </p:txBody>
      </p:sp>
    </p:spTree>
    <p:extLst>
      <p:ext uri="{BB962C8B-B14F-4D97-AF65-F5344CB8AC3E}">
        <p14:creationId xmlns:p14="http://schemas.microsoft.com/office/powerpoint/2010/main" val="325309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2023/9/19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68234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2023/9/19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90915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2023/9/19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824759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395102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F925CBC-5D63-4841-856B-2ED1B4A34DEC}" type="slidenum">
              <a:rPr lang="en-US" smtClean="0"/>
              <a:pPr/>
              <a:t>‹#›</a:t>
            </a:fld>
            <a:endParaRPr lang="en-US"/>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67906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609600" y="274638"/>
            <a:ext cx="98552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sz="1800"/>
              <a:t>CLICK TO EDIT MASTER TITLE STYLE</a:t>
            </a:r>
            <a:endParaRPr lang="en-US" sz="1800" dirty="0"/>
          </a:p>
        </p:txBody>
      </p:sp>
    </p:spTree>
    <p:extLst>
      <p:ext uri="{BB962C8B-B14F-4D97-AF65-F5344CB8AC3E}">
        <p14:creationId xmlns:p14="http://schemas.microsoft.com/office/powerpoint/2010/main" val="40139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383924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35113"/>
            <a:ext cx="5386917"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535113"/>
            <a:ext cx="5389033"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641427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845675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rgbClr val="FFFFFF"/>
              </a:solidFill>
              <a:ea typeface="ヒラギノ角ゴ Pro W3" charset="0"/>
              <a:cs typeface="ヒラギノ角ゴ Pro W3" charset="0"/>
            </a:endParaRP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タイトル 5"/>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523748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737600" y="6356351"/>
            <a:ext cx="3196216" cy="365125"/>
          </a:xfrm>
        </p:spPr>
        <p:txBody>
          <a:bodyPr/>
          <a:lstStyle>
            <a:lvl1pPr>
              <a:defRPr sz="1200"/>
            </a:lvl1pPr>
          </a:lstStyle>
          <a:p>
            <a:fld id="{48296678-7821-497A-A94A-DDC763C0106C}" type="slidenum">
              <a:rPr lang="ja-JP" altLang="en-US" smtClean="0"/>
              <a:pPr/>
              <a:t>‹#›</a:t>
            </a:fld>
            <a:endParaRPr lang="ja-JP" altLang="en-US" dirty="0"/>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74652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2023/9/19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57399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48296678-7821-497A-A94A-DDC763C0106C}" type="slidenum">
              <a:rPr kumimoji="1" lang="ja-JP" altLang="en-US" smtClean="0"/>
              <a:pPr/>
              <a:t>‹#›</a:t>
            </a:fld>
            <a:endParaRPr kumimoji="1" lang="ja-JP" altLang="en-US"/>
          </a:p>
        </p:txBody>
      </p:sp>
    </p:spTree>
    <p:extLst>
      <p:ext uri="{BB962C8B-B14F-4D97-AF65-F5344CB8AC3E}">
        <p14:creationId xmlns:p14="http://schemas.microsoft.com/office/powerpoint/2010/main" val="14307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2023/9/19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3419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280F94-2FCF-4AEE-8560-B051CAABC4A8}" type="datetimeFigureOut">
              <a:rPr kumimoji="1" lang="ja-JP" altLang="en-US" smtClean="0"/>
              <a:pPr/>
              <a:t>2023/9/19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99983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280F94-2FCF-4AEE-8560-B051CAABC4A8}" type="datetimeFigureOut">
              <a:rPr kumimoji="1" lang="ja-JP" altLang="en-US" smtClean="0"/>
              <a:pPr/>
              <a:t>2023/9/19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219159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280F94-2FCF-4AEE-8560-B051CAABC4A8}" type="datetimeFigureOut">
              <a:rPr kumimoji="1" lang="ja-JP" altLang="en-US" smtClean="0"/>
              <a:pPr/>
              <a:t>2023/9/19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27100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80F94-2FCF-4AEE-8560-B051CAABC4A8}" type="datetimeFigureOut">
              <a:rPr kumimoji="1" lang="ja-JP" altLang="en-US" smtClean="0"/>
              <a:pPr/>
              <a:t>2023/9/19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41873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280F94-2FCF-4AEE-8560-B051CAABC4A8}" type="datetimeFigureOut">
              <a:rPr kumimoji="1" lang="ja-JP" altLang="en-US" smtClean="0"/>
              <a:pPr/>
              <a:t>2023/9/19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7442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280F94-2FCF-4AEE-8560-B051CAABC4A8}" type="datetimeFigureOut">
              <a:rPr kumimoji="1" lang="ja-JP" altLang="en-US" smtClean="0"/>
              <a:pPr/>
              <a:t>2023/9/19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244343474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5.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537" tIns="34269" rIns="68537" bIns="34269" rtlCol="0" anchor="t"/>
          <a:lstStyle/>
          <a:p>
            <a:pPr algn="ctr"/>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383" tIns="45692" rIns="91383" bIns="4569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383" tIns="45692" rIns="91383" bIns="4569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71"/>
            <a:ext cx="2844800" cy="365125"/>
          </a:xfrm>
          <a:prstGeom prst="rect">
            <a:avLst/>
          </a:prstGeom>
        </p:spPr>
        <p:txBody>
          <a:bodyPr vert="horz" lIns="91383" tIns="45692" rIns="91383" bIns="45692" rtlCol="0" anchor="ctr"/>
          <a:lstStyle>
            <a:lvl1pPr algn="r">
              <a:defRPr sz="9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22" y="6172201"/>
            <a:ext cx="2604551" cy="457200"/>
          </a:xfrm>
          <a:prstGeom prst="rect">
            <a:avLst/>
          </a:prstGeom>
        </p:spPr>
      </p:pic>
    </p:spTree>
    <p:extLst>
      <p:ext uri="{BB962C8B-B14F-4D97-AF65-F5344CB8AC3E}">
        <p14:creationId xmlns:p14="http://schemas.microsoft.com/office/powerpoint/2010/main" val="46397048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2688" rtl="0" eaLnBrk="1" latinLnBrk="0" hangingPunct="1">
        <a:spcBef>
          <a:spcPct val="0"/>
        </a:spcBef>
        <a:buNone/>
        <a:defRPr sz="1350" b="1" i="0" kern="1200">
          <a:solidFill>
            <a:schemeClr val="bg1"/>
          </a:solidFill>
          <a:latin typeface="Arial Narrow"/>
          <a:ea typeface="+mj-ea"/>
          <a:cs typeface="Arial Narrow"/>
        </a:defRPr>
      </a:lvl1pPr>
    </p:titleStyle>
    <p:bodyStyle>
      <a:lvl1pPr marL="257019" indent="-257019" algn="l" defTabSz="342688" rtl="0" eaLnBrk="1" latinLnBrk="0" hangingPunct="1">
        <a:spcBef>
          <a:spcPct val="20000"/>
        </a:spcBef>
        <a:buFont typeface="Arial"/>
        <a:buChar char="•"/>
        <a:defRPr sz="2400" kern="1200">
          <a:solidFill>
            <a:srgbClr val="005DAA"/>
          </a:solidFill>
          <a:latin typeface="Georgia"/>
          <a:ea typeface="+mn-ea"/>
          <a:cs typeface="Georgia"/>
        </a:defRPr>
      </a:lvl1pPr>
      <a:lvl2pPr marL="556871" indent="-214181" algn="l" defTabSz="342688" rtl="0" eaLnBrk="1" latinLnBrk="0" hangingPunct="1">
        <a:spcBef>
          <a:spcPct val="20000"/>
        </a:spcBef>
        <a:buFont typeface="Arial"/>
        <a:buChar char="–"/>
        <a:defRPr sz="2100" kern="1200">
          <a:solidFill>
            <a:srgbClr val="005DAA"/>
          </a:solidFill>
          <a:latin typeface="Georgia"/>
          <a:ea typeface="+mn-ea"/>
          <a:cs typeface="Georgia"/>
        </a:defRPr>
      </a:lvl2pPr>
      <a:lvl3pPr marL="856721" indent="-171344" algn="l" defTabSz="342688" rtl="0" eaLnBrk="1" latinLnBrk="0" hangingPunct="1">
        <a:spcBef>
          <a:spcPct val="20000"/>
        </a:spcBef>
        <a:buFont typeface="Arial"/>
        <a:buChar char="•"/>
        <a:defRPr sz="1800" kern="1200">
          <a:solidFill>
            <a:srgbClr val="005DAA"/>
          </a:solidFill>
          <a:latin typeface="Georgia"/>
          <a:ea typeface="+mn-ea"/>
          <a:cs typeface="Georgia"/>
        </a:defRPr>
      </a:lvl3pPr>
      <a:lvl4pPr marL="1199412" indent="-171344" algn="l" defTabSz="342688" rtl="0" eaLnBrk="1" latinLnBrk="0" hangingPunct="1">
        <a:spcBef>
          <a:spcPct val="20000"/>
        </a:spcBef>
        <a:buFont typeface="Arial"/>
        <a:buChar char="–"/>
        <a:defRPr sz="1500" kern="1200">
          <a:solidFill>
            <a:srgbClr val="005DAA"/>
          </a:solidFill>
          <a:latin typeface="Georgia"/>
          <a:ea typeface="+mn-ea"/>
          <a:cs typeface="Georgia"/>
        </a:defRPr>
      </a:lvl4pPr>
      <a:lvl5pPr marL="1542105" indent="-171344" algn="l" defTabSz="342688" rtl="0" eaLnBrk="1" latinLnBrk="0" hangingPunct="1">
        <a:spcBef>
          <a:spcPct val="20000"/>
        </a:spcBef>
        <a:buFont typeface="Arial"/>
        <a:buChar char="»"/>
        <a:defRPr sz="1500" kern="1200">
          <a:solidFill>
            <a:srgbClr val="005DAA"/>
          </a:solidFill>
          <a:latin typeface="Georgia"/>
          <a:ea typeface="+mn-ea"/>
          <a:cs typeface="Georgia"/>
        </a:defRPr>
      </a:lvl5pPr>
      <a:lvl6pPr marL="1884794" indent="-171344" algn="l" defTabSz="342688" rtl="0" eaLnBrk="1" latinLnBrk="0" hangingPunct="1">
        <a:spcBef>
          <a:spcPct val="20000"/>
        </a:spcBef>
        <a:buFont typeface="Arial"/>
        <a:buChar char="•"/>
        <a:defRPr sz="1500" kern="1200">
          <a:solidFill>
            <a:schemeClr val="tx1"/>
          </a:solidFill>
          <a:latin typeface="+mn-lt"/>
          <a:ea typeface="+mn-ea"/>
          <a:cs typeface="+mn-cs"/>
        </a:defRPr>
      </a:lvl6pPr>
      <a:lvl7pPr marL="2227482" indent="-171344" algn="l" defTabSz="342688" rtl="0" eaLnBrk="1" latinLnBrk="0" hangingPunct="1">
        <a:spcBef>
          <a:spcPct val="20000"/>
        </a:spcBef>
        <a:buFont typeface="Arial"/>
        <a:buChar char="•"/>
        <a:defRPr sz="1500" kern="1200">
          <a:solidFill>
            <a:schemeClr val="tx1"/>
          </a:solidFill>
          <a:latin typeface="+mn-lt"/>
          <a:ea typeface="+mn-ea"/>
          <a:cs typeface="+mn-cs"/>
        </a:defRPr>
      </a:lvl7pPr>
      <a:lvl8pPr marL="2570173" indent="-171344" algn="l" defTabSz="342688" rtl="0" eaLnBrk="1" latinLnBrk="0" hangingPunct="1">
        <a:spcBef>
          <a:spcPct val="20000"/>
        </a:spcBef>
        <a:buFont typeface="Arial"/>
        <a:buChar char="•"/>
        <a:defRPr sz="1500" kern="1200">
          <a:solidFill>
            <a:schemeClr val="tx1"/>
          </a:solidFill>
          <a:latin typeface="+mn-lt"/>
          <a:ea typeface="+mn-ea"/>
          <a:cs typeface="+mn-cs"/>
        </a:defRPr>
      </a:lvl8pPr>
      <a:lvl9pPr marL="2912860" indent="-171344" algn="l" defTabSz="34268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688" rtl="0" eaLnBrk="1" latinLnBrk="0" hangingPunct="1">
        <a:defRPr sz="1350" kern="1200">
          <a:solidFill>
            <a:schemeClr val="tx1"/>
          </a:solidFill>
          <a:latin typeface="+mn-lt"/>
          <a:ea typeface="+mn-ea"/>
          <a:cs typeface="+mn-cs"/>
        </a:defRPr>
      </a:lvl1pPr>
      <a:lvl2pPr marL="342688" algn="l" defTabSz="342688" rtl="0" eaLnBrk="1" latinLnBrk="0" hangingPunct="1">
        <a:defRPr sz="1350" kern="1200">
          <a:solidFill>
            <a:schemeClr val="tx1"/>
          </a:solidFill>
          <a:latin typeface="+mn-lt"/>
          <a:ea typeface="+mn-ea"/>
          <a:cs typeface="+mn-cs"/>
        </a:defRPr>
      </a:lvl2pPr>
      <a:lvl3pPr marL="685377" algn="l" defTabSz="342688" rtl="0" eaLnBrk="1" latinLnBrk="0" hangingPunct="1">
        <a:defRPr sz="1350" kern="1200">
          <a:solidFill>
            <a:schemeClr val="tx1"/>
          </a:solidFill>
          <a:latin typeface="+mn-lt"/>
          <a:ea typeface="+mn-ea"/>
          <a:cs typeface="+mn-cs"/>
        </a:defRPr>
      </a:lvl3pPr>
      <a:lvl4pPr marL="1028070" algn="l" defTabSz="342688" rtl="0" eaLnBrk="1" latinLnBrk="0" hangingPunct="1">
        <a:defRPr sz="1350" kern="1200">
          <a:solidFill>
            <a:schemeClr val="tx1"/>
          </a:solidFill>
          <a:latin typeface="+mn-lt"/>
          <a:ea typeface="+mn-ea"/>
          <a:cs typeface="+mn-cs"/>
        </a:defRPr>
      </a:lvl4pPr>
      <a:lvl5pPr marL="1370759" algn="l" defTabSz="342688" rtl="0" eaLnBrk="1" latinLnBrk="0" hangingPunct="1">
        <a:defRPr sz="1350" kern="1200">
          <a:solidFill>
            <a:schemeClr val="tx1"/>
          </a:solidFill>
          <a:latin typeface="+mn-lt"/>
          <a:ea typeface="+mn-ea"/>
          <a:cs typeface="+mn-cs"/>
        </a:defRPr>
      </a:lvl5pPr>
      <a:lvl6pPr marL="1713447" algn="l" defTabSz="342688" rtl="0" eaLnBrk="1" latinLnBrk="0" hangingPunct="1">
        <a:defRPr sz="1350" kern="1200">
          <a:solidFill>
            <a:schemeClr val="tx1"/>
          </a:solidFill>
          <a:latin typeface="+mn-lt"/>
          <a:ea typeface="+mn-ea"/>
          <a:cs typeface="+mn-cs"/>
        </a:defRPr>
      </a:lvl6pPr>
      <a:lvl7pPr marL="2056139" algn="l" defTabSz="342688" rtl="0" eaLnBrk="1" latinLnBrk="0" hangingPunct="1">
        <a:defRPr sz="1350" kern="1200">
          <a:solidFill>
            <a:schemeClr val="tx1"/>
          </a:solidFill>
          <a:latin typeface="+mn-lt"/>
          <a:ea typeface="+mn-ea"/>
          <a:cs typeface="+mn-cs"/>
        </a:defRPr>
      </a:lvl7pPr>
      <a:lvl8pPr marL="2398824" algn="l" defTabSz="342688" rtl="0" eaLnBrk="1" latinLnBrk="0" hangingPunct="1">
        <a:defRPr sz="1350" kern="1200">
          <a:solidFill>
            <a:schemeClr val="tx1"/>
          </a:solidFill>
          <a:latin typeface="+mn-lt"/>
          <a:ea typeface="+mn-ea"/>
          <a:cs typeface="+mn-cs"/>
        </a:defRPr>
      </a:lvl8pPr>
      <a:lvl9pPr marL="2741517" algn="l" defTabSz="342688"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388" tIns="34195" rIns="68388" bIns="34195" rtlCol="0" anchor="t"/>
          <a:lstStyle/>
          <a:p>
            <a:pPr algn="ctr" defTabSz="481073"/>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184" tIns="45593" rIns="91184" bIns="4559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184" tIns="45593" rIns="91184" bIns="45593"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413"/>
            <a:ext cx="2844800" cy="365125"/>
          </a:xfrm>
          <a:prstGeom prst="rect">
            <a:avLst/>
          </a:prstGeom>
        </p:spPr>
        <p:txBody>
          <a:bodyPr vert="horz" lIns="91184" tIns="45593" rIns="91184" bIns="45593" rtlCol="0" anchor="ctr"/>
          <a:lstStyle>
            <a:lvl1pPr algn="r">
              <a:defRPr sz="900">
                <a:solidFill>
                  <a:schemeClr val="tx1">
                    <a:tint val="75000"/>
                  </a:schemeClr>
                </a:solidFill>
                <a:latin typeface="Arial Narrow"/>
                <a:cs typeface="Arial Narrow"/>
              </a:defRPr>
            </a:lvl1pPr>
          </a:lstStyle>
          <a:p>
            <a:pPr defTabSz="481073"/>
            <a:fld id="{CAB2FCF9-CE33-3847-9706-1046D2EB27A1}" type="slidenum">
              <a:rPr lang="en-US" smtClean="0">
                <a:solidFill>
                  <a:prstClr val="black">
                    <a:tint val="75000"/>
                  </a:prstClr>
                </a:solidFill>
              </a:rPr>
              <a:pPr defTabSz="481073"/>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78" y="6172201"/>
            <a:ext cx="2604551" cy="457200"/>
          </a:xfrm>
          <a:prstGeom prst="rect">
            <a:avLst/>
          </a:prstGeom>
        </p:spPr>
      </p:pic>
    </p:spTree>
    <p:extLst>
      <p:ext uri="{BB962C8B-B14F-4D97-AF65-F5344CB8AC3E}">
        <p14:creationId xmlns:p14="http://schemas.microsoft.com/office/powerpoint/2010/main" val="280123161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1943" rtl="0" eaLnBrk="1" latinLnBrk="0" hangingPunct="1">
        <a:spcBef>
          <a:spcPct val="0"/>
        </a:spcBef>
        <a:buNone/>
        <a:defRPr sz="1350" b="1" i="0" kern="1200">
          <a:solidFill>
            <a:schemeClr val="bg1"/>
          </a:solidFill>
          <a:latin typeface="Arial Narrow"/>
          <a:ea typeface="+mj-ea"/>
          <a:cs typeface="Arial Narrow"/>
        </a:defRPr>
      </a:lvl1pPr>
    </p:titleStyle>
    <p:bodyStyle>
      <a:lvl1pPr marL="256474" indent="-256474" algn="l" defTabSz="341943" rtl="0" eaLnBrk="1" latinLnBrk="0" hangingPunct="1">
        <a:spcBef>
          <a:spcPct val="20000"/>
        </a:spcBef>
        <a:buFont typeface="Arial"/>
        <a:buChar char="•"/>
        <a:defRPr sz="2400" kern="1200">
          <a:solidFill>
            <a:srgbClr val="005DAA"/>
          </a:solidFill>
          <a:latin typeface="Georgia"/>
          <a:ea typeface="+mn-ea"/>
          <a:cs typeface="Georgia"/>
        </a:defRPr>
      </a:lvl1pPr>
      <a:lvl2pPr marL="555674" indent="-213734" algn="l" defTabSz="341943" rtl="0" eaLnBrk="1" latinLnBrk="0" hangingPunct="1">
        <a:spcBef>
          <a:spcPct val="20000"/>
        </a:spcBef>
        <a:buFont typeface="Arial"/>
        <a:buChar char="–"/>
        <a:defRPr sz="2100" kern="1200">
          <a:solidFill>
            <a:srgbClr val="005DAA"/>
          </a:solidFill>
          <a:latin typeface="Georgia"/>
          <a:ea typeface="+mn-ea"/>
          <a:cs typeface="Georgia"/>
        </a:defRPr>
      </a:lvl2pPr>
      <a:lvl3pPr marL="854883" indent="-170970" algn="l" defTabSz="341943" rtl="0" eaLnBrk="1" latinLnBrk="0" hangingPunct="1">
        <a:spcBef>
          <a:spcPct val="20000"/>
        </a:spcBef>
        <a:buFont typeface="Arial"/>
        <a:buChar char="•"/>
        <a:defRPr sz="1800" kern="1200">
          <a:solidFill>
            <a:srgbClr val="005DAA"/>
          </a:solidFill>
          <a:latin typeface="Georgia"/>
          <a:ea typeface="+mn-ea"/>
          <a:cs typeface="Georgia"/>
        </a:defRPr>
      </a:lvl3pPr>
      <a:lvl4pPr marL="1196832" indent="-170970" algn="l" defTabSz="341943" rtl="0" eaLnBrk="1" latinLnBrk="0" hangingPunct="1">
        <a:spcBef>
          <a:spcPct val="20000"/>
        </a:spcBef>
        <a:buFont typeface="Arial"/>
        <a:buChar char="–"/>
        <a:defRPr sz="1500" kern="1200">
          <a:solidFill>
            <a:srgbClr val="005DAA"/>
          </a:solidFill>
          <a:latin typeface="Georgia"/>
          <a:ea typeface="+mn-ea"/>
          <a:cs typeface="Georgia"/>
        </a:defRPr>
      </a:lvl4pPr>
      <a:lvl5pPr marL="1538798" indent="-170970" algn="l" defTabSz="341943" rtl="0" eaLnBrk="1" latinLnBrk="0" hangingPunct="1">
        <a:spcBef>
          <a:spcPct val="20000"/>
        </a:spcBef>
        <a:buFont typeface="Arial"/>
        <a:buChar char="»"/>
        <a:defRPr sz="1500" kern="1200">
          <a:solidFill>
            <a:srgbClr val="005DAA"/>
          </a:solidFill>
          <a:latin typeface="Georgia"/>
          <a:ea typeface="+mn-ea"/>
          <a:cs typeface="Georgia"/>
        </a:defRPr>
      </a:lvl5pPr>
      <a:lvl6pPr marL="1880752" indent="-170970" algn="l" defTabSz="341943" rtl="0" eaLnBrk="1" latinLnBrk="0" hangingPunct="1">
        <a:spcBef>
          <a:spcPct val="20000"/>
        </a:spcBef>
        <a:buFont typeface="Arial"/>
        <a:buChar char="•"/>
        <a:defRPr sz="1500" kern="1200">
          <a:solidFill>
            <a:schemeClr val="tx1"/>
          </a:solidFill>
          <a:latin typeface="+mn-lt"/>
          <a:ea typeface="+mn-ea"/>
          <a:cs typeface="+mn-cs"/>
        </a:defRPr>
      </a:lvl6pPr>
      <a:lvl7pPr marL="2222698" indent="-170970" algn="l" defTabSz="341943" rtl="0" eaLnBrk="1" latinLnBrk="0" hangingPunct="1">
        <a:spcBef>
          <a:spcPct val="20000"/>
        </a:spcBef>
        <a:buFont typeface="Arial"/>
        <a:buChar char="•"/>
        <a:defRPr sz="1500" kern="1200">
          <a:solidFill>
            <a:schemeClr val="tx1"/>
          </a:solidFill>
          <a:latin typeface="+mn-lt"/>
          <a:ea typeface="+mn-ea"/>
          <a:cs typeface="+mn-cs"/>
        </a:defRPr>
      </a:lvl7pPr>
      <a:lvl8pPr marL="2564657" indent="-170970" algn="l" defTabSz="341943" rtl="0" eaLnBrk="1" latinLnBrk="0" hangingPunct="1">
        <a:spcBef>
          <a:spcPct val="20000"/>
        </a:spcBef>
        <a:buFont typeface="Arial"/>
        <a:buChar char="•"/>
        <a:defRPr sz="1500" kern="1200">
          <a:solidFill>
            <a:schemeClr val="tx1"/>
          </a:solidFill>
          <a:latin typeface="+mn-lt"/>
          <a:ea typeface="+mn-ea"/>
          <a:cs typeface="+mn-cs"/>
        </a:defRPr>
      </a:lvl8pPr>
      <a:lvl9pPr marL="2906594" indent="-170970" algn="l" defTabSz="341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1943" rtl="0" eaLnBrk="1" latinLnBrk="0" hangingPunct="1">
        <a:defRPr sz="1350" kern="1200">
          <a:solidFill>
            <a:schemeClr val="tx1"/>
          </a:solidFill>
          <a:latin typeface="+mn-lt"/>
          <a:ea typeface="+mn-ea"/>
          <a:cs typeface="+mn-cs"/>
        </a:defRPr>
      </a:lvl1pPr>
      <a:lvl2pPr marL="341943" algn="l" defTabSz="341943" rtl="0" eaLnBrk="1" latinLnBrk="0" hangingPunct="1">
        <a:defRPr sz="1350" kern="1200">
          <a:solidFill>
            <a:schemeClr val="tx1"/>
          </a:solidFill>
          <a:latin typeface="+mn-lt"/>
          <a:ea typeface="+mn-ea"/>
          <a:cs typeface="+mn-cs"/>
        </a:defRPr>
      </a:lvl2pPr>
      <a:lvl3pPr marL="683904" algn="l" defTabSz="341943" rtl="0" eaLnBrk="1" latinLnBrk="0" hangingPunct="1">
        <a:defRPr sz="1350" kern="1200">
          <a:solidFill>
            <a:schemeClr val="tx1"/>
          </a:solidFill>
          <a:latin typeface="+mn-lt"/>
          <a:ea typeface="+mn-ea"/>
          <a:cs typeface="+mn-cs"/>
        </a:defRPr>
      </a:lvl3pPr>
      <a:lvl4pPr marL="1025865" algn="l" defTabSz="341943" rtl="0" eaLnBrk="1" latinLnBrk="0" hangingPunct="1">
        <a:defRPr sz="1350" kern="1200">
          <a:solidFill>
            <a:schemeClr val="tx1"/>
          </a:solidFill>
          <a:latin typeface="+mn-lt"/>
          <a:ea typeface="+mn-ea"/>
          <a:cs typeface="+mn-cs"/>
        </a:defRPr>
      </a:lvl4pPr>
      <a:lvl5pPr marL="1367815" algn="l" defTabSz="341943" rtl="0" eaLnBrk="1" latinLnBrk="0" hangingPunct="1">
        <a:defRPr sz="1350" kern="1200">
          <a:solidFill>
            <a:schemeClr val="tx1"/>
          </a:solidFill>
          <a:latin typeface="+mn-lt"/>
          <a:ea typeface="+mn-ea"/>
          <a:cs typeface="+mn-cs"/>
        </a:defRPr>
      </a:lvl5pPr>
      <a:lvl6pPr marL="1709768" algn="l" defTabSz="341943" rtl="0" eaLnBrk="1" latinLnBrk="0" hangingPunct="1">
        <a:defRPr sz="1350" kern="1200">
          <a:solidFill>
            <a:schemeClr val="tx1"/>
          </a:solidFill>
          <a:latin typeface="+mn-lt"/>
          <a:ea typeface="+mn-ea"/>
          <a:cs typeface="+mn-cs"/>
        </a:defRPr>
      </a:lvl6pPr>
      <a:lvl7pPr marL="2051726" algn="l" defTabSz="341943" rtl="0" eaLnBrk="1" latinLnBrk="0" hangingPunct="1">
        <a:defRPr sz="1350" kern="1200">
          <a:solidFill>
            <a:schemeClr val="tx1"/>
          </a:solidFill>
          <a:latin typeface="+mn-lt"/>
          <a:ea typeface="+mn-ea"/>
          <a:cs typeface="+mn-cs"/>
        </a:defRPr>
      </a:lvl7pPr>
      <a:lvl8pPr marL="2393676" algn="l" defTabSz="341943" rtl="0" eaLnBrk="1" latinLnBrk="0" hangingPunct="1">
        <a:defRPr sz="1350" kern="1200">
          <a:solidFill>
            <a:schemeClr val="tx1"/>
          </a:solidFill>
          <a:latin typeface="+mn-lt"/>
          <a:ea typeface="+mn-ea"/>
          <a:cs typeface="+mn-cs"/>
        </a:defRPr>
      </a:lvl8pPr>
      <a:lvl9pPr marL="2735627" algn="l" defTabSz="34194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552" tIns="34277" rIns="68552" bIns="34277" rtlCol="0" anchor="t"/>
          <a:lstStyle/>
          <a:p>
            <a:pPr algn="ctr"/>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402" tIns="45702" rIns="91402"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02" tIns="45702" rIns="91402" bIns="4570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67"/>
            <a:ext cx="2844800" cy="365125"/>
          </a:xfrm>
          <a:prstGeom prst="rect">
            <a:avLst/>
          </a:prstGeom>
        </p:spPr>
        <p:txBody>
          <a:bodyPr vert="horz" lIns="91402" tIns="45702" rIns="91402" bIns="45702" rtlCol="0" anchor="ctr"/>
          <a:lstStyle>
            <a:lvl1pPr algn="r">
              <a:defRPr sz="900">
                <a:solidFill>
                  <a:schemeClr val="tx1">
                    <a:tint val="75000"/>
                  </a:schemeClr>
                </a:solidFill>
                <a:latin typeface="Arial Narrow"/>
                <a:cs typeface="Arial Narrow"/>
              </a:defRPr>
            </a:lvl1pPr>
          </a:lstStyle>
          <a:p>
            <a:fld id="{CAB2FCF9-CE33-3847-9706-1046D2EB27A1}"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17" y="6172201"/>
            <a:ext cx="2604551" cy="457200"/>
          </a:xfrm>
          <a:prstGeom prst="rect">
            <a:avLst/>
          </a:prstGeom>
        </p:spPr>
      </p:pic>
    </p:spTree>
    <p:extLst>
      <p:ext uri="{BB962C8B-B14F-4D97-AF65-F5344CB8AC3E}">
        <p14:creationId xmlns:p14="http://schemas.microsoft.com/office/powerpoint/2010/main" val="332231397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2758" rtl="0" eaLnBrk="1" latinLnBrk="0" hangingPunct="1">
        <a:spcBef>
          <a:spcPct val="0"/>
        </a:spcBef>
        <a:buNone/>
        <a:defRPr sz="1350" b="1" i="0" kern="1200">
          <a:solidFill>
            <a:schemeClr val="bg1"/>
          </a:solidFill>
          <a:latin typeface="Arial Narrow"/>
          <a:ea typeface="+mj-ea"/>
          <a:cs typeface="Arial Narrow"/>
        </a:defRPr>
      </a:lvl1pPr>
    </p:titleStyle>
    <p:bodyStyle>
      <a:lvl1pPr marL="257071" indent="-257071" algn="l" defTabSz="342758" rtl="0" eaLnBrk="1" latinLnBrk="0" hangingPunct="1">
        <a:spcBef>
          <a:spcPct val="20000"/>
        </a:spcBef>
        <a:buFont typeface="Arial"/>
        <a:buChar char="•"/>
        <a:defRPr sz="2400" kern="1200">
          <a:solidFill>
            <a:srgbClr val="005DAA"/>
          </a:solidFill>
          <a:latin typeface="Georgia"/>
          <a:ea typeface="+mn-ea"/>
          <a:cs typeface="Georgia"/>
        </a:defRPr>
      </a:lvl1pPr>
      <a:lvl2pPr marL="556985" indent="-214224" algn="l" defTabSz="342758" rtl="0" eaLnBrk="1" latinLnBrk="0" hangingPunct="1">
        <a:spcBef>
          <a:spcPct val="20000"/>
        </a:spcBef>
        <a:buFont typeface="Arial"/>
        <a:buChar char="–"/>
        <a:defRPr sz="2100" kern="1200">
          <a:solidFill>
            <a:srgbClr val="005DAA"/>
          </a:solidFill>
          <a:latin typeface="Georgia"/>
          <a:ea typeface="+mn-ea"/>
          <a:cs typeface="Georgia"/>
        </a:defRPr>
      </a:lvl2pPr>
      <a:lvl3pPr marL="856898" indent="-171379" algn="l" defTabSz="342758" rtl="0" eaLnBrk="1" latinLnBrk="0" hangingPunct="1">
        <a:spcBef>
          <a:spcPct val="20000"/>
        </a:spcBef>
        <a:buFont typeface="Arial"/>
        <a:buChar char="•"/>
        <a:defRPr sz="1800" kern="1200">
          <a:solidFill>
            <a:srgbClr val="005DAA"/>
          </a:solidFill>
          <a:latin typeface="Georgia"/>
          <a:ea typeface="+mn-ea"/>
          <a:cs typeface="Georgia"/>
        </a:defRPr>
      </a:lvl3pPr>
      <a:lvl4pPr marL="1199658" indent="-171379" algn="l" defTabSz="342758" rtl="0" eaLnBrk="1" latinLnBrk="0" hangingPunct="1">
        <a:spcBef>
          <a:spcPct val="20000"/>
        </a:spcBef>
        <a:buFont typeface="Arial"/>
        <a:buChar char="–"/>
        <a:defRPr sz="1500" kern="1200">
          <a:solidFill>
            <a:srgbClr val="005DAA"/>
          </a:solidFill>
          <a:latin typeface="Georgia"/>
          <a:ea typeface="+mn-ea"/>
          <a:cs typeface="Georgia"/>
        </a:defRPr>
      </a:lvl4pPr>
      <a:lvl5pPr marL="1542420" indent="-171379" algn="l" defTabSz="342758" rtl="0" eaLnBrk="1" latinLnBrk="0" hangingPunct="1">
        <a:spcBef>
          <a:spcPct val="20000"/>
        </a:spcBef>
        <a:buFont typeface="Arial"/>
        <a:buChar char="»"/>
        <a:defRPr sz="1500" kern="1200">
          <a:solidFill>
            <a:srgbClr val="005DAA"/>
          </a:solidFill>
          <a:latin typeface="Georgia"/>
          <a:ea typeface="+mn-ea"/>
          <a:cs typeface="Georgia"/>
        </a:defRPr>
      </a:lvl5pPr>
      <a:lvl6pPr marL="1885180" indent="-171379" algn="l" defTabSz="342758" rtl="0" eaLnBrk="1" latinLnBrk="0" hangingPunct="1">
        <a:spcBef>
          <a:spcPct val="20000"/>
        </a:spcBef>
        <a:buFont typeface="Arial"/>
        <a:buChar char="•"/>
        <a:defRPr sz="1500" kern="1200">
          <a:solidFill>
            <a:schemeClr val="tx1"/>
          </a:solidFill>
          <a:latin typeface="+mn-lt"/>
          <a:ea typeface="+mn-ea"/>
          <a:cs typeface="+mn-cs"/>
        </a:defRPr>
      </a:lvl6pPr>
      <a:lvl7pPr marL="2227938" indent="-171379" algn="l" defTabSz="342758" rtl="0" eaLnBrk="1" latinLnBrk="0" hangingPunct="1">
        <a:spcBef>
          <a:spcPct val="20000"/>
        </a:spcBef>
        <a:buFont typeface="Arial"/>
        <a:buChar char="•"/>
        <a:defRPr sz="1500" kern="1200">
          <a:solidFill>
            <a:schemeClr val="tx1"/>
          </a:solidFill>
          <a:latin typeface="+mn-lt"/>
          <a:ea typeface="+mn-ea"/>
          <a:cs typeface="+mn-cs"/>
        </a:defRPr>
      </a:lvl7pPr>
      <a:lvl8pPr marL="2570699" indent="-171379" algn="l" defTabSz="342758" rtl="0" eaLnBrk="1" latinLnBrk="0" hangingPunct="1">
        <a:spcBef>
          <a:spcPct val="20000"/>
        </a:spcBef>
        <a:buFont typeface="Arial"/>
        <a:buChar char="•"/>
        <a:defRPr sz="1500" kern="1200">
          <a:solidFill>
            <a:schemeClr val="tx1"/>
          </a:solidFill>
          <a:latin typeface="+mn-lt"/>
          <a:ea typeface="+mn-ea"/>
          <a:cs typeface="+mn-cs"/>
        </a:defRPr>
      </a:lvl8pPr>
      <a:lvl9pPr marL="2913457" indent="-171379" algn="l" defTabSz="34275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58" rtl="0" eaLnBrk="1" latinLnBrk="0" hangingPunct="1">
        <a:defRPr sz="1350" kern="1200">
          <a:solidFill>
            <a:schemeClr val="tx1"/>
          </a:solidFill>
          <a:latin typeface="+mn-lt"/>
          <a:ea typeface="+mn-ea"/>
          <a:cs typeface="+mn-cs"/>
        </a:defRPr>
      </a:lvl1pPr>
      <a:lvl2pPr marL="342758" algn="l" defTabSz="342758" rtl="0" eaLnBrk="1" latinLnBrk="0" hangingPunct="1">
        <a:defRPr sz="1350" kern="1200">
          <a:solidFill>
            <a:schemeClr val="tx1"/>
          </a:solidFill>
          <a:latin typeface="+mn-lt"/>
          <a:ea typeface="+mn-ea"/>
          <a:cs typeface="+mn-cs"/>
        </a:defRPr>
      </a:lvl2pPr>
      <a:lvl3pPr marL="685518" algn="l" defTabSz="342758" rtl="0" eaLnBrk="1" latinLnBrk="0" hangingPunct="1">
        <a:defRPr sz="1350" kern="1200">
          <a:solidFill>
            <a:schemeClr val="tx1"/>
          </a:solidFill>
          <a:latin typeface="+mn-lt"/>
          <a:ea typeface="+mn-ea"/>
          <a:cs typeface="+mn-cs"/>
        </a:defRPr>
      </a:lvl3pPr>
      <a:lvl4pPr marL="1028280" algn="l" defTabSz="342758" rtl="0" eaLnBrk="1" latinLnBrk="0" hangingPunct="1">
        <a:defRPr sz="1350" kern="1200">
          <a:solidFill>
            <a:schemeClr val="tx1"/>
          </a:solidFill>
          <a:latin typeface="+mn-lt"/>
          <a:ea typeface="+mn-ea"/>
          <a:cs typeface="+mn-cs"/>
        </a:defRPr>
      </a:lvl4pPr>
      <a:lvl5pPr marL="1371039" algn="l" defTabSz="342758" rtl="0" eaLnBrk="1" latinLnBrk="0" hangingPunct="1">
        <a:defRPr sz="1350" kern="1200">
          <a:solidFill>
            <a:schemeClr val="tx1"/>
          </a:solidFill>
          <a:latin typeface="+mn-lt"/>
          <a:ea typeface="+mn-ea"/>
          <a:cs typeface="+mn-cs"/>
        </a:defRPr>
      </a:lvl5pPr>
      <a:lvl6pPr marL="1713798" algn="l" defTabSz="342758" rtl="0" eaLnBrk="1" latinLnBrk="0" hangingPunct="1">
        <a:defRPr sz="1350" kern="1200">
          <a:solidFill>
            <a:schemeClr val="tx1"/>
          </a:solidFill>
          <a:latin typeface="+mn-lt"/>
          <a:ea typeface="+mn-ea"/>
          <a:cs typeface="+mn-cs"/>
        </a:defRPr>
      </a:lvl6pPr>
      <a:lvl7pPr marL="2056559" algn="l" defTabSz="342758" rtl="0" eaLnBrk="1" latinLnBrk="0" hangingPunct="1">
        <a:defRPr sz="1350" kern="1200">
          <a:solidFill>
            <a:schemeClr val="tx1"/>
          </a:solidFill>
          <a:latin typeface="+mn-lt"/>
          <a:ea typeface="+mn-ea"/>
          <a:cs typeface="+mn-cs"/>
        </a:defRPr>
      </a:lvl7pPr>
      <a:lvl8pPr marL="2399316" algn="l" defTabSz="342758" rtl="0" eaLnBrk="1" latinLnBrk="0" hangingPunct="1">
        <a:defRPr sz="1350" kern="1200">
          <a:solidFill>
            <a:schemeClr val="tx1"/>
          </a:solidFill>
          <a:latin typeface="+mn-lt"/>
          <a:ea typeface="+mn-ea"/>
          <a:cs typeface="+mn-cs"/>
        </a:defRPr>
      </a:lvl8pPr>
      <a:lvl9pPr marL="2742078" algn="l" defTabSz="342758"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2FCF9-CE33-3847-9706-1046D2EB27A1}" type="slidenum">
              <a:rPr lang="en-US" smtClean="0"/>
              <a:pPr/>
              <a:t>‹#›</a:t>
            </a:fld>
            <a:endParaRPr lang="en-US" dirty="0"/>
          </a:p>
        </p:txBody>
      </p:sp>
    </p:spTree>
    <p:extLst>
      <p:ext uri="{BB962C8B-B14F-4D97-AF65-F5344CB8AC3E}">
        <p14:creationId xmlns:p14="http://schemas.microsoft.com/office/powerpoint/2010/main" val="11250538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a:solidFill>
                <a:srgbClr val="E7E7E8"/>
              </a:solidFill>
            </a:endParaRPr>
          </a:p>
        </p:txBody>
      </p:sp>
      <p:sp>
        <p:nvSpPr>
          <p:cNvPr id="7" name="Text Placeholder 2"/>
          <p:cNvSpPr>
            <a:spLocks noGrp="1"/>
          </p:cNvSpPr>
          <p:nvPr>
            <p:ph type="body" idx="1"/>
          </p:nvPr>
        </p:nvSpPr>
        <p:spPr>
          <a:xfrm>
            <a:off x="609600" y="1600201"/>
            <a:ext cx="109728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8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09600" y="6172201"/>
            <a:ext cx="2604551" cy="457200"/>
          </a:xfrm>
          <a:prstGeom prst="rect">
            <a:avLst/>
          </a:prstGeom>
        </p:spPr>
      </p:pic>
    </p:spTree>
    <p:extLst>
      <p:ext uri="{BB962C8B-B14F-4D97-AF65-F5344CB8AC3E}">
        <p14:creationId xmlns:p14="http://schemas.microsoft.com/office/powerpoint/2010/main" val="107745806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5" r:id="rId4"/>
    <p:sldLayoutId id="2147483706" r:id="rId5"/>
    <p:sldLayoutId id="2147483707" r:id="rId6"/>
    <p:sldLayoutId id="2147483708" r:id="rId7"/>
    <p:sldLayoutId id="2147483709" r:id="rId8"/>
    <p:sldLayoutId id="2147483710" r:id="rId9"/>
  </p:sldLayoutIdLst>
  <p:hf sldNum="0" hdr="0" ftr="0" dt="0"/>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C7D40F2-79DB-4455-BFA6-098C5A87FFA3}"/>
              </a:ext>
            </a:extLst>
          </p:cNvPr>
          <p:cNvSpPr txBox="1"/>
          <p:nvPr/>
        </p:nvSpPr>
        <p:spPr>
          <a:xfrm>
            <a:off x="1895596" y="1855270"/>
            <a:ext cx="8655521" cy="1077566"/>
          </a:xfrm>
          <a:prstGeom prst="rect">
            <a:avLst/>
          </a:prstGeom>
        </p:spPr>
        <p:txBody>
          <a:bodyPr vert="horz" lIns="68580" tIns="34290" rIns="68580" bIns="34290" rtlCol="0" anchor="b">
            <a:normAutofit lnSpcReduction="10000"/>
          </a:bodyPr>
          <a:lstStyle/>
          <a:p>
            <a:pPr algn="ctr">
              <a:spcBef>
                <a:spcPct val="0"/>
              </a:spcBef>
              <a:spcAft>
                <a:spcPts val="450"/>
              </a:spcAft>
            </a:pPr>
            <a:r>
              <a:rPr lang="en-US" altLang="ja-JP"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2023-24 RID2660 </a:t>
            </a:r>
          </a:p>
          <a:p>
            <a:pPr algn="ctr">
              <a:spcBef>
                <a:spcPct val="0"/>
              </a:spcBef>
              <a:spcAft>
                <a:spcPts val="450"/>
              </a:spcAft>
            </a:pPr>
            <a:r>
              <a:rPr lang="ja-JP" altLang="en-US" sz="36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地区ロータリー財団セミナー</a:t>
            </a:r>
            <a:endParaRPr lang="en-US" altLang="ja-JP"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endParaRPr>
          </a:p>
        </p:txBody>
      </p:sp>
      <p:sp>
        <p:nvSpPr>
          <p:cNvPr id="9" name="テキスト ボックス 8">
            <a:extLst>
              <a:ext uri="{FF2B5EF4-FFF2-40B4-BE49-F238E27FC236}">
                <a16:creationId xmlns:a16="http://schemas.microsoft.com/office/drawing/2014/main" id="{78EC4F3F-DA2A-4D04-AAEE-7C629A0DA05A}"/>
              </a:ext>
            </a:extLst>
          </p:cNvPr>
          <p:cNvSpPr txBox="1"/>
          <p:nvPr/>
        </p:nvSpPr>
        <p:spPr>
          <a:xfrm>
            <a:off x="0" y="3172728"/>
            <a:ext cx="12192000" cy="2199320"/>
          </a:xfrm>
          <a:prstGeom prst="rect">
            <a:avLst/>
          </a:prstGeom>
          <a:solidFill>
            <a:schemeClr val="accent1">
              <a:lumMod val="20000"/>
              <a:lumOff val="80000"/>
            </a:schemeClr>
          </a:solidFill>
          <a:ln>
            <a:noFill/>
          </a:ln>
        </p:spPr>
        <p:txBody>
          <a:bodyPr wrap="square" rtlCol="0">
            <a:spAutoFit/>
          </a:bodyPr>
          <a:lstStyle/>
          <a:p>
            <a:pPr algn="ctr">
              <a:lnSpc>
                <a:spcPct val="150000"/>
              </a:lnSpc>
              <a:spcBef>
                <a:spcPct val="0"/>
              </a:spcBef>
              <a:spcAft>
                <a:spcPts val="450"/>
              </a:spcAft>
            </a:pPr>
            <a:r>
              <a:rPr lang="ja-JP" altLang="en-US" sz="4800" b="1" spc="15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ロータリー財団への寄付は</a:t>
            </a:r>
            <a:endParaRPr lang="en-US" altLang="ja-JP" sz="4800" b="1" spc="15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ct val="150000"/>
              </a:lnSpc>
              <a:spcBef>
                <a:spcPct val="0"/>
              </a:spcBef>
              <a:spcAft>
                <a:spcPts val="450"/>
              </a:spcAft>
            </a:pPr>
            <a:r>
              <a:rPr lang="ja-JP" altLang="en-US" sz="4800" b="1" spc="15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なぜ必要か？</a:t>
            </a:r>
            <a:endParaRPr lang="en-US" altLang="ja-JP" sz="4800" b="1" spc="15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7FC9D72E-B4A0-4E60-9D64-8949F4383EFE}"/>
              </a:ext>
            </a:extLst>
          </p:cNvPr>
          <p:cNvSpPr txBox="1"/>
          <p:nvPr/>
        </p:nvSpPr>
        <p:spPr>
          <a:xfrm>
            <a:off x="6257365" y="5392536"/>
            <a:ext cx="5548319" cy="1156727"/>
          </a:xfrm>
          <a:prstGeom prst="rect">
            <a:avLst/>
          </a:prstGeom>
          <a:noFill/>
        </p:spPr>
        <p:txBody>
          <a:bodyPr wrap="square" rtlCol="0">
            <a:spAutoFit/>
          </a:bodyPr>
          <a:lstStyle/>
          <a:p>
            <a:pPr>
              <a:lnSpc>
                <a:spcPts val="2625"/>
              </a:lnSpc>
              <a:spcBef>
                <a:spcPct val="0"/>
              </a:spcBef>
              <a:spcAft>
                <a:spcPts val="450"/>
              </a:spcAft>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地区ロータリー財団 資金推進小委員会</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a:lnSpc>
                <a:spcPts val="2625"/>
              </a:lnSpc>
              <a:spcBef>
                <a:spcPct val="0"/>
              </a:spcBef>
              <a:spcAft>
                <a:spcPts val="450"/>
              </a:spcAft>
            </a:pPr>
            <a:r>
              <a:rPr lang="en-US" altLang="ja-JP" sz="2400" b="1" dirty="0">
                <a:solidFill>
                  <a:srgbClr val="002060"/>
                </a:solidFill>
                <a:latin typeface="HG丸ｺﾞｼｯｸM-PRO" panose="020F0600000000000000" pitchFamily="50" charset="-128"/>
                <a:ea typeface="HG丸ｺﾞｼｯｸM-PRO" panose="020F0600000000000000" pitchFamily="50" charset="-128"/>
              </a:rPr>
              <a:t>PHS</a:t>
            </a:r>
            <a:r>
              <a:rPr lang="ja-JP" altLang="en-US" sz="2400" b="1" dirty="0">
                <a:solidFill>
                  <a:srgbClr val="002060"/>
                </a:solidFill>
                <a:latin typeface="HG丸ｺﾞｼｯｸM-PRO" panose="020F0600000000000000" pitchFamily="50" charset="-128"/>
                <a:ea typeface="HG丸ｺﾞｼｯｸM-PRO" panose="020F0600000000000000" pitchFamily="50" charset="-128"/>
              </a:rPr>
              <a:t>コーディネーター　　　　　　　委員長 明石 晃／大阪西</a:t>
            </a:r>
            <a:r>
              <a:rPr lang="en-US" altLang="ja-JP" sz="2400" b="1" dirty="0">
                <a:solidFill>
                  <a:srgbClr val="002060"/>
                </a:solidFill>
                <a:latin typeface="HG丸ｺﾞｼｯｸM-PRO" panose="020F0600000000000000" pitchFamily="50" charset="-128"/>
                <a:ea typeface="HG丸ｺﾞｼｯｸM-PRO" panose="020F0600000000000000" pitchFamily="50" charset="-128"/>
              </a:rPr>
              <a:t>RC</a:t>
            </a:r>
            <a:endParaRPr lang="ja-JP" altLang="en-US" sz="2400" b="1" dirty="0">
              <a:solidFill>
                <a:srgbClr val="002060"/>
              </a:solidFill>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1CA2D372-F1DF-E5E6-95F9-B741870F64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7478" y="89160"/>
            <a:ext cx="2691384" cy="670560"/>
          </a:xfrm>
          <a:prstGeom prst="rect">
            <a:avLst/>
          </a:prstGeom>
        </p:spPr>
      </p:pic>
    </p:spTree>
    <p:extLst>
      <p:ext uri="{BB962C8B-B14F-4D97-AF65-F5344CB8AC3E}">
        <p14:creationId xmlns:p14="http://schemas.microsoft.com/office/powerpoint/2010/main" val="537215069"/>
      </p:ext>
    </p:extLst>
  </p:cSld>
  <p:clrMapOvr>
    <a:masterClrMapping/>
  </p:clrMapOvr>
  <mc:AlternateContent xmlns:mc="http://schemas.openxmlformats.org/markup-compatibility/2006" xmlns:p14="http://schemas.microsoft.com/office/powerpoint/2010/main">
    <mc:Choice Requires="p14">
      <p:transition spd="slow" p14:dur="2000" advTm="71020"/>
    </mc:Choice>
    <mc:Fallback xmlns="">
      <p:transition spd="slow" advTm="710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　３．恒久基金に関する誤解？</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とをする為の基金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466725" y="1170533"/>
            <a:ext cx="10963275" cy="5116785"/>
          </a:xfrm>
          <a:prstGeom prst="rect">
            <a:avLst/>
          </a:prstGeom>
          <a:noFill/>
        </p:spPr>
        <p:txBody>
          <a:bodyPr wrap="square" rtlCol="0">
            <a:spAutoFit/>
          </a:bodyPr>
          <a:lstStyle/>
          <a:p>
            <a:pPr>
              <a:lnSpc>
                <a:spcPts val="3300"/>
              </a:lnSpc>
            </a:pPr>
            <a:r>
              <a:rPr lang="ja-JP" altLang="en-US" sz="2400" dirty="0">
                <a:latin typeface="HG丸ｺﾞｼｯｸM-PRO" panose="020F0600000000000000" pitchFamily="50" charset="-128"/>
                <a:ea typeface="HG丸ｺﾞｼｯｸM-PRO" panose="020F0600000000000000" pitchFamily="50" charset="-128"/>
              </a:rPr>
              <a:t>１．これまでの地区目標の文言</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kumimoji="1" lang="ja-JP" altLang="en-US" sz="2400" b="1"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b="1" dirty="0">
                <a:latin typeface="HG丸ｺﾞｼｯｸM-PRO" panose="020F0600000000000000" pitchFamily="50" charset="-128"/>
                <a:ea typeface="HG丸ｺﾞｼｯｸM-PRO" panose="020F0600000000000000" pitchFamily="50" charset="-128"/>
              </a:rPr>
              <a:t>「各クラブ ベネファクターを１会員</a:t>
            </a:r>
            <a:r>
              <a:rPr kumimoji="1" lang="ja-JP" altLang="en-US" sz="1600" b="0" dirty="0">
                <a:latin typeface="HG丸ｺﾞｼｯｸM-PRO" panose="020F0600000000000000" pitchFamily="50" charset="-128"/>
                <a:ea typeface="HG丸ｺﾞｼｯｸM-PRO" panose="020F0600000000000000" pitchFamily="50" charset="-128"/>
              </a:rPr>
              <a:t>以上</a:t>
            </a:r>
            <a:r>
              <a:rPr kumimoji="1" lang="ja-JP" altLang="en-US" sz="2400" b="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２．現状</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⇒各クラブの会長が就任年度に</a:t>
            </a:r>
            <a:r>
              <a:rPr lang="en-US" altLang="ja-JP" sz="2400" dirty="0">
                <a:latin typeface="HG丸ｺﾞｼｯｸM-PRO" panose="020F0600000000000000" pitchFamily="50" charset="-128"/>
                <a:ea typeface="HG丸ｺﾞｼｯｸM-PRO" panose="020F0600000000000000" pitchFamily="50" charset="-128"/>
              </a:rPr>
              <a:t>1,000</a:t>
            </a:r>
            <a:r>
              <a:rPr lang="ja-JP" altLang="en-US" sz="2400" dirty="0">
                <a:latin typeface="HG丸ｺﾞｼｯｸM-PRO" panose="020F0600000000000000" pitchFamily="50" charset="-128"/>
                <a:ea typeface="HG丸ｺﾞｼｯｸM-PRO" panose="020F0600000000000000" pitchFamily="50" charset="-128"/>
              </a:rPr>
              <a:t>ドル一括で行うもの</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３．上記の結果</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⇒各クラブの会長経験者以外の方は、恒久基金という存在を知らない・・</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⇒ご寄付頂いた会長も習慣で行ったので内容が分からない・・</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４．問題点</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このままの状態でいいのでしょうか？</a:t>
            </a: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A2B9031F-70AA-D4B2-A34A-2499177DD1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8216" y="6015766"/>
            <a:ext cx="2691384" cy="670560"/>
          </a:xfrm>
          <a:prstGeom prst="rect">
            <a:avLst/>
          </a:prstGeom>
        </p:spPr>
      </p:pic>
    </p:spTree>
    <p:extLst>
      <p:ext uri="{BB962C8B-B14F-4D97-AF65-F5344CB8AC3E}">
        <p14:creationId xmlns:p14="http://schemas.microsoft.com/office/powerpoint/2010/main" val="3482359223"/>
      </p:ext>
    </p:extLst>
  </p:cSld>
  <p:clrMapOvr>
    <a:masterClrMapping/>
  </p:clrMapOvr>
  <p:transition spd="slow" advTm="1932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Effect transition="in" filter="fade">
                                      <p:cBhvr>
                                        <p:cTn id="49" dur="1000"/>
                                        <p:tgtEl>
                                          <p:spTgt spid="2">
                                            <p:txEl>
                                              <p:pRg st="11" end="11"/>
                                            </p:txEl>
                                          </p:spTgt>
                                        </p:tgtEl>
                                      </p:cBhvr>
                                    </p:animEffect>
                                    <p:anim calcmode="lin" valueType="num">
                                      <p:cBhvr>
                                        <p:cTn id="5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４．地区目標について（いくら寄付したらいいの？）</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4" name="表 4">
            <a:extLst>
              <a:ext uri="{FF2B5EF4-FFF2-40B4-BE49-F238E27FC236}">
                <a16:creationId xmlns:a16="http://schemas.microsoft.com/office/drawing/2014/main" id="{A12E0405-13B9-4CE5-833F-A004781EEE23}"/>
              </a:ext>
            </a:extLst>
          </p:cNvPr>
          <p:cNvGraphicFramePr>
            <a:graphicFrameLocks noGrp="1"/>
          </p:cNvGraphicFramePr>
          <p:nvPr>
            <p:extLst>
              <p:ext uri="{D42A27DB-BD31-4B8C-83A1-F6EECF244321}">
                <p14:modId xmlns:p14="http://schemas.microsoft.com/office/powerpoint/2010/main" val="2760005474"/>
              </p:ext>
            </p:extLst>
          </p:nvPr>
        </p:nvGraphicFramePr>
        <p:xfrm>
          <a:off x="405899" y="1082576"/>
          <a:ext cx="11512831" cy="4422481"/>
        </p:xfrm>
        <a:graphic>
          <a:graphicData uri="http://schemas.openxmlformats.org/drawingml/2006/table">
            <a:tbl>
              <a:tblPr firstRow="1" bandRow="1">
                <a:tableStyleId>{5C22544A-7EE6-4342-B048-85BDC9FD1C3A}</a:tableStyleId>
              </a:tblPr>
              <a:tblGrid>
                <a:gridCol w="4138961">
                  <a:extLst>
                    <a:ext uri="{9D8B030D-6E8A-4147-A177-3AD203B41FA5}">
                      <a16:colId xmlns:a16="http://schemas.microsoft.com/office/drawing/2014/main" val="319061171"/>
                    </a:ext>
                  </a:extLst>
                </a:gridCol>
                <a:gridCol w="7373870">
                  <a:extLst>
                    <a:ext uri="{9D8B030D-6E8A-4147-A177-3AD203B41FA5}">
                      <a16:colId xmlns:a16="http://schemas.microsoft.com/office/drawing/2014/main" val="2207289001"/>
                    </a:ext>
                  </a:extLst>
                </a:gridCol>
              </a:tblGrid>
              <a:tr h="579426">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寄付の分類</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目標</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579426">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47556324"/>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年次基金寄付</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150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704729">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51564350"/>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ポリオプラス基金寄付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r h="639725">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29955998"/>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恒久基金寄付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３</a:t>
                      </a:r>
                      <a:r>
                        <a:rPr kumimoji="1" lang="en-US" altLang="ja-JP" sz="2800" b="1" dirty="0">
                          <a:solidFill>
                            <a:srgbClr val="FF0000"/>
                          </a:solidFill>
                          <a:latin typeface="HG丸ｺﾞｼｯｸM-PRO" panose="020F0600000000000000" pitchFamily="50" charset="-128"/>
                          <a:ea typeface="HG丸ｺﾞｼｯｸM-PRO" panose="020F0600000000000000" pitchFamily="50" charset="-128"/>
                        </a:rPr>
                        <a:t>0</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rgbClr val="FF0000"/>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rgbClr val="FF0000"/>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5027491"/>
                  </a:ext>
                </a:extLst>
              </a:tr>
            </a:tbl>
          </a:graphicData>
        </a:graphic>
      </p:graphicFrame>
      <p:sp>
        <p:nvSpPr>
          <p:cNvPr id="6" name="矢印: 右 5">
            <a:extLst>
              <a:ext uri="{FF2B5EF4-FFF2-40B4-BE49-F238E27FC236}">
                <a16:creationId xmlns:a16="http://schemas.microsoft.com/office/drawing/2014/main" id="{5D8BE226-7E1F-4E01-8AB3-83FC8314E118}"/>
              </a:ext>
            </a:extLst>
          </p:cNvPr>
          <p:cNvSpPr/>
          <p:nvPr/>
        </p:nvSpPr>
        <p:spPr>
          <a:xfrm>
            <a:off x="4533010" y="2254432"/>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A67B3AC8-4E07-4237-87DB-1720DFA38CF8}"/>
              </a:ext>
            </a:extLst>
          </p:cNvPr>
          <p:cNvSpPr/>
          <p:nvPr/>
        </p:nvSpPr>
        <p:spPr>
          <a:xfrm>
            <a:off x="4533011" y="4833998"/>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AC7BDDD4-9346-4FB8-9B60-75F47D276BB3}"/>
              </a:ext>
            </a:extLst>
          </p:cNvPr>
          <p:cNvSpPr/>
          <p:nvPr/>
        </p:nvSpPr>
        <p:spPr>
          <a:xfrm>
            <a:off x="4533011" y="3518324"/>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FB778036-B430-4D6D-905C-DCA303F81E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899" y="1892299"/>
            <a:ext cx="814649" cy="805689"/>
          </a:xfrm>
          <a:prstGeom prst="rect">
            <a:avLst/>
          </a:prstGeom>
        </p:spPr>
      </p:pic>
      <p:pic>
        <p:nvPicPr>
          <p:cNvPr id="10" name="図 9">
            <a:extLst>
              <a:ext uri="{FF2B5EF4-FFF2-40B4-BE49-F238E27FC236}">
                <a16:creationId xmlns:a16="http://schemas.microsoft.com/office/drawing/2014/main" id="{CF829A43-A664-4656-AC32-C85140DC99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384" y="2963649"/>
            <a:ext cx="667678" cy="660334"/>
          </a:xfrm>
          <a:prstGeom prst="rect">
            <a:avLst/>
          </a:prstGeom>
        </p:spPr>
      </p:pic>
      <p:pic>
        <p:nvPicPr>
          <p:cNvPr id="11" name="図 10">
            <a:extLst>
              <a:ext uri="{FF2B5EF4-FFF2-40B4-BE49-F238E27FC236}">
                <a16:creationId xmlns:a16="http://schemas.microsoft.com/office/drawing/2014/main" id="{F38ACD1A-149B-43C3-9186-914358A927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180" y="4630116"/>
            <a:ext cx="1041992" cy="1028868"/>
          </a:xfrm>
          <a:prstGeom prst="rect">
            <a:avLst/>
          </a:prstGeom>
        </p:spPr>
      </p:pic>
      <p:pic>
        <p:nvPicPr>
          <p:cNvPr id="3" name="図 2">
            <a:extLst>
              <a:ext uri="{FF2B5EF4-FFF2-40B4-BE49-F238E27FC236}">
                <a16:creationId xmlns:a16="http://schemas.microsoft.com/office/drawing/2014/main" id="{3633FA3A-9678-6EB1-0643-3D28526CBA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7346" y="6035040"/>
            <a:ext cx="2691384" cy="670560"/>
          </a:xfrm>
          <a:prstGeom prst="rect">
            <a:avLst/>
          </a:prstGeom>
        </p:spPr>
      </p:pic>
    </p:spTree>
    <p:extLst>
      <p:ext uri="{BB962C8B-B14F-4D97-AF65-F5344CB8AC3E}">
        <p14:creationId xmlns:p14="http://schemas.microsoft.com/office/powerpoint/2010/main" val="921221645"/>
      </p:ext>
    </p:extLst>
  </p:cSld>
  <p:clrMapOvr>
    <a:masterClrMapping/>
  </p:clrMapOvr>
  <p:transition spd="slow" advTm="25217">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３．財団寄付の種類（いくら寄付したらいいの？）</a:t>
            </a:r>
          </a:p>
        </p:txBody>
      </p:sp>
      <p:pic>
        <p:nvPicPr>
          <p:cNvPr id="3" name="図 2">
            <a:extLst>
              <a:ext uri="{FF2B5EF4-FFF2-40B4-BE49-F238E27FC236}">
                <a16:creationId xmlns:a16="http://schemas.microsoft.com/office/drawing/2014/main" id="{8822F70E-02FE-4FAA-BE7F-60348CDADAF2}"/>
              </a:ext>
            </a:extLst>
          </p:cNvPr>
          <p:cNvPicPr>
            <a:picLocks noChangeAspect="1"/>
          </p:cNvPicPr>
          <p:nvPr/>
        </p:nvPicPr>
        <p:blipFill>
          <a:blip r:embed="rId4"/>
          <a:stretch>
            <a:fillRect/>
          </a:stretch>
        </p:blipFill>
        <p:spPr>
          <a:xfrm>
            <a:off x="1021976" y="1093695"/>
            <a:ext cx="9556377" cy="5038164"/>
          </a:xfrm>
          <a:prstGeom prst="rect">
            <a:avLst/>
          </a:prstGeom>
        </p:spPr>
      </p:pic>
      <p:sp>
        <p:nvSpPr>
          <p:cNvPr id="2" name="テキスト ボックス 1">
            <a:extLst>
              <a:ext uri="{FF2B5EF4-FFF2-40B4-BE49-F238E27FC236}">
                <a16:creationId xmlns:a16="http://schemas.microsoft.com/office/drawing/2014/main" id="{DCB38E55-2E38-E1D4-E30D-633D1C7A7B5E}"/>
              </a:ext>
            </a:extLst>
          </p:cNvPr>
          <p:cNvSpPr txBox="1"/>
          <p:nvPr/>
        </p:nvSpPr>
        <p:spPr>
          <a:xfrm>
            <a:off x="6096000" y="1093695"/>
            <a:ext cx="6435969" cy="830997"/>
          </a:xfrm>
          <a:prstGeom prst="rect">
            <a:avLst/>
          </a:prstGeom>
          <a:noFill/>
        </p:spPr>
        <p:txBody>
          <a:bodyPr wrap="square" rtlCol="0">
            <a:spAutoFit/>
          </a:bodyPr>
          <a:lstStyle/>
          <a:p>
            <a:r>
              <a:rPr kumimoji="1" lang="ja-JP" altLang="en-US" sz="2400" dirty="0">
                <a:solidFill>
                  <a:srgbClr val="FF0000"/>
                </a:solidFill>
              </a:rPr>
              <a:t>（注）ポリオプラスと恒久基金への寄付は</a:t>
            </a:r>
            <a:endParaRPr kumimoji="1" lang="en-US" altLang="ja-JP" sz="2400" dirty="0">
              <a:solidFill>
                <a:srgbClr val="FF0000"/>
              </a:solidFill>
            </a:endParaRPr>
          </a:p>
          <a:p>
            <a:r>
              <a:rPr kumimoji="1" lang="ja-JP" altLang="en-US" sz="2400" dirty="0">
                <a:solidFill>
                  <a:srgbClr val="FF0000"/>
                </a:solidFill>
              </a:rPr>
              <a:t>                                        含まれません！</a:t>
            </a:r>
          </a:p>
        </p:txBody>
      </p:sp>
      <p:pic>
        <p:nvPicPr>
          <p:cNvPr id="4" name="図 3">
            <a:extLst>
              <a:ext uri="{FF2B5EF4-FFF2-40B4-BE49-F238E27FC236}">
                <a16:creationId xmlns:a16="http://schemas.microsoft.com/office/drawing/2014/main" id="{FB181757-EDED-5F7C-DA78-2551F9B0E4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27346" y="6035040"/>
            <a:ext cx="2691384" cy="670560"/>
          </a:xfrm>
          <a:prstGeom prst="rect">
            <a:avLst/>
          </a:prstGeom>
        </p:spPr>
      </p:pic>
    </p:spTree>
    <p:custDataLst>
      <p:tags r:id="rId1"/>
    </p:custDataLst>
    <p:extLst>
      <p:ext uri="{BB962C8B-B14F-4D97-AF65-F5344CB8AC3E}">
        <p14:creationId xmlns:p14="http://schemas.microsoft.com/office/powerpoint/2010/main" val="67933971"/>
      </p:ext>
    </p:extLst>
  </p:cSld>
  <p:clrMapOvr>
    <a:masterClrMapping/>
  </p:clrMapOvr>
  <p:transition spd="slow" advTm="31954">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５．財団寄付の認証について（個人の認証）</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511175" y="1345604"/>
            <a:ext cx="5762625" cy="584775"/>
          </a:xfrm>
          <a:prstGeom prst="rect">
            <a:avLst/>
          </a:prstGeom>
          <a:noFill/>
        </p:spPr>
        <p:txBody>
          <a:bodyPr wrap="square" rtlCol="0">
            <a:spAutoFit/>
          </a:bodyPr>
          <a:lstStyle/>
          <a:p>
            <a:r>
              <a:rPr kumimoji="1" lang="ja-JP" altLang="en-US" sz="3200" dirty="0">
                <a:solidFill>
                  <a:srgbClr val="FF0000"/>
                </a:solidFill>
                <a:latin typeface="HG丸ｺﾞｼｯｸM-PRO" panose="020F0600000000000000" pitchFamily="50" charset="-128"/>
                <a:ea typeface="HG丸ｺﾞｼｯｸM-PRO" panose="020F0600000000000000" pitchFamily="50" charset="-128"/>
              </a:rPr>
              <a:t>ベネファクター</a:t>
            </a:r>
          </a:p>
        </p:txBody>
      </p:sp>
      <p:graphicFrame>
        <p:nvGraphicFramePr>
          <p:cNvPr id="3" name="表 2">
            <a:extLst>
              <a:ext uri="{FF2B5EF4-FFF2-40B4-BE49-F238E27FC236}">
                <a16:creationId xmlns:a16="http://schemas.microsoft.com/office/drawing/2014/main" id="{7E52B4DD-20BA-46F0-A465-3161ECD3121D}"/>
              </a:ext>
            </a:extLst>
          </p:cNvPr>
          <p:cNvGraphicFramePr>
            <a:graphicFrameLocks noGrp="1"/>
          </p:cNvGraphicFramePr>
          <p:nvPr/>
        </p:nvGraphicFramePr>
        <p:xfrm>
          <a:off x="511175" y="2096888"/>
          <a:ext cx="11061700" cy="426720"/>
        </p:xfrm>
        <a:graphic>
          <a:graphicData uri="http://schemas.openxmlformats.org/drawingml/2006/table">
            <a:tbl>
              <a:tblPr firstRow="1" firstCol="1" lastRow="1" lastCol="1" bandRow="1" bandCol="1"/>
              <a:tblGrid>
                <a:gridCol w="3230046">
                  <a:extLst>
                    <a:ext uri="{9D8B030D-6E8A-4147-A177-3AD203B41FA5}">
                      <a16:colId xmlns:a16="http://schemas.microsoft.com/office/drawing/2014/main" val="3161498464"/>
                    </a:ext>
                  </a:extLst>
                </a:gridCol>
                <a:gridCol w="2601031">
                  <a:extLst>
                    <a:ext uri="{9D8B030D-6E8A-4147-A177-3AD203B41FA5}">
                      <a16:colId xmlns:a16="http://schemas.microsoft.com/office/drawing/2014/main" val="1943456376"/>
                    </a:ext>
                  </a:extLst>
                </a:gridCol>
                <a:gridCol w="5230623">
                  <a:extLst>
                    <a:ext uri="{9D8B030D-6E8A-4147-A177-3AD203B41FA5}">
                      <a16:colId xmlns:a16="http://schemas.microsoft.com/office/drawing/2014/main" val="1508941496"/>
                    </a:ext>
                  </a:extLst>
                </a:gridCol>
              </a:tblGrid>
              <a:tr h="292100">
                <a:tc>
                  <a:txBody>
                    <a:bodyPr/>
                    <a:lstStyle/>
                    <a:p>
                      <a:pPr marL="429260">
                        <a:spcBef>
                          <a:spcPts val="485"/>
                        </a:spcBef>
                        <a:spcAft>
                          <a:spcPts val="0"/>
                        </a:spcAft>
                      </a:pPr>
                      <a:r>
                        <a:rPr lang="ja-JP" sz="2800">
                          <a:effectLst/>
                          <a:latin typeface="HG丸ｺﾞｼｯｸM-PRO" panose="020F0600000000000000" pitchFamily="50" charset="-128"/>
                          <a:ea typeface="HG丸ｺﾞｼｯｸM-PRO" panose="020F0600000000000000" pitchFamily="50" charset="-128"/>
                          <a:cs typeface="HGP明朝E" panose="02020900000000000000" pitchFamily="18" charset="-128"/>
                        </a:rPr>
                        <a:t>ベネファクター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66040"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$1,000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2280">
                        <a:spcBef>
                          <a:spcPts val="485"/>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認証状と襟ピン（ウィング）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771123"/>
                  </a:ext>
                </a:extLst>
              </a:tr>
            </a:tbl>
          </a:graphicData>
        </a:graphic>
      </p:graphicFrame>
      <p:pic>
        <p:nvPicPr>
          <p:cNvPr id="7" name="図 6">
            <a:extLst>
              <a:ext uri="{FF2B5EF4-FFF2-40B4-BE49-F238E27FC236}">
                <a16:creationId xmlns:a16="http://schemas.microsoft.com/office/drawing/2014/main" id="{99C8CC1E-8CFA-417F-BFEC-76D1D3E57E71}"/>
              </a:ext>
            </a:extLst>
          </p:cNvPr>
          <p:cNvPicPr>
            <a:picLocks noChangeAspect="1"/>
          </p:cNvPicPr>
          <p:nvPr/>
        </p:nvPicPr>
        <p:blipFill>
          <a:blip r:embed="rId3"/>
          <a:stretch>
            <a:fillRect/>
          </a:stretch>
        </p:blipFill>
        <p:spPr>
          <a:xfrm>
            <a:off x="6542086" y="3429000"/>
            <a:ext cx="4786313" cy="3237391"/>
          </a:xfrm>
          <a:prstGeom prst="rect">
            <a:avLst/>
          </a:prstGeom>
        </p:spPr>
      </p:pic>
      <p:sp>
        <p:nvSpPr>
          <p:cNvPr id="11" name="テキスト ボックス 10">
            <a:extLst>
              <a:ext uri="{FF2B5EF4-FFF2-40B4-BE49-F238E27FC236}">
                <a16:creationId xmlns:a16="http://schemas.microsoft.com/office/drawing/2014/main" id="{D6450FC9-5201-4E35-9DF8-DFC1A945BC0F}"/>
              </a:ext>
            </a:extLst>
          </p:cNvPr>
          <p:cNvSpPr txBox="1"/>
          <p:nvPr/>
        </p:nvSpPr>
        <p:spPr>
          <a:xfrm>
            <a:off x="346074" y="2690117"/>
            <a:ext cx="11528425" cy="400110"/>
          </a:xfrm>
          <a:prstGeom prst="rect">
            <a:avLst/>
          </a:prstGeom>
          <a:solidFill>
            <a:schemeClr val="bg1"/>
          </a:solidFill>
          <a:ln>
            <a:noFill/>
          </a:ln>
        </p:spPr>
        <p:txBody>
          <a:bodyPr wrap="square">
            <a:spAutoFit/>
          </a:bodyPr>
          <a:lstStyle/>
          <a:p>
            <a:r>
              <a:rPr lang="ja-JP"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ベネファクターの認証は、恒久基金への寄付合計が</a:t>
            </a:r>
            <a:r>
              <a:rPr lang="en-US"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$1,000 </a:t>
            </a:r>
            <a:r>
              <a:rPr lang="ja-JP" altLang="ja-JP" sz="2000" dirty="0">
                <a:solidFill>
                  <a:srgbClr val="FF0000"/>
                </a:solidFill>
                <a:effectLst/>
                <a:latin typeface="HG丸ｺﾞｼｯｸM-PRO" panose="020F0600000000000000" pitchFamily="50" charset="-128"/>
                <a:ea typeface="HG丸ｺﾞｼｯｸM-PRO" panose="020F0600000000000000" pitchFamily="50" charset="-128"/>
                <a:cs typeface="HGP明朝E" panose="02020900000000000000" pitchFamily="18" charset="-128"/>
              </a:rPr>
              <a:t>に達した</a:t>
            </a:r>
            <a:r>
              <a:rPr lang="ja-JP"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１回のみ贈られるものです。</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0B406217-68C1-4D29-9DF1-0E99E6FCCAAC}"/>
              </a:ext>
            </a:extLst>
          </p:cNvPr>
          <p:cNvSpPr txBox="1"/>
          <p:nvPr/>
        </p:nvSpPr>
        <p:spPr>
          <a:xfrm>
            <a:off x="346074" y="3379931"/>
            <a:ext cx="5749926" cy="1667764"/>
          </a:xfrm>
          <a:prstGeom prst="rect">
            <a:avLst/>
          </a:prstGeom>
          <a:noFill/>
          <a:ln>
            <a:solidFill>
              <a:schemeClr val="accent1"/>
            </a:solidFill>
          </a:ln>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2660</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地区では</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2019-20</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年度から、</a:t>
            </a:r>
            <a:endPar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2</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回目以降の寄付者には地区よりピンが贈呈されます。</a:t>
            </a:r>
          </a:p>
        </p:txBody>
      </p:sp>
      <p:pic>
        <p:nvPicPr>
          <p:cNvPr id="14" name="図 13">
            <a:extLst>
              <a:ext uri="{FF2B5EF4-FFF2-40B4-BE49-F238E27FC236}">
                <a16:creationId xmlns:a16="http://schemas.microsoft.com/office/drawing/2014/main" id="{C02F8E1A-EDC8-4E44-9E59-173D8A532DE1}"/>
              </a:ext>
            </a:extLst>
          </p:cNvPr>
          <p:cNvPicPr>
            <a:picLocks noChangeAspect="1"/>
          </p:cNvPicPr>
          <p:nvPr/>
        </p:nvPicPr>
        <p:blipFill>
          <a:blip r:embed="rId4"/>
          <a:stretch>
            <a:fillRect/>
          </a:stretch>
        </p:blipFill>
        <p:spPr>
          <a:xfrm>
            <a:off x="2723184" y="4749084"/>
            <a:ext cx="1639966" cy="1176630"/>
          </a:xfrm>
          <a:prstGeom prst="rect">
            <a:avLst/>
          </a:prstGeom>
        </p:spPr>
      </p:pic>
      <p:pic>
        <p:nvPicPr>
          <p:cNvPr id="9" name="図 8">
            <a:extLst>
              <a:ext uri="{FF2B5EF4-FFF2-40B4-BE49-F238E27FC236}">
                <a16:creationId xmlns:a16="http://schemas.microsoft.com/office/drawing/2014/main" id="{C0240DFA-A9D4-485E-AA25-160908D5CB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04523" y="977272"/>
            <a:ext cx="1015513" cy="953107"/>
          </a:xfrm>
          <a:prstGeom prst="rect">
            <a:avLst/>
          </a:prstGeom>
        </p:spPr>
      </p:pic>
    </p:spTree>
    <p:extLst>
      <p:ext uri="{BB962C8B-B14F-4D97-AF65-F5344CB8AC3E}">
        <p14:creationId xmlns:p14="http://schemas.microsoft.com/office/powerpoint/2010/main" val="53090784"/>
      </p:ext>
    </p:extLst>
  </p:cSld>
  <p:clrMapOvr>
    <a:masterClrMapping/>
  </p:clrMapOvr>
  <p:transition spd="slow" advTm="69232">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５．財団寄付の認証について（個人の認証）</a:t>
            </a:r>
          </a:p>
        </p:txBody>
      </p:sp>
      <p:graphicFrame>
        <p:nvGraphicFramePr>
          <p:cNvPr id="2" name="表 1">
            <a:extLst>
              <a:ext uri="{FF2B5EF4-FFF2-40B4-BE49-F238E27FC236}">
                <a16:creationId xmlns:a16="http://schemas.microsoft.com/office/drawing/2014/main" id="{F9F0FF99-6D58-4233-B394-826A1409E9D5}"/>
              </a:ext>
            </a:extLst>
          </p:cNvPr>
          <p:cNvGraphicFramePr>
            <a:graphicFrameLocks noGrp="1"/>
          </p:cNvGraphicFramePr>
          <p:nvPr>
            <p:extLst>
              <p:ext uri="{D42A27DB-BD31-4B8C-83A1-F6EECF244321}">
                <p14:modId xmlns:p14="http://schemas.microsoft.com/office/powerpoint/2010/main" val="4169563788"/>
              </p:ext>
            </p:extLst>
          </p:nvPr>
        </p:nvGraphicFramePr>
        <p:xfrm>
          <a:off x="373696" y="2581315"/>
          <a:ext cx="11473181" cy="4166235"/>
        </p:xfrm>
        <a:graphic>
          <a:graphicData uri="http://schemas.openxmlformats.org/drawingml/2006/table">
            <a:tbl>
              <a:tblPr firstRow="1" firstCol="1" lastRow="1" lastCol="1" bandRow="1" bandCol="1"/>
              <a:tblGrid>
                <a:gridCol w="3402888">
                  <a:extLst>
                    <a:ext uri="{9D8B030D-6E8A-4147-A177-3AD203B41FA5}">
                      <a16:colId xmlns:a16="http://schemas.microsoft.com/office/drawing/2014/main" val="2537992586"/>
                    </a:ext>
                  </a:extLst>
                </a:gridCol>
                <a:gridCol w="3402888">
                  <a:extLst>
                    <a:ext uri="{9D8B030D-6E8A-4147-A177-3AD203B41FA5}">
                      <a16:colId xmlns:a16="http://schemas.microsoft.com/office/drawing/2014/main" val="3166024794"/>
                    </a:ext>
                  </a:extLst>
                </a:gridCol>
                <a:gridCol w="4667405">
                  <a:extLst>
                    <a:ext uri="{9D8B030D-6E8A-4147-A177-3AD203B41FA5}">
                      <a16:colId xmlns:a16="http://schemas.microsoft.com/office/drawing/2014/main" val="1457716307"/>
                    </a:ext>
                  </a:extLst>
                </a:gridCol>
              </a:tblGrid>
              <a:tr h="28892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$1,000</a:t>
                      </a: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認証状と襟ピン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84243"/>
                  </a:ext>
                </a:extLst>
              </a:tr>
              <a:tr h="290195">
                <a:tc>
                  <a:txBody>
                    <a:bodyPr/>
                    <a:lstStyle/>
                    <a:p>
                      <a:pPr marL="569595" marR="56324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+1</a:t>
                      </a:r>
                      <a:endPar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$2,000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85"/>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07969"/>
                  </a:ext>
                </a:extLst>
              </a:tr>
              <a:tr h="290830">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+2</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$3,000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603487"/>
                  </a:ext>
                </a:extLst>
              </a:tr>
              <a:tr h="289560">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+3</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$4,000</a:t>
                      </a: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3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555513"/>
                  </a:ext>
                </a:extLst>
              </a:tr>
              <a:tr h="29019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+4</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$5,000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4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032925"/>
                  </a:ext>
                </a:extLst>
              </a:tr>
              <a:tr h="28892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+5</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$6,000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5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654263"/>
                  </a:ext>
                </a:extLst>
              </a:tr>
              <a:tr h="290195">
                <a:tc>
                  <a:txBody>
                    <a:bodyPr/>
                    <a:lstStyle/>
                    <a:p>
                      <a:pPr marL="569595" marR="56324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+6</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$7,000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85"/>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襟ピン（ルビー</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966270"/>
                  </a:ext>
                </a:extLst>
              </a:tr>
              <a:tr h="28892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+7</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$8,000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襟ピン（ルビー</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757507"/>
                  </a:ext>
                </a:extLst>
              </a:tr>
              <a:tr h="292100">
                <a:tc>
                  <a:txBody>
                    <a:bodyPr/>
                    <a:lstStyle/>
                    <a:p>
                      <a:pPr marL="569595" marR="56324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+8</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$9,000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85"/>
                        </a:spcBef>
                        <a:spcAft>
                          <a:spcPts val="0"/>
                        </a:spcAft>
                      </a:pP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襟ピン（ルビー</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3 </a:t>
                      </a: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192352"/>
                  </a:ext>
                </a:extLst>
              </a:tr>
            </a:tbl>
          </a:graphicData>
        </a:graphic>
      </p:graphicFrame>
      <p:sp>
        <p:nvSpPr>
          <p:cNvPr id="4" name="テキスト ボックス 3">
            <a:extLst>
              <a:ext uri="{FF2B5EF4-FFF2-40B4-BE49-F238E27FC236}">
                <a16:creationId xmlns:a16="http://schemas.microsoft.com/office/drawing/2014/main" id="{5892345A-4583-4714-88B5-FF4CB5C44F4B}"/>
              </a:ext>
            </a:extLst>
          </p:cNvPr>
          <p:cNvSpPr txBox="1"/>
          <p:nvPr/>
        </p:nvSpPr>
        <p:spPr>
          <a:xfrm>
            <a:off x="180975" y="1074414"/>
            <a:ext cx="5762625" cy="830997"/>
          </a:xfrm>
          <a:prstGeom prst="rect">
            <a:avLst/>
          </a:prstGeom>
          <a:noFill/>
        </p:spPr>
        <p:txBody>
          <a:bodyPr wrap="square" rtlCol="0">
            <a:spAutoFit/>
          </a:bodyPr>
          <a:lstStyle/>
          <a:p>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ポール・ハリス・フェロー ／</a:t>
            </a:r>
          </a:p>
          <a:p>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マルチプル・ポール・ハリス・フェロー</a:t>
            </a:r>
          </a:p>
        </p:txBody>
      </p:sp>
      <p:pic>
        <p:nvPicPr>
          <p:cNvPr id="5" name="image17.jpeg">
            <a:extLst>
              <a:ext uri="{FF2B5EF4-FFF2-40B4-BE49-F238E27FC236}">
                <a16:creationId xmlns:a16="http://schemas.microsoft.com/office/drawing/2014/main" id="{D32B4941-F8F1-4863-920D-19A819372AE2}"/>
              </a:ext>
            </a:extLst>
          </p:cNvPr>
          <p:cNvPicPr/>
          <p:nvPr/>
        </p:nvPicPr>
        <p:blipFill>
          <a:blip r:embed="rId3" cstate="screen">
            <a:extLst>
              <a:ext uri="{28A0092B-C50C-407E-A947-70E740481C1C}">
                <a14:useLocalDpi xmlns:a14="http://schemas.microsoft.com/office/drawing/2010/main"/>
              </a:ext>
            </a:extLst>
          </a:blip>
          <a:stretch>
            <a:fillRect/>
          </a:stretch>
        </p:blipFill>
        <p:spPr>
          <a:xfrm>
            <a:off x="9382444" y="899537"/>
            <a:ext cx="2435860" cy="1645920"/>
          </a:xfrm>
          <a:prstGeom prst="rect">
            <a:avLst/>
          </a:prstGeom>
        </p:spPr>
      </p:pic>
      <p:pic>
        <p:nvPicPr>
          <p:cNvPr id="9" name="図 8">
            <a:extLst>
              <a:ext uri="{FF2B5EF4-FFF2-40B4-BE49-F238E27FC236}">
                <a16:creationId xmlns:a16="http://schemas.microsoft.com/office/drawing/2014/main" id="{A96C7381-10B2-4E77-9534-58A6E59B43C9}"/>
              </a:ext>
            </a:extLst>
          </p:cNvPr>
          <p:cNvPicPr>
            <a:picLocks noChangeAspect="1"/>
          </p:cNvPicPr>
          <p:nvPr/>
        </p:nvPicPr>
        <p:blipFill>
          <a:blip r:embed="rId4"/>
          <a:stretch>
            <a:fillRect/>
          </a:stretch>
        </p:blipFill>
        <p:spPr>
          <a:xfrm>
            <a:off x="7376540" y="978738"/>
            <a:ext cx="1899320" cy="1192961"/>
          </a:xfrm>
          <a:prstGeom prst="rect">
            <a:avLst/>
          </a:prstGeom>
        </p:spPr>
      </p:pic>
      <p:pic>
        <p:nvPicPr>
          <p:cNvPr id="7" name="図 6">
            <a:extLst>
              <a:ext uri="{FF2B5EF4-FFF2-40B4-BE49-F238E27FC236}">
                <a16:creationId xmlns:a16="http://schemas.microsoft.com/office/drawing/2014/main" id="{0CC55DE6-5EAF-40E3-8726-ED9FE72F4C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46002" y="1017126"/>
            <a:ext cx="1379946" cy="1282729"/>
          </a:xfrm>
          <a:prstGeom prst="rect">
            <a:avLst/>
          </a:prstGeom>
        </p:spPr>
      </p:pic>
    </p:spTree>
    <p:extLst>
      <p:ext uri="{BB962C8B-B14F-4D97-AF65-F5344CB8AC3E}">
        <p14:creationId xmlns:p14="http://schemas.microsoft.com/office/powerpoint/2010/main" val="237716545"/>
      </p:ext>
    </p:extLst>
  </p:cSld>
  <p:clrMapOvr>
    <a:masterClrMapping/>
  </p:clrMapOvr>
  <p:transition spd="slow" advTm="44410">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５．財団寄付の認証について（個人の認証）</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333375" y="958274"/>
            <a:ext cx="11192318" cy="584775"/>
          </a:xfrm>
          <a:prstGeom prst="rect">
            <a:avLst/>
          </a:prstGeom>
          <a:noFill/>
        </p:spPr>
        <p:txBody>
          <a:bodyPr wrap="square" rtlCol="0">
            <a:spAutoFit/>
          </a:bodyPr>
          <a:lstStyle/>
          <a:p>
            <a:r>
              <a:rPr kumimoji="1" lang="ja-JP" altLang="en-US" sz="3200" dirty="0">
                <a:solidFill>
                  <a:srgbClr val="FF0000"/>
                </a:solidFill>
                <a:latin typeface="HG丸ｺﾞｼｯｸM-PRO" panose="020F0600000000000000" pitchFamily="50" charset="-128"/>
                <a:ea typeface="HG丸ｺﾞｼｯｸM-PRO" panose="020F0600000000000000" pitchFamily="50" charset="-128"/>
              </a:rPr>
              <a:t>メジャードナー／アーチ・クランフ・ソサエティ</a:t>
            </a:r>
          </a:p>
        </p:txBody>
      </p:sp>
      <p:graphicFrame>
        <p:nvGraphicFramePr>
          <p:cNvPr id="2" name="表 1">
            <a:extLst>
              <a:ext uri="{FF2B5EF4-FFF2-40B4-BE49-F238E27FC236}">
                <a16:creationId xmlns:a16="http://schemas.microsoft.com/office/drawing/2014/main" id="{F3882924-F740-4738-B944-2F16529DD555}"/>
              </a:ext>
            </a:extLst>
          </p:cNvPr>
          <p:cNvGraphicFramePr>
            <a:graphicFrameLocks noGrp="1"/>
          </p:cNvGraphicFramePr>
          <p:nvPr/>
        </p:nvGraphicFramePr>
        <p:xfrm>
          <a:off x="180975" y="2469804"/>
          <a:ext cx="11442701" cy="2734185"/>
        </p:xfrm>
        <a:graphic>
          <a:graphicData uri="http://schemas.openxmlformats.org/drawingml/2006/table">
            <a:tbl>
              <a:tblPr firstRow="1" firstCol="1" lastRow="1" lastCol="1" bandRow="1" bandCol="1"/>
              <a:tblGrid>
                <a:gridCol w="1104900">
                  <a:extLst>
                    <a:ext uri="{9D8B030D-6E8A-4147-A177-3AD203B41FA5}">
                      <a16:colId xmlns:a16="http://schemas.microsoft.com/office/drawing/2014/main" val="2704865315"/>
                    </a:ext>
                  </a:extLst>
                </a:gridCol>
                <a:gridCol w="1651000">
                  <a:extLst>
                    <a:ext uri="{9D8B030D-6E8A-4147-A177-3AD203B41FA5}">
                      <a16:colId xmlns:a16="http://schemas.microsoft.com/office/drawing/2014/main" val="4045933620"/>
                    </a:ext>
                  </a:extLst>
                </a:gridCol>
                <a:gridCol w="3048000">
                  <a:extLst>
                    <a:ext uri="{9D8B030D-6E8A-4147-A177-3AD203B41FA5}">
                      <a16:colId xmlns:a16="http://schemas.microsoft.com/office/drawing/2014/main" val="1330905870"/>
                    </a:ext>
                  </a:extLst>
                </a:gridCol>
                <a:gridCol w="5638801">
                  <a:extLst>
                    <a:ext uri="{9D8B030D-6E8A-4147-A177-3AD203B41FA5}">
                      <a16:colId xmlns:a16="http://schemas.microsoft.com/office/drawing/2014/main" val="329971372"/>
                    </a:ext>
                  </a:extLst>
                </a:gridCol>
              </a:tblGrid>
              <a:tr h="504000">
                <a:tc>
                  <a:txBody>
                    <a:bodyPr/>
                    <a:lstStyle/>
                    <a:p>
                      <a:pPr marR="28575"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85"/>
                        </a:spcBef>
                        <a:spcAft>
                          <a:spcPts val="0"/>
                        </a:spcAft>
                      </a:pPr>
                      <a:r>
                        <a:rPr lang="ja-JP" sz="280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a:t>
                      </a:r>
                      <a:endParaRPr lang="ja-JP" sz="28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21335" algn="l">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$10,000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ct val="100000"/>
                        </a:lnSpc>
                        <a:spcBef>
                          <a:spcPts val="15"/>
                        </a:spcBef>
                      </a:pPr>
                      <a:r>
                        <a:rPr lang="en-US" sz="2400" b="1"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クリスタルと襟ピン／ペンダントトップ</a:t>
                      </a:r>
                      <a:endParaRPr lang="en-US" alt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p>
                      <a:pPr marL="66675" algn="l">
                        <a:lnSpc>
                          <a:spcPct val="100000"/>
                        </a:lnSpc>
                        <a:spcBef>
                          <a:spcPts val="5"/>
                        </a:spcBef>
                        <a:spcAft>
                          <a:spcPts val="0"/>
                        </a:spcAft>
                      </a:pP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080848"/>
                  </a:ext>
                </a:extLst>
              </a:tr>
              <a:tr h="504000">
                <a:tc>
                  <a:txBody>
                    <a:bodyPr/>
                    <a:lstStyle/>
                    <a:p>
                      <a:pPr marR="28575"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85"/>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21335" algn="l">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$25,000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43016941"/>
                  </a:ext>
                </a:extLst>
              </a:tr>
              <a:tr h="504000">
                <a:tc>
                  <a:txBody>
                    <a:bodyPr/>
                    <a:lstStyle/>
                    <a:p>
                      <a:pPr marR="28575" algn="ctr">
                        <a:spcBef>
                          <a:spcPts val="470"/>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70"/>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3</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21335" algn="l">
                        <a:spcBef>
                          <a:spcPts val="470"/>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$50,000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600717669"/>
                  </a:ext>
                </a:extLst>
              </a:tr>
              <a:tr h="504000">
                <a:tc>
                  <a:txBody>
                    <a:bodyPr/>
                    <a:lstStyle/>
                    <a:p>
                      <a:pPr marR="28575"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85"/>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4</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87680" algn="l">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$100,000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118363281"/>
                  </a:ext>
                </a:extLst>
              </a:tr>
              <a:tr h="0">
                <a:tc gridSpan="2">
                  <a:txBody>
                    <a:bodyPr/>
                    <a:lstStyle/>
                    <a:p>
                      <a:pPr marR="28575" algn="ctr">
                        <a:lnSpc>
                          <a:spcPts val="3000"/>
                        </a:lnSpc>
                        <a:spcBef>
                          <a:spcPts val="485"/>
                        </a:spcBef>
                        <a:spcAft>
                          <a:spcPts val="0"/>
                        </a:spcAft>
                      </a:pPr>
                      <a:r>
                        <a:rPr lang="ja-JP" alt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アーチ・クランフ・ソサエティ</a:t>
                      </a:r>
                      <a:endPar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6195" algn="l">
                        <a:spcBef>
                          <a:spcPts val="485"/>
                        </a:spcBef>
                        <a:spcAft>
                          <a:spcPts val="0"/>
                        </a:spcAft>
                      </a:pP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87680" algn="l">
                        <a:spcBef>
                          <a:spcPts val="485"/>
                        </a:spcBef>
                        <a:spcAft>
                          <a:spcPts val="0"/>
                        </a:spcAft>
                      </a:pPr>
                      <a:r>
                        <a:rPr lang="en-US" alt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$250,000</a:t>
                      </a:r>
                      <a:r>
                        <a:rPr lang="ja-JP" alt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66675" algn="l">
                        <a:lnSpc>
                          <a:spcPct val="150000"/>
                        </a:lnSpc>
                        <a:spcBef>
                          <a:spcPts val="5"/>
                        </a:spcBef>
                        <a:spcAft>
                          <a:spcPts val="0"/>
                        </a:spcAft>
                      </a:pP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031237"/>
                  </a:ext>
                </a:extLst>
              </a:tr>
            </a:tbl>
          </a:graphicData>
        </a:graphic>
      </p:graphicFrame>
      <p:sp>
        <p:nvSpPr>
          <p:cNvPr id="13" name="テキスト ボックス 12">
            <a:extLst>
              <a:ext uri="{FF2B5EF4-FFF2-40B4-BE49-F238E27FC236}">
                <a16:creationId xmlns:a16="http://schemas.microsoft.com/office/drawing/2014/main" id="{C4EB948D-44C5-45ED-B634-8D2B03BCFCD4}"/>
              </a:ext>
            </a:extLst>
          </p:cNvPr>
          <p:cNvSpPr txBox="1"/>
          <p:nvPr/>
        </p:nvSpPr>
        <p:spPr>
          <a:xfrm>
            <a:off x="333375" y="1611784"/>
            <a:ext cx="11080602" cy="707886"/>
          </a:xfrm>
          <a:prstGeom prst="rect">
            <a:avLst/>
          </a:prstGeom>
          <a:solidFill>
            <a:schemeClr val="accent5">
              <a:lumMod val="20000"/>
              <a:lumOff val="80000"/>
            </a:schemeClr>
          </a:solidFill>
        </p:spPr>
        <p:txBody>
          <a:bodyPr wrap="square">
            <a:spAutoFit/>
          </a:bodyPr>
          <a:lstStyle/>
          <a:p>
            <a:r>
              <a:rPr lang="ja-JP" altLang="en-US" sz="2000" dirty="0">
                <a:latin typeface="HG丸ｺﾞｼｯｸM-PRO" panose="020F0600000000000000" pitchFamily="50" charset="-128"/>
                <a:ea typeface="HG丸ｺﾞｼｯｸM-PRO" panose="020F0600000000000000" pitchFamily="50" charset="-128"/>
              </a:rPr>
              <a:t>ご寄付の分類にかかわらず累計額が </a:t>
            </a:r>
            <a:r>
              <a:rPr lang="en-US" altLang="ja-JP" sz="2000" dirty="0">
                <a:latin typeface="HG丸ｺﾞｼｯｸM-PRO" panose="020F0600000000000000" pitchFamily="50" charset="-128"/>
                <a:ea typeface="HG丸ｺﾞｼｯｸM-PRO" panose="020F0600000000000000" pitchFamily="50" charset="-128"/>
              </a:rPr>
              <a:t>1 </a:t>
            </a:r>
            <a:r>
              <a:rPr lang="ja-JP" altLang="en-US" sz="2000" dirty="0">
                <a:latin typeface="HG丸ｺﾞｼｯｸM-PRO" panose="020F0600000000000000" pitchFamily="50" charset="-128"/>
                <a:ea typeface="HG丸ｺﾞｼｯｸM-PRO" panose="020F0600000000000000" pitchFamily="50" charset="-128"/>
              </a:rPr>
              <a:t>万ドル以上でメジャードナー、</a:t>
            </a:r>
            <a:r>
              <a:rPr lang="en-US" altLang="ja-JP" sz="2000" dirty="0">
                <a:latin typeface="HG丸ｺﾞｼｯｸM-PRO" panose="020F0600000000000000" pitchFamily="50" charset="-128"/>
                <a:ea typeface="HG丸ｺﾞｼｯｸM-PRO" panose="020F0600000000000000" pitchFamily="50" charset="-128"/>
              </a:rPr>
              <a:t>25 </a:t>
            </a:r>
            <a:r>
              <a:rPr lang="ja-JP" altLang="en-US" sz="2000" dirty="0">
                <a:latin typeface="HG丸ｺﾞｼｯｸM-PRO" panose="020F0600000000000000" pitchFamily="50" charset="-128"/>
                <a:ea typeface="HG丸ｺﾞｼｯｸM-PRO" panose="020F0600000000000000" pitchFamily="50" charset="-128"/>
              </a:rPr>
              <a:t>万ドル以上でアーチ・クランフ・ソサエティの認証が個人またはご夫妻に対して贈られます。</a:t>
            </a:r>
          </a:p>
        </p:txBody>
      </p:sp>
      <p:pic>
        <p:nvPicPr>
          <p:cNvPr id="16" name="図 15">
            <a:extLst>
              <a:ext uri="{FF2B5EF4-FFF2-40B4-BE49-F238E27FC236}">
                <a16:creationId xmlns:a16="http://schemas.microsoft.com/office/drawing/2014/main" id="{512EB492-B8D8-46A4-844B-DC347171DC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0820" y="4220468"/>
            <a:ext cx="2732321" cy="2051495"/>
          </a:xfrm>
          <a:prstGeom prst="rect">
            <a:avLst/>
          </a:prstGeom>
        </p:spPr>
      </p:pic>
      <p:pic>
        <p:nvPicPr>
          <p:cNvPr id="18" name="図 17">
            <a:extLst>
              <a:ext uri="{FF2B5EF4-FFF2-40B4-BE49-F238E27FC236}">
                <a16:creationId xmlns:a16="http://schemas.microsoft.com/office/drawing/2014/main" id="{826BB1AD-9FCD-4A34-858E-A095E1A2A2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0877" y="4704794"/>
            <a:ext cx="3170148" cy="2051495"/>
          </a:xfrm>
          <a:prstGeom prst="rect">
            <a:avLst/>
          </a:prstGeom>
        </p:spPr>
      </p:pic>
      <p:pic>
        <p:nvPicPr>
          <p:cNvPr id="8" name="図 7">
            <a:extLst>
              <a:ext uri="{FF2B5EF4-FFF2-40B4-BE49-F238E27FC236}">
                <a16:creationId xmlns:a16="http://schemas.microsoft.com/office/drawing/2014/main" id="{F4A3D5C0-4D15-4EF5-BC2E-A4804FF156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14585" y="5457474"/>
            <a:ext cx="1379945" cy="1248126"/>
          </a:xfrm>
          <a:prstGeom prst="rect">
            <a:avLst/>
          </a:prstGeom>
        </p:spPr>
      </p:pic>
      <p:pic>
        <p:nvPicPr>
          <p:cNvPr id="9" name="図 8">
            <a:extLst>
              <a:ext uri="{FF2B5EF4-FFF2-40B4-BE49-F238E27FC236}">
                <a16:creationId xmlns:a16="http://schemas.microsoft.com/office/drawing/2014/main" id="{0F7AB47D-D8FF-49B3-B590-309835E09C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66970" y="5463646"/>
            <a:ext cx="1379946" cy="1282729"/>
          </a:xfrm>
          <a:prstGeom prst="rect">
            <a:avLst/>
          </a:prstGeom>
        </p:spPr>
      </p:pic>
    </p:spTree>
    <p:extLst>
      <p:ext uri="{BB962C8B-B14F-4D97-AF65-F5344CB8AC3E}">
        <p14:creationId xmlns:p14="http://schemas.microsoft.com/office/powerpoint/2010/main" val="1288883859"/>
      </p:ext>
    </p:extLst>
  </p:cSld>
  <p:clrMapOvr>
    <a:masterClrMapping/>
  </p:clrMapOvr>
  <p:transition spd="slow" advTm="14340">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５．財団寄付の認証について（個人の認証）</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333375" y="958274"/>
            <a:ext cx="7578725" cy="584775"/>
          </a:xfrm>
          <a:prstGeom prst="rect">
            <a:avLst/>
          </a:prstGeom>
          <a:noFill/>
        </p:spPr>
        <p:txBody>
          <a:bodyPr wrap="square" rtlCol="0">
            <a:spAutoFit/>
          </a:bodyPr>
          <a:lstStyle/>
          <a:p>
            <a:r>
              <a:rPr lang="ja-JP" altLang="en-US" sz="3200" dirty="0">
                <a:solidFill>
                  <a:srgbClr val="FF0000"/>
                </a:solidFill>
                <a:latin typeface="HG丸ｺﾞｼｯｸM-PRO" panose="020F0600000000000000" pitchFamily="50" charset="-128"/>
                <a:ea typeface="HG丸ｺﾞｼｯｸM-PRO" panose="020F0600000000000000" pitchFamily="50" charset="-128"/>
              </a:rPr>
              <a:t>ポール・ハリス・ソサエティ（</a:t>
            </a:r>
            <a:r>
              <a:rPr lang="en-US" altLang="ja-JP" sz="3200" dirty="0">
                <a:solidFill>
                  <a:srgbClr val="FF0000"/>
                </a:solidFill>
                <a:latin typeface="HG丸ｺﾞｼｯｸM-PRO" panose="020F0600000000000000" pitchFamily="50" charset="-128"/>
                <a:ea typeface="HG丸ｺﾞｼｯｸM-PRO" panose="020F0600000000000000" pitchFamily="50" charset="-128"/>
              </a:rPr>
              <a:t>PHS</a:t>
            </a:r>
            <a:r>
              <a:rPr lang="ja-JP" altLang="en-US" sz="3200"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6C2D73B0-EE5F-41E9-965C-1010A856F120}"/>
              </a:ext>
            </a:extLst>
          </p:cNvPr>
          <p:cNvSpPr txBox="1"/>
          <p:nvPr/>
        </p:nvSpPr>
        <p:spPr>
          <a:xfrm>
            <a:off x="611187" y="1729798"/>
            <a:ext cx="10969625" cy="707886"/>
          </a:xfrm>
          <a:prstGeom prst="rect">
            <a:avLst/>
          </a:prstGeom>
          <a:solidFill>
            <a:schemeClr val="accent5">
              <a:lumMod val="20000"/>
              <a:lumOff val="80000"/>
            </a:schemeClr>
          </a:solidFill>
        </p:spPr>
        <p:txBody>
          <a:bodyPr wrap="square">
            <a:spAutoFit/>
          </a:bodyPr>
          <a:lstStyle/>
          <a:p>
            <a:r>
              <a:rPr lang="ja-JP" altLang="en-US" sz="2000" dirty="0">
                <a:solidFill>
                  <a:srgbClr val="000000"/>
                </a:solidFill>
                <a:latin typeface="HG丸ｺﾞｼｯｸM-PRO" panose="020F0600000000000000" pitchFamily="50" charset="-128"/>
                <a:ea typeface="HG丸ｺﾞｼｯｸM-PRO" panose="020F0600000000000000" pitchFamily="50" charset="-128"/>
              </a:rPr>
              <a:t>ポール・ハリス・ソサエティ（</a:t>
            </a:r>
            <a:r>
              <a:rPr lang="en-US" altLang="ja-JP" sz="2000" dirty="0">
                <a:solidFill>
                  <a:srgbClr val="000000"/>
                </a:solidFill>
                <a:latin typeface="HG丸ｺﾞｼｯｸM-PRO" panose="020F0600000000000000" pitchFamily="50" charset="-128"/>
                <a:ea typeface="HG丸ｺﾞｼｯｸM-PRO" panose="020F0600000000000000" pitchFamily="50" charset="-128"/>
              </a:rPr>
              <a:t>PHS</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）は、</a:t>
            </a:r>
            <a:r>
              <a:rPr lang="ja-JP" altLang="en-US" sz="2000" dirty="0">
                <a:solidFill>
                  <a:srgbClr val="FF0000"/>
                </a:solidFill>
                <a:latin typeface="HG丸ｺﾞｼｯｸM-PRO" panose="020F0600000000000000" pitchFamily="50" charset="-128"/>
                <a:ea typeface="HG丸ｺﾞｼｯｸM-PRO" panose="020F0600000000000000" pitchFamily="50" charset="-128"/>
              </a:rPr>
              <a:t>年次基金／ポリオプラス</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へ、一括もしくは分割で、</a:t>
            </a:r>
            <a:r>
              <a:rPr lang="ja-JP" altLang="en-US" sz="2000" dirty="0">
                <a:solidFill>
                  <a:srgbClr val="FF0000"/>
                </a:solidFill>
                <a:latin typeface="HG丸ｺﾞｼｯｸM-PRO" panose="020F0600000000000000" pitchFamily="50" charset="-128"/>
                <a:ea typeface="HG丸ｺﾞｼｯｸM-PRO" panose="020F0600000000000000" pitchFamily="50" charset="-128"/>
              </a:rPr>
              <a:t>毎年 </a:t>
            </a:r>
            <a:r>
              <a:rPr lang="en-US" altLang="ja-JP" sz="2000" dirty="0">
                <a:solidFill>
                  <a:srgbClr val="FF0000"/>
                </a:solidFill>
                <a:latin typeface="HG丸ｺﾞｼｯｸM-PRO" panose="020F0600000000000000" pitchFamily="50" charset="-128"/>
                <a:ea typeface="HG丸ｺﾞｼｯｸM-PRO" panose="020F0600000000000000" pitchFamily="50" charset="-128"/>
              </a:rPr>
              <a:t>1,000 </a:t>
            </a:r>
            <a:r>
              <a:rPr lang="ja-JP" altLang="en-US" sz="2000" dirty="0">
                <a:solidFill>
                  <a:srgbClr val="FF0000"/>
                </a:solidFill>
                <a:latin typeface="HG丸ｺﾞｼｯｸM-PRO" panose="020F0600000000000000" pitchFamily="50" charset="-128"/>
                <a:ea typeface="HG丸ｺﾞｼｯｸM-PRO" panose="020F0600000000000000" pitchFamily="50" charset="-128"/>
              </a:rPr>
              <a:t>ドル以上</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のご支援を</a:t>
            </a:r>
            <a:r>
              <a:rPr lang="ja-JP" altLang="en-US" sz="2000" dirty="0">
                <a:solidFill>
                  <a:srgbClr val="FF0000"/>
                </a:solidFill>
                <a:latin typeface="HG丸ｺﾞｼｯｸM-PRO" panose="020F0600000000000000" pitchFamily="50" charset="-128"/>
                <a:ea typeface="HG丸ｺﾞｼｯｸM-PRO" panose="020F0600000000000000" pitchFamily="50" charset="-128"/>
              </a:rPr>
              <a:t>誓約</a:t>
            </a:r>
            <a:r>
              <a:rPr lang="ja-JP" altLang="en-US" sz="2000" dirty="0">
                <a:solidFill>
                  <a:srgbClr val="000000"/>
                </a:solidFill>
                <a:latin typeface="HG丸ｺﾞｼｯｸM-PRO" panose="020F0600000000000000" pitchFamily="50" charset="-128"/>
                <a:ea typeface="HG丸ｺﾞｼｯｸM-PRO" panose="020F0600000000000000" pitchFamily="50" charset="-128"/>
              </a:rPr>
              <a:t>下さる個人の認証です。</a:t>
            </a:r>
          </a:p>
        </p:txBody>
      </p:sp>
      <p:graphicFrame>
        <p:nvGraphicFramePr>
          <p:cNvPr id="17" name="表 4">
            <a:extLst>
              <a:ext uri="{FF2B5EF4-FFF2-40B4-BE49-F238E27FC236}">
                <a16:creationId xmlns:a16="http://schemas.microsoft.com/office/drawing/2014/main" id="{37DDDD7A-CE3A-4EAE-B3F7-870FB200060A}"/>
              </a:ext>
            </a:extLst>
          </p:cNvPr>
          <p:cNvGraphicFramePr>
            <a:graphicFrameLocks noGrp="1"/>
          </p:cNvGraphicFramePr>
          <p:nvPr/>
        </p:nvGraphicFramePr>
        <p:xfrm>
          <a:off x="344009" y="4420317"/>
          <a:ext cx="11695591" cy="1981200"/>
        </p:xfrm>
        <a:graphic>
          <a:graphicData uri="http://schemas.openxmlformats.org/drawingml/2006/table">
            <a:tbl>
              <a:tblPr firstRow="1" bandRow="1">
                <a:tableStyleId>{5C22544A-7EE6-4342-B048-85BDC9FD1C3A}</a:tableStyleId>
              </a:tblPr>
              <a:tblGrid>
                <a:gridCol w="2495464">
                  <a:extLst>
                    <a:ext uri="{9D8B030D-6E8A-4147-A177-3AD203B41FA5}">
                      <a16:colId xmlns:a16="http://schemas.microsoft.com/office/drawing/2014/main" val="319061171"/>
                    </a:ext>
                  </a:extLst>
                </a:gridCol>
                <a:gridCol w="9200127">
                  <a:extLst>
                    <a:ext uri="{9D8B030D-6E8A-4147-A177-3AD203B41FA5}">
                      <a16:colId xmlns:a16="http://schemas.microsoft.com/office/drawing/2014/main" val="2207289001"/>
                    </a:ext>
                  </a:extLst>
                </a:gridCol>
              </a:tblGrid>
              <a:tr h="456624">
                <a:tc>
                  <a:txBody>
                    <a:bodyPr/>
                    <a:lstStyle/>
                    <a:p>
                      <a:pPr algn="ctr">
                        <a:lnSpc>
                          <a:spcPct val="100000"/>
                        </a:lnSpc>
                      </a:pP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入会方法</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概要</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0">
                <a:tc>
                  <a:txBody>
                    <a:bodyPr/>
                    <a:lstStyle/>
                    <a:p>
                      <a:pPr algn="ctr">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入会申込書</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800" b="0" dirty="0">
                          <a:solidFill>
                            <a:schemeClr val="tx1"/>
                          </a:solidFill>
                          <a:latin typeface="HG丸ｺﾞｼｯｸM-PRO" panose="020F0600000000000000" pitchFamily="50" charset="-128"/>
                          <a:ea typeface="HG丸ｺﾞｼｯｸM-PRO" panose="020F0600000000000000" pitchFamily="50" charset="-128"/>
                        </a:rPr>
                        <a:t>PHS</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推進用パンフレットの入会申込書に記入</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0">
                <a:tc>
                  <a:txBody>
                    <a:bodyPr/>
                    <a:lstStyle/>
                    <a:p>
                      <a:pPr algn="ctr">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オンライン</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2800" b="0" dirty="0">
                          <a:solidFill>
                            <a:schemeClr val="tx1"/>
                          </a:solidFill>
                          <a:latin typeface="HG丸ｺﾞｼｯｸM-PRO" panose="020F0600000000000000" pitchFamily="50" charset="-128"/>
                          <a:ea typeface="HG丸ｺﾞｼｯｸM-PRO" panose="020F0600000000000000" pitchFamily="50" charset="-128"/>
                        </a:rPr>
                        <a:t>My ROTARY</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から</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l">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行動する⇒寄付者の認証⇒</a:t>
                      </a:r>
                      <a:r>
                        <a:rPr kumimoji="1" lang="en-US" altLang="ja-JP" sz="2800" b="0" dirty="0">
                          <a:solidFill>
                            <a:schemeClr val="tx1"/>
                          </a:solidFill>
                          <a:latin typeface="HG丸ｺﾞｼｯｸM-PRO" panose="020F0600000000000000" pitchFamily="50" charset="-128"/>
                          <a:ea typeface="HG丸ｺﾞｼｯｸM-PRO" panose="020F0600000000000000" pitchFamily="50" charset="-128"/>
                        </a:rPr>
                        <a:t>PHS</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メンバー⇒入会フォーム</a:t>
                      </a:r>
                      <a:endParaRPr kumimoji="1" lang="ja-JP" altLang="en-US" sz="2800" b="0" dirty="0">
                        <a:solidFill>
                          <a:srgbClr val="C0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bl>
          </a:graphicData>
        </a:graphic>
      </p:graphicFrame>
      <p:pic>
        <p:nvPicPr>
          <p:cNvPr id="19" name="図 18">
            <a:extLst>
              <a:ext uri="{FF2B5EF4-FFF2-40B4-BE49-F238E27FC236}">
                <a16:creationId xmlns:a16="http://schemas.microsoft.com/office/drawing/2014/main" id="{BD2025AA-07E4-462D-9FD7-BF752FA4E819}"/>
              </a:ext>
            </a:extLst>
          </p:cNvPr>
          <p:cNvPicPr>
            <a:picLocks noChangeAspect="1"/>
          </p:cNvPicPr>
          <p:nvPr/>
        </p:nvPicPr>
        <p:blipFill>
          <a:blip r:embed="rId3"/>
          <a:stretch>
            <a:fillRect/>
          </a:stretch>
        </p:blipFill>
        <p:spPr>
          <a:xfrm>
            <a:off x="7536371" y="2044225"/>
            <a:ext cx="2188654" cy="2962913"/>
          </a:xfrm>
          <a:prstGeom prst="rect">
            <a:avLst/>
          </a:prstGeom>
        </p:spPr>
      </p:pic>
      <p:sp>
        <p:nvSpPr>
          <p:cNvPr id="22" name="吹き出し: 四角形 21">
            <a:extLst>
              <a:ext uri="{FF2B5EF4-FFF2-40B4-BE49-F238E27FC236}">
                <a16:creationId xmlns:a16="http://schemas.microsoft.com/office/drawing/2014/main" id="{7C3B0120-6BB3-4192-97D4-BF96780DF0CE}"/>
              </a:ext>
            </a:extLst>
          </p:cNvPr>
          <p:cNvSpPr/>
          <p:nvPr/>
        </p:nvSpPr>
        <p:spPr>
          <a:xfrm>
            <a:off x="1372154" y="2624433"/>
            <a:ext cx="5342972" cy="1689659"/>
          </a:xfrm>
          <a:prstGeom prst="wedgeRectCallout">
            <a:avLst>
              <a:gd name="adj1" fmla="val -38132"/>
              <a:gd name="adj2" fmla="val -6020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寄付例（オンライン定額寄付が便利です！）　</a:t>
            </a:r>
          </a:p>
          <a:p>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　　・年度内に少額にわけて寄付する</a:t>
            </a:r>
          </a:p>
          <a:p>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　　・年に１回、＄１</a:t>
            </a:r>
            <a:r>
              <a:rPr kumimoji="1" lang="en-US" altLang="ja-JP" sz="2000"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０００　一括にて</a:t>
            </a:r>
          </a:p>
          <a:p>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　　・毎月＄８４をクレジットカードにて</a:t>
            </a:r>
          </a:p>
        </p:txBody>
      </p:sp>
      <p:pic>
        <p:nvPicPr>
          <p:cNvPr id="8" name="図 7">
            <a:extLst>
              <a:ext uri="{FF2B5EF4-FFF2-40B4-BE49-F238E27FC236}">
                <a16:creationId xmlns:a16="http://schemas.microsoft.com/office/drawing/2014/main" id="{44A1F294-0D3C-4094-B956-5AC5353D9B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25025" y="2798401"/>
            <a:ext cx="1380004" cy="1195111"/>
          </a:xfrm>
          <a:prstGeom prst="rect">
            <a:avLst/>
          </a:prstGeom>
        </p:spPr>
      </p:pic>
    </p:spTree>
    <p:extLst>
      <p:ext uri="{BB962C8B-B14F-4D97-AF65-F5344CB8AC3E}">
        <p14:creationId xmlns:p14="http://schemas.microsoft.com/office/powerpoint/2010/main" val="3572962245"/>
      </p:ext>
    </p:extLst>
  </p:cSld>
  <p:clrMapOvr>
    <a:masterClrMapping/>
  </p:clrMapOvr>
  <p:transition spd="slow" advTm="101902">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５．財団寄付の認証について（個人の認証）</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333375" y="958274"/>
            <a:ext cx="7578725" cy="584775"/>
          </a:xfrm>
          <a:prstGeom prst="rect">
            <a:avLst/>
          </a:prstGeom>
          <a:noFill/>
        </p:spPr>
        <p:txBody>
          <a:bodyPr wrap="square" rtlCol="0">
            <a:spAutoFit/>
          </a:bodyPr>
          <a:lstStyle/>
          <a:p>
            <a:r>
              <a:rPr lang="ja-JP" altLang="en-US" sz="3200" dirty="0">
                <a:solidFill>
                  <a:srgbClr val="FF0000"/>
                </a:solidFill>
                <a:latin typeface="HG丸ｺﾞｼｯｸM-PRO" panose="020F0600000000000000" pitchFamily="50" charset="-128"/>
                <a:ea typeface="HG丸ｺﾞｼｯｸM-PRO" panose="020F0600000000000000" pitchFamily="50" charset="-128"/>
              </a:rPr>
              <a:t>ポリオプラス・ソサエティー（</a:t>
            </a:r>
            <a:r>
              <a:rPr lang="en-US" altLang="ja-JP" sz="3200" dirty="0">
                <a:solidFill>
                  <a:srgbClr val="FF0000"/>
                </a:solidFill>
                <a:latin typeface="HG丸ｺﾞｼｯｸM-PRO" panose="020F0600000000000000" pitchFamily="50" charset="-128"/>
                <a:ea typeface="HG丸ｺﾞｼｯｸM-PRO" panose="020F0600000000000000" pitchFamily="50" charset="-128"/>
              </a:rPr>
              <a:t>PPS</a:t>
            </a:r>
            <a:r>
              <a:rPr lang="ja-JP" altLang="en-US" sz="3200"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6C2D73B0-EE5F-41E9-965C-1010A856F120}"/>
              </a:ext>
            </a:extLst>
          </p:cNvPr>
          <p:cNvSpPr txBox="1"/>
          <p:nvPr/>
        </p:nvSpPr>
        <p:spPr>
          <a:xfrm>
            <a:off x="611187" y="1729798"/>
            <a:ext cx="10969625" cy="707886"/>
          </a:xfrm>
          <a:prstGeom prst="rect">
            <a:avLst/>
          </a:prstGeom>
          <a:solidFill>
            <a:schemeClr val="accent5">
              <a:lumMod val="20000"/>
              <a:lumOff val="80000"/>
            </a:schemeClr>
          </a:solidFill>
        </p:spPr>
        <p:txBody>
          <a:bodyPr wrap="square">
            <a:spAutoFit/>
          </a:bodyPr>
          <a:lstStyle/>
          <a:p>
            <a:r>
              <a:rPr lang="ja-JP" altLang="en-US" sz="2000" dirty="0">
                <a:solidFill>
                  <a:srgbClr val="000000"/>
                </a:solidFill>
                <a:latin typeface="HG丸ｺﾞｼｯｸM-PRO" panose="020F0600000000000000" pitchFamily="50" charset="-128"/>
                <a:ea typeface="HG丸ｺﾞｼｯｸM-PRO" panose="020F0600000000000000" pitchFamily="50" charset="-128"/>
              </a:rPr>
              <a:t>ポリオプラス・ソサエティー（</a:t>
            </a:r>
            <a:r>
              <a:rPr lang="en-US" altLang="ja-JP" sz="2000" dirty="0">
                <a:solidFill>
                  <a:srgbClr val="000000"/>
                </a:solidFill>
                <a:latin typeface="HG丸ｺﾞｼｯｸM-PRO" panose="020F0600000000000000" pitchFamily="50" charset="-128"/>
                <a:ea typeface="HG丸ｺﾞｼｯｸM-PRO" panose="020F0600000000000000" pitchFamily="50" charset="-128"/>
              </a:rPr>
              <a:t>PPS</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）は、</a:t>
            </a:r>
            <a:r>
              <a:rPr lang="ja-JP" altLang="en-US" sz="2000" dirty="0">
                <a:solidFill>
                  <a:srgbClr val="FF0000"/>
                </a:solidFill>
                <a:latin typeface="HG丸ｺﾞｼｯｸM-PRO" panose="020F0600000000000000" pitchFamily="50" charset="-128"/>
                <a:ea typeface="HG丸ｺﾞｼｯｸM-PRO" panose="020F0600000000000000" pitchFamily="50" charset="-128"/>
              </a:rPr>
              <a:t>ポリオプラス</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へ、一括もしくは分割で、</a:t>
            </a:r>
            <a:r>
              <a:rPr lang="ja-JP" altLang="en-US" sz="2000" dirty="0">
                <a:solidFill>
                  <a:srgbClr val="FF0000"/>
                </a:solidFill>
                <a:latin typeface="HG丸ｺﾞｼｯｸM-PRO" panose="020F0600000000000000" pitchFamily="50" charset="-128"/>
                <a:ea typeface="HG丸ｺﾞｼｯｸM-PRO" panose="020F0600000000000000" pitchFamily="50" charset="-128"/>
              </a:rPr>
              <a:t>毎年 </a:t>
            </a:r>
            <a:r>
              <a:rPr lang="en-US" altLang="ja-JP" sz="2000" dirty="0">
                <a:solidFill>
                  <a:srgbClr val="FF0000"/>
                </a:solidFill>
                <a:latin typeface="HG丸ｺﾞｼｯｸM-PRO" panose="020F0600000000000000" pitchFamily="50" charset="-128"/>
                <a:ea typeface="HG丸ｺﾞｼｯｸM-PRO" panose="020F0600000000000000" pitchFamily="50" charset="-128"/>
              </a:rPr>
              <a:t>100 </a:t>
            </a:r>
            <a:r>
              <a:rPr lang="ja-JP" altLang="en-US" sz="2000" dirty="0">
                <a:solidFill>
                  <a:srgbClr val="FF0000"/>
                </a:solidFill>
                <a:latin typeface="HG丸ｺﾞｼｯｸM-PRO" panose="020F0600000000000000" pitchFamily="50" charset="-128"/>
                <a:ea typeface="HG丸ｺﾞｼｯｸM-PRO" panose="020F0600000000000000" pitchFamily="50" charset="-128"/>
              </a:rPr>
              <a:t>ドル以上</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のご支援を</a:t>
            </a:r>
            <a:r>
              <a:rPr lang="ja-JP" altLang="en-US" sz="2000" dirty="0">
                <a:solidFill>
                  <a:srgbClr val="FF0000"/>
                </a:solidFill>
                <a:latin typeface="HG丸ｺﾞｼｯｸM-PRO" panose="020F0600000000000000" pitchFamily="50" charset="-128"/>
                <a:ea typeface="HG丸ｺﾞｼｯｸM-PRO" panose="020F0600000000000000" pitchFamily="50" charset="-128"/>
              </a:rPr>
              <a:t>誓約</a:t>
            </a:r>
            <a:r>
              <a:rPr lang="ja-JP" altLang="en-US" sz="2000" dirty="0">
                <a:solidFill>
                  <a:srgbClr val="000000"/>
                </a:solidFill>
                <a:latin typeface="HG丸ｺﾞｼｯｸM-PRO" panose="020F0600000000000000" pitchFamily="50" charset="-128"/>
                <a:ea typeface="HG丸ｺﾞｼｯｸM-PRO" panose="020F0600000000000000" pitchFamily="50" charset="-128"/>
              </a:rPr>
              <a:t>下さる個人の認証です。</a:t>
            </a:r>
          </a:p>
        </p:txBody>
      </p:sp>
      <p:sp>
        <p:nvSpPr>
          <p:cNvPr id="22" name="吹き出し: 四角形 21">
            <a:extLst>
              <a:ext uri="{FF2B5EF4-FFF2-40B4-BE49-F238E27FC236}">
                <a16:creationId xmlns:a16="http://schemas.microsoft.com/office/drawing/2014/main" id="{7C3B0120-6BB3-4192-97D4-BF96780DF0CE}"/>
              </a:ext>
            </a:extLst>
          </p:cNvPr>
          <p:cNvSpPr/>
          <p:nvPr/>
        </p:nvSpPr>
        <p:spPr>
          <a:xfrm>
            <a:off x="1372154" y="2624433"/>
            <a:ext cx="5342972" cy="1689659"/>
          </a:xfrm>
          <a:prstGeom prst="wedgeRectCallout">
            <a:avLst>
              <a:gd name="adj1" fmla="val -38132"/>
              <a:gd name="adj2" fmla="val -6020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寄付例（オンライン定額寄付が便利です！）　</a:t>
            </a:r>
          </a:p>
          <a:p>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　　・年度内に少額にわけて寄付する</a:t>
            </a:r>
          </a:p>
          <a:p>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　　・年に１回、＄１００　一括にて</a:t>
            </a:r>
          </a:p>
          <a:p>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　　・毎月＄８</a:t>
            </a:r>
            <a:r>
              <a:rPr kumimoji="1" lang="en-US" altLang="ja-JP" sz="2000"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４をクレジットカードにて</a:t>
            </a:r>
          </a:p>
        </p:txBody>
      </p:sp>
      <p:pic>
        <p:nvPicPr>
          <p:cNvPr id="8" name="図 7">
            <a:extLst>
              <a:ext uri="{FF2B5EF4-FFF2-40B4-BE49-F238E27FC236}">
                <a16:creationId xmlns:a16="http://schemas.microsoft.com/office/drawing/2014/main" id="{44A1F294-0D3C-4094-B956-5AC5353D9B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25025" y="2798401"/>
            <a:ext cx="1380004" cy="1195111"/>
          </a:xfrm>
          <a:prstGeom prst="rect">
            <a:avLst/>
          </a:prstGeom>
        </p:spPr>
      </p:pic>
      <p:sp>
        <p:nvSpPr>
          <p:cNvPr id="2" name="テキスト ボックス 1">
            <a:extLst>
              <a:ext uri="{FF2B5EF4-FFF2-40B4-BE49-F238E27FC236}">
                <a16:creationId xmlns:a16="http://schemas.microsoft.com/office/drawing/2014/main" id="{8D5EAC2E-6D2B-8F57-82FD-20DDCB42953C}"/>
              </a:ext>
            </a:extLst>
          </p:cNvPr>
          <p:cNvSpPr txBox="1"/>
          <p:nvPr/>
        </p:nvSpPr>
        <p:spPr>
          <a:xfrm>
            <a:off x="738554" y="4835768"/>
            <a:ext cx="9495692" cy="1077218"/>
          </a:xfrm>
          <a:prstGeom prst="rect">
            <a:avLst/>
          </a:prstGeom>
          <a:noFill/>
        </p:spPr>
        <p:txBody>
          <a:bodyPr wrap="square" rtlCol="0">
            <a:spAutoFit/>
          </a:bodyPr>
          <a:lstStyle/>
          <a:p>
            <a:r>
              <a:rPr lang="ja-JP" altLang="en-US" sz="3200" dirty="0"/>
              <a:t>お申込み方法：</a:t>
            </a:r>
            <a:endParaRPr lang="en-US" altLang="ja-JP" sz="3200" dirty="0"/>
          </a:p>
          <a:p>
            <a:r>
              <a:rPr lang="ja-JP" altLang="en-US" sz="3200" dirty="0"/>
              <a:t>所属のクラブ事務局へ指定の「申込書」を提出。</a:t>
            </a:r>
            <a:endParaRPr kumimoji="1" lang="ja-JP" altLang="en-US" sz="3200" dirty="0"/>
          </a:p>
        </p:txBody>
      </p:sp>
    </p:spTree>
    <p:extLst>
      <p:ext uri="{BB962C8B-B14F-4D97-AF65-F5344CB8AC3E}">
        <p14:creationId xmlns:p14="http://schemas.microsoft.com/office/powerpoint/2010/main" val="591148548"/>
      </p:ext>
    </p:extLst>
  </p:cSld>
  <p:clrMapOvr>
    <a:masterClrMapping/>
  </p:clrMapOvr>
  <p:transition spd="slow" advTm="101902">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５．財団寄付の認証について（クラブの認証）</a:t>
            </a:r>
          </a:p>
        </p:txBody>
      </p:sp>
      <p:graphicFrame>
        <p:nvGraphicFramePr>
          <p:cNvPr id="5" name="表 5">
            <a:extLst>
              <a:ext uri="{FF2B5EF4-FFF2-40B4-BE49-F238E27FC236}">
                <a16:creationId xmlns:a16="http://schemas.microsoft.com/office/drawing/2014/main" id="{84726B01-B131-4F70-9CE5-6A8F0ABE6FD2}"/>
              </a:ext>
            </a:extLst>
          </p:cNvPr>
          <p:cNvGraphicFramePr>
            <a:graphicFrameLocks noGrp="1"/>
          </p:cNvGraphicFramePr>
          <p:nvPr>
            <p:extLst>
              <p:ext uri="{D42A27DB-BD31-4B8C-83A1-F6EECF244321}">
                <p14:modId xmlns:p14="http://schemas.microsoft.com/office/powerpoint/2010/main" val="1846127958"/>
              </p:ext>
            </p:extLst>
          </p:nvPr>
        </p:nvGraphicFramePr>
        <p:xfrm>
          <a:off x="216306" y="1732441"/>
          <a:ext cx="11759387" cy="4663440"/>
        </p:xfrm>
        <a:graphic>
          <a:graphicData uri="http://schemas.openxmlformats.org/drawingml/2006/table">
            <a:tbl>
              <a:tblPr firstRow="1" bandRow="1">
                <a:tableStyleId>{5C22544A-7EE6-4342-B048-85BDC9FD1C3A}</a:tableStyleId>
              </a:tblPr>
              <a:tblGrid>
                <a:gridCol w="625864">
                  <a:extLst>
                    <a:ext uri="{9D8B030D-6E8A-4147-A177-3AD203B41FA5}">
                      <a16:colId xmlns:a16="http://schemas.microsoft.com/office/drawing/2014/main" val="1756129595"/>
                    </a:ext>
                  </a:extLst>
                </a:gridCol>
                <a:gridCol w="11133523">
                  <a:extLst>
                    <a:ext uri="{9D8B030D-6E8A-4147-A177-3AD203B41FA5}">
                      <a16:colId xmlns:a16="http://schemas.microsoft.com/office/drawing/2014/main" val="3284577516"/>
                    </a:ext>
                  </a:extLst>
                </a:gridCol>
              </a:tblGrid>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Every</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Rotarian,</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Every Year </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327259373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a:t>
                      </a:r>
                      <a:r>
                        <a:rPr kumimoji="1" lang="ja-JP" altLang="en-US" sz="2000" b="0" dirty="0">
                          <a:solidFill>
                            <a:srgbClr val="FF0000"/>
                          </a:solidFill>
                          <a:latin typeface="HG丸ｺﾞｼｯｸM-PRO" panose="020F0600000000000000" pitchFamily="50" charset="-128"/>
                          <a:ea typeface="HG丸ｺﾞｼｯｸM-PRO" panose="020F0600000000000000" pitchFamily="50" charset="-128"/>
                        </a:rPr>
                        <a:t>全て</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が年次基金寄付</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25</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ドル以上で、一人あたりの寄付額が</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ドルに達しているクラブ</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31464970"/>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9589604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ロータリー財団寄付クラブ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23369656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寄付分類に関わらず会員</a:t>
                      </a:r>
                      <a:r>
                        <a:rPr kumimoji="1" lang="ja-JP" altLang="en-US" sz="2000" b="0" dirty="0">
                          <a:solidFill>
                            <a:srgbClr val="FF0000"/>
                          </a:solidFill>
                          <a:latin typeface="HG丸ｺﾞｼｯｸM-PRO" panose="020F0600000000000000" pitchFamily="50" charset="-128"/>
                          <a:ea typeface="HG丸ｺﾞｼｯｸM-PRO" panose="020F0600000000000000" pitchFamily="50" charset="-128"/>
                        </a:rPr>
                        <a:t>全て</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が財団寄付</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25</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ドル以上で、一人あたりの寄付額が</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ドルに達しているクラブ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84185722"/>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3033515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ポール・ハリス・ソサエティ・クラブ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131965584"/>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会員全てが年次基金かポリオプラスに</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ドル以上寄付したクラブ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5631900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83077818"/>
                  </a:ext>
                </a:extLst>
              </a:tr>
              <a:tr h="370840">
                <a:tc gridSpan="2">
                  <a:txBody>
                    <a:bodyPr/>
                    <a:lstStyle/>
                    <a:p>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年次基金寄付一人あたりの寄付額上位３クラブ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83691053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地区内で一人あたりの年次基金寄付額が上位</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位に入ったクラブ</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3969581"/>
                  </a:ext>
                </a:extLst>
              </a:tr>
            </a:tbl>
          </a:graphicData>
        </a:graphic>
      </p:graphicFrame>
      <p:sp>
        <p:nvSpPr>
          <p:cNvPr id="8" name="テキスト ボックス 7">
            <a:extLst>
              <a:ext uri="{FF2B5EF4-FFF2-40B4-BE49-F238E27FC236}">
                <a16:creationId xmlns:a16="http://schemas.microsoft.com/office/drawing/2014/main" id="{1DF7EA4D-D4AF-4942-B95E-29005CDCCB3D}"/>
              </a:ext>
            </a:extLst>
          </p:cNvPr>
          <p:cNvSpPr txBox="1"/>
          <p:nvPr/>
        </p:nvSpPr>
        <p:spPr>
          <a:xfrm>
            <a:off x="251638" y="898040"/>
            <a:ext cx="11688724" cy="707886"/>
          </a:xfrm>
          <a:prstGeom prst="rect">
            <a:avLst/>
          </a:prstGeom>
          <a:solidFill>
            <a:schemeClr val="accent5">
              <a:lumMod val="20000"/>
              <a:lumOff val="80000"/>
            </a:schemeClr>
          </a:solidFill>
          <a:ln>
            <a:noFill/>
          </a:ln>
        </p:spPr>
        <p:txBody>
          <a:bodyPr wrap="square">
            <a:spAutoFit/>
          </a:bodyPr>
          <a:lstStyle/>
          <a:p>
            <a:r>
              <a:rPr lang="ja-JP"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認証品としてバナーや感謝状が贈られます。バナーの認証状況は、「クラブのバナー認証レポート」で確認できます。</a:t>
            </a:r>
            <a:endParaRPr lang="ja-JP" altLang="en-US" sz="2000"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AA55CBD8-81C2-4C23-9898-4EC3E5CC723A}"/>
              </a:ext>
            </a:extLst>
          </p:cNvPr>
          <p:cNvPicPr>
            <a:picLocks noChangeAspect="1"/>
          </p:cNvPicPr>
          <p:nvPr/>
        </p:nvPicPr>
        <p:blipFill>
          <a:blip r:embed="rId3"/>
          <a:stretch>
            <a:fillRect/>
          </a:stretch>
        </p:blipFill>
        <p:spPr>
          <a:xfrm>
            <a:off x="9147464" y="3907018"/>
            <a:ext cx="2649492" cy="1783991"/>
          </a:xfrm>
          <a:prstGeom prst="rect">
            <a:avLst/>
          </a:prstGeom>
        </p:spPr>
      </p:pic>
    </p:spTree>
    <p:extLst>
      <p:ext uri="{BB962C8B-B14F-4D97-AF65-F5344CB8AC3E}">
        <p14:creationId xmlns:p14="http://schemas.microsoft.com/office/powerpoint/2010/main" val="2578170338"/>
      </p:ext>
    </p:extLst>
  </p:cSld>
  <p:clrMapOvr>
    <a:masterClrMapping/>
  </p:clrMapOvr>
  <p:transition spd="slow" advTm="4992">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５．財団寄付の認証について（クラブの認証）</a:t>
            </a:r>
          </a:p>
        </p:txBody>
      </p:sp>
      <p:graphicFrame>
        <p:nvGraphicFramePr>
          <p:cNvPr id="5" name="表 5">
            <a:extLst>
              <a:ext uri="{FF2B5EF4-FFF2-40B4-BE49-F238E27FC236}">
                <a16:creationId xmlns:a16="http://schemas.microsoft.com/office/drawing/2014/main" id="{84726B01-B131-4F70-9CE5-6A8F0ABE6FD2}"/>
              </a:ext>
            </a:extLst>
          </p:cNvPr>
          <p:cNvGraphicFramePr>
            <a:graphicFrameLocks noGrp="1"/>
          </p:cNvGraphicFramePr>
          <p:nvPr>
            <p:extLst>
              <p:ext uri="{D42A27DB-BD31-4B8C-83A1-F6EECF244321}">
                <p14:modId xmlns:p14="http://schemas.microsoft.com/office/powerpoint/2010/main" val="3134167363"/>
              </p:ext>
            </p:extLst>
          </p:nvPr>
        </p:nvGraphicFramePr>
        <p:xfrm>
          <a:off x="216306" y="1732441"/>
          <a:ext cx="11759387" cy="4358640"/>
        </p:xfrm>
        <a:graphic>
          <a:graphicData uri="http://schemas.openxmlformats.org/drawingml/2006/table">
            <a:tbl>
              <a:tblPr firstRow="1" bandRow="1">
                <a:tableStyleId>{5C22544A-7EE6-4342-B048-85BDC9FD1C3A}</a:tableStyleId>
              </a:tblPr>
              <a:tblGrid>
                <a:gridCol w="625864">
                  <a:extLst>
                    <a:ext uri="{9D8B030D-6E8A-4147-A177-3AD203B41FA5}">
                      <a16:colId xmlns:a16="http://schemas.microsoft.com/office/drawing/2014/main" val="1756129595"/>
                    </a:ext>
                  </a:extLst>
                </a:gridCol>
                <a:gridCol w="11133523">
                  <a:extLst>
                    <a:ext uri="{9D8B030D-6E8A-4147-A177-3AD203B41FA5}">
                      <a16:colId xmlns:a16="http://schemas.microsoft.com/office/drawing/2014/main" val="3284577516"/>
                    </a:ext>
                  </a:extLst>
                </a:gridCol>
              </a:tblGrid>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ポール・ハリス・フェロー・クラブ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327259373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会員全てがポール・ハリス・フェローのクラブ</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31464970"/>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9589604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Rotary’s Promise</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23369656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会員全てが恒久基金に寄付したクラブ（感謝状）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84185722"/>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3033515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End Polio Now</a:t>
                      </a:r>
                      <a:endPar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131965584"/>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ポリオプラスへ</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1,500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ドル以上寄付をしたクラブ（感謝状）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5631900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83077818"/>
                  </a:ext>
                </a:extLst>
              </a:tr>
              <a:tr h="370840">
                <a:tc gridSpan="2">
                  <a:txBody>
                    <a:bodyPr/>
                    <a:lstStyle/>
                    <a:p>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ローターアクトクラブへの感謝状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836910535"/>
                  </a:ext>
                </a:extLst>
              </a:tr>
              <a:tr h="291759">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クラブ又は会員から</a:t>
                      </a:r>
                      <a:r>
                        <a:rPr kumimoji="1" lang="ja-JP" altLang="en-US" sz="2000" b="0">
                          <a:solidFill>
                            <a:schemeClr val="tx1"/>
                          </a:solidFill>
                          <a:latin typeface="HG丸ｺﾞｼｯｸM-PRO" panose="020F0600000000000000" pitchFamily="50" charset="-128"/>
                          <a:ea typeface="HG丸ｺﾞｼｯｸM-PRO" panose="020F0600000000000000" pitchFamily="50" charset="-128"/>
                        </a:rPr>
                        <a:t>の寄付合計</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が</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ドルに達したクラブに贈られる「寄付達成証」</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3969581"/>
                  </a:ext>
                </a:extLst>
              </a:tr>
            </a:tbl>
          </a:graphicData>
        </a:graphic>
      </p:graphicFrame>
      <p:sp>
        <p:nvSpPr>
          <p:cNvPr id="8" name="テキスト ボックス 7">
            <a:extLst>
              <a:ext uri="{FF2B5EF4-FFF2-40B4-BE49-F238E27FC236}">
                <a16:creationId xmlns:a16="http://schemas.microsoft.com/office/drawing/2014/main" id="{1DF7EA4D-D4AF-4942-B95E-29005CDCCB3D}"/>
              </a:ext>
            </a:extLst>
          </p:cNvPr>
          <p:cNvSpPr txBox="1"/>
          <p:nvPr/>
        </p:nvSpPr>
        <p:spPr>
          <a:xfrm>
            <a:off x="251638" y="898040"/>
            <a:ext cx="11688724" cy="707886"/>
          </a:xfrm>
          <a:prstGeom prst="rect">
            <a:avLst/>
          </a:prstGeom>
          <a:solidFill>
            <a:schemeClr val="accent5">
              <a:lumMod val="20000"/>
              <a:lumOff val="80000"/>
            </a:schemeClr>
          </a:solidFill>
          <a:ln>
            <a:noFill/>
          </a:ln>
        </p:spPr>
        <p:txBody>
          <a:bodyPr wrap="square">
            <a:spAutoFit/>
          </a:bodyPr>
          <a:lstStyle/>
          <a:p>
            <a:r>
              <a:rPr lang="ja-JP"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認証品としてバナーや感謝状が贈られます。バナーの認証状況は、「クラブのバナー認証レポート」で確認できます。</a:t>
            </a:r>
            <a:endParaRPr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48685051"/>
      </p:ext>
    </p:extLst>
  </p:cSld>
  <p:clrMapOvr>
    <a:masterClrMapping/>
  </p:clrMapOvr>
  <p:transition spd="slow" advTm="1327">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　本日、皆様にお伝えしたいこと！</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とをする為の基金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466725" y="1170533"/>
            <a:ext cx="10963275" cy="5116785"/>
          </a:xfrm>
          <a:prstGeom prst="rect">
            <a:avLst/>
          </a:prstGeom>
          <a:noFill/>
        </p:spPr>
        <p:txBody>
          <a:bodyPr wrap="square" rtlCol="0">
            <a:spAutoFit/>
          </a:bodyPr>
          <a:lstStyle/>
          <a:p>
            <a:pPr>
              <a:lnSpc>
                <a:spcPts val="3300"/>
              </a:lnSpc>
            </a:pPr>
            <a:r>
              <a:rPr lang="ja-JP" altLang="en-US" sz="2400" dirty="0">
                <a:latin typeface="HG丸ｺﾞｼｯｸM-PRO" panose="020F0600000000000000" pitchFamily="50" charset="-128"/>
                <a:ea typeface="HG丸ｺﾞｼｯｸM-PRO" panose="020F0600000000000000" pitchFamily="50" charset="-128"/>
              </a:rPr>
              <a:t>１．ロータリー財団への寄付はなぜ必要か？</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２．財団寄付の種類について</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３．恒久基金に関する誤解</a:t>
            </a:r>
            <a:r>
              <a:rPr lang="en-US" altLang="ja-JP" sz="2400" dirty="0">
                <a:latin typeface="HG丸ｺﾞｼｯｸM-PRO" panose="020F0600000000000000" pitchFamily="50" charset="-128"/>
                <a:ea typeface="HG丸ｺﾞｼｯｸM-PRO" panose="020F0600000000000000" pitchFamily="50" charset="-128"/>
              </a:rPr>
              <a:t>?</a:t>
            </a: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４．地区目標について</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５．財団寄付の認証について（個人・クラブ）</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６．本日のまとめ</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2E790D42-752E-DD10-FF5F-EDBA60F8F7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7540" y="6015766"/>
            <a:ext cx="2691384" cy="670560"/>
          </a:xfrm>
          <a:prstGeom prst="rect">
            <a:avLst/>
          </a:prstGeom>
        </p:spPr>
      </p:pic>
    </p:spTree>
    <p:extLst>
      <p:ext uri="{BB962C8B-B14F-4D97-AF65-F5344CB8AC3E}">
        <p14:creationId xmlns:p14="http://schemas.microsoft.com/office/powerpoint/2010/main" val="3477158315"/>
      </p:ext>
    </p:extLst>
  </p:cSld>
  <p:clrMapOvr>
    <a:masterClrMapping/>
  </p:clrMapOvr>
  <p:transition spd="slow" advTm="19322">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latin typeface="HG丸ｺﾞｼｯｸM-PRO" panose="020F0600000000000000" pitchFamily="50" charset="-128"/>
                <a:ea typeface="HG丸ｺﾞｼｯｸM-PRO" panose="020F0600000000000000" pitchFamily="50" charset="-128"/>
              </a:rPr>
              <a:t>（番外編）節税とマイル獲得！？</a:t>
            </a:r>
          </a:p>
        </p:txBody>
      </p:sp>
      <p:sp>
        <p:nvSpPr>
          <p:cNvPr id="4" name="タイトル 1">
            <a:extLst>
              <a:ext uri="{FF2B5EF4-FFF2-40B4-BE49-F238E27FC236}">
                <a16:creationId xmlns:a16="http://schemas.microsoft.com/office/drawing/2014/main" id="{334D9807-DF90-43A6-807B-2D0393110356}"/>
              </a:ext>
            </a:extLst>
          </p:cNvPr>
          <p:cNvSpPr txBox="1">
            <a:spLocks/>
          </p:cNvSpPr>
          <p:nvPr/>
        </p:nvSpPr>
        <p:spPr bwMode="auto">
          <a:xfrm>
            <a:off x="777875" y="2036620"/>
            <a:ext cx="110839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4" tIns="45588" rIns="91174" bIns="45588"/>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lnSpc>
                <a:spcPct val="150000"/>
              </a:lnSpc>
            </a:pPr>
            <a:r>
              <a:rPr kumimoji="0" lang="ja-JP" altLang="en-US" sz="2800" dirty="0">
                <a:latin typeface="HG丸ｺﾞｼｯｸM-PRO" panose="020F0600000000000000" pitchFamily="50" charset="-128"/>
                <a:ea typeface="HG丸ｺﾞｼｯｸM-PRO" panose="020F0600000000000000" pitchFamily="50" charset="-128"/>
                <a:cs typeface="Meiryo UI" pitchFamily="50" charset="-128"/>
              </a:rPr>
              <a:t>＊ ロータリー財団の協力団体</a:t>
            </a:r>
            <a:endParaRPr kumimoji="0" lang="en-US" altLang="ja-JP" sz="2800" dirty="0">
              <a:latin typeface="HG丸ｺﾞｼｯｸM-PRO" panose="020F0600000000000000" pitchFamily="50" charset="-128"/>
              <a:ea typeface="HG丸ｺﾞｼｯｸM-PRO" panose="020F0600000000000000" pitchFamily="50" charset="-128"/>
              <a:cs typeface="Meiryo UI" pitchFamily="50" charset="-128"/>
            </a:endParaRPr>
          </a:p>
          <a:p>
            <a:pPr eaLnBrk="0" hangingPunct="0">
              <a:lnSpc>
                <a:spcPct val="150000"/>
              </a:lnSpc>
            </a:pPr>
            <a:r>
              <a:rPr kumimoji="0" lang="ja-JP" altLang="en-US" sz="2800" dirty="0">
                <a:latin typeface="HG丸ｺﾞｼｯｸM-PRO" panose="020F0600000000000000" pitchFamily="50" charset="-128"/>
                <a:ea typeface="HG丸ｺﾞｼｯｸM-PRO" panose="020F0600000000000000" pitchFamily="50" charset="-128"/>
                <a:cs typeface="Meiryo UI" pitchFamily="50" charset="-128"/>
              </a:rPr>
              <a:t>＊「特定公益増進法人」への寄付金として取り扱われ、税制上の</a:t>
            </a:r>
            <a:endParaRPr kumimoji="0" lang="en-US" altLang="ja-JP" sz="2800" dirty="0">
              <a:latin typeface="HG丸ｺﾞｼｯｸM-PRO" panose="020F0600000000000000" pitchFamily="50" charset="-128"/>
              <a:ea typeface="HG丸ｺﾞｼｯｸM-PRO" panose="020F0600000000000000" pitchFamily="50" charset="-128"/>
              <a:cs typeface="Meiryo UI" pitchFamily="50" charset="-128"/>
            </a:endParaRPr>
          </a:p>
          <a:p>
            <a:pPr eaLnBrk="0" hangingPunct="0"/>
            <a:r>
              <a:rPr kumimoji="0" lang="en-US" altLang="ja-JP" sz="2800" dirty="0">
                <a:latin typeface="HG丸ｺﾞｼｯｸM-PRO" panose="020F0600000000000000" pitchFamily="50" charset="-128"/>
                <a:ea typeface="HG丸ｺﾞｼｯｸM-PRO" panose="020F0600000000000000" pitchFamily="50" charset="-128"/>
                <a:cs typeface="Meiryo UI" pitchFamily="50" charset="-128"/>
              </a:rPr>
              <a:t>                                                                       </a:t>
            </a:r>
            <a:r>
              <a:rPr kumimoji="0" lang="ja-JP" altLang="en-US" sz="2800" dirty="0">
                <a:solidFill>
                  <a:srgbClr val="C00000"/>
                </a:solidFill>
                <a:latin typeface="HG丸ｺﾞｼｯｸM-PRO" panose="020F0600000000000000" pitchFamily="50" charset="-128"/>
                <a:ea typeface="HG丸ｺﾞｼｯｸM-PRO" panose="020F0600000000000000" pitchFamily="50" charset="-128"/>
                <a:cs typeface="Meiryo UI" pitchFamily="50" charset="-128"/>
              </a:rPr>
              <a:t>優遇措置</a:t>
            </a:r>
            <a:r>
              <a:rPr kumimoji="0" lang="ja-JP" altLang="en-US" sz="2800" dirty="0">
                <a:latin typeface="HG丸ｺﾞｼｯｸM-PRO" panose="020F0600000000000000" pitchFamily="50" charset="-128"/>
                <a:ea typeface="HG丸ｺﾞｼｯｸM-PRO" panose="020F0600000000000000" pitchFamily="50" charset="-128"/>
                <a:cs typeface="Meiryo UI" pitchFamily="50" charset="-128"/>
              </a:rPr>
              <a:t>の対象</a:t>
            </a:r>
            <a:endParaRPr kumimoji="0" lang="en-US" altLang="ja-JP" sz="2800" dirty="0">
              <a:latin typeface="HG丸ｺﾞｼｯｸM-PRO" panose="020F0600000000000000" pitchFamily="50" charset="-128"/>
              <a:ea typeface="HG丸ｺﾞｼｯｸM-PRO" panose="020F0600000000000000" pitchFamily="50" charset="-128"/>
              <a:cs typeface="Meiryo UI" pitchFamily="50" charset="-128"/>
            </a:endParaRPr>
          </a:p>
          <a:p>
            <a:pPr eaLnBrk="0" hangingPunct="0">
              <a:lnSpc>
                <a:spcPct val="150000"/>
              </a:lnSpc>
              <a:spcBef>
                <a:spcPts val="1266"/>
              </a:spcBef>
            </a:pPr>
            <a:r>
              <a:rPr kumimoji="0" lang="en-US" altLang="ja-JP" sz="2800" dirty="0">
                <a:latin typeface="HG丸ｺﾞｼｯｸM-PRO" panose="020F0600000000000000" pitchFamily="50" charset="-128"/>
                <a:ea typeface="HG丸ｺﾞｼｯｸM-PRO" panose="020F0600000000000000" pitchFamily="50" charset="-128"/>
                <a:cs typeface="Meiryo UI" pitchFamily="50" charset="-128"/>
              </a:rPr>
              <a:t>    </a:t>
            </a:r>
            <a:endParaRPr lang="ja-JP" altLang="en-US" sz="28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6" name="タイトル 1">
            <a:extLst>
              <a:ext uri="{FF2B5EF4-FFF2-40B4-BE49-F238E27FC236}">
                <a16:creationId xmlns:a16="http://schemas.microsoft.com/office/drawing/2014/main" id="{9468859F-E46F-45EE-991D-A453C0F950A3}"/>
              </a:ext>
            </a:extLst>
          </p:cNvPr>
          <p:cNvSpPr txBox="1">
            <a:spLocks/>
          </p:cNvSpPr>
          <p:nvPr/>
        </p:nvSpPr>
        <p:spPr bwMode="auto">
          <a:xfrm>
            <a:off x="180975" y="1128049"/>
            <a:ext cx="8861425" cy="71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4" tIns="45588" rIns="91174" bIns="45588"/>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r>
              <a:rPr kumimoji="0" lang="ja-JP" altLang="en-US" sz="3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公益財団法人 ロータリー日本財団</a:t>
            </a:r>
            <a:r>
              <a:rPr kumimoji="0" lang="ja-JP" altLang="en-US" sz="2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a:t>
            </a:r>
            <a:r>
              <a:rPr kumimoji="0" lang="en-US" altLang="ja-JP" sz="2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2010.12.24</a:t>
            </a:r>
            <a:r>
              <a:rPr kumimoji="0" lang="ja-JP" altLang="en-US" sz="2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a:t>
            </a:r>
            <a:endParaRPr kumimoji="0"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8" name="吹き出し: 角を丸めた四角形 7">
            <a:extLst>
              <a:ext uri="{FF2B5EF4-FFF2-40B4-BE49-F238E27FC236}">
                <a16:creationId xmlns:a16="http://schemas.microsoft.com/office/drawing/2014/main" id="{D9A98A55-FC6E-4B0B-BC1F-75E2A249A892}"/>
              </a:ext>
            </a:extLst>
          </p:cNvPr>
          <p:cNvSpPr/>
          <p:nvPr/>
        </p:nvSpPr>
        <p:spPr>
          <a:xfrm>
            <a:off x="3011487" y="3489040"/>
            <a:ext cx="5727700" cy="622300"/>
          </a:xfrm>
          <a:prstGeom prst="wedgeRoundRectCallout">
            <a:avLst>
              <a:gd name="adj1" fmla="val -9415"/>
              <a:gd name="adj2" fmla="val 491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sz="2800" dirty="0">
                <a:solidFill>
                  <a:srgbClr val="FF0000"/>
                </a:solidFill>
                <a:latin typeface="HG丸ｺﾞｼｯｸM-PRO" panose="020F0600000000000000" pitchFamily="50" charset="-128"/>
                <a:ea typeface="HG丸ｺﾞｼｯｸM-PRO" panose="020F0600000000000000" pitchFamily="50" charset="-128"/>
                <a:cs typeface="Meiryo UI" pitchFamily="50" charset="-128"/>
              </a:rPr>
              <a:t>「所得控除」または「税額控除」</a:t>
            </a:r>
            <a:endParaRPr kumimoji="1" lang="ja-JP" altLang="en-US" sz="2800" dirty="0">
              <a:solidFill>
                <a:srgbClr val="FF0000"/>
              </a:solidFill>
            </a:endParaRPr>
          </a:p>
        </p:txBody>
      </p:sp>
      <p:sp>
        <p:nvSpPr>
          <p:cNvPr id="9" name="正方形/長方形 8">
            <a:extLst>
              <a:ext uri="{FF2B5EF4-FFF2-40B4-BE49-F238E27FC236}">
                <a16:creationId xmlns:a16="http://schemas.microsoft.com/office/drawing/2014/main" id="{B5E8B34F-7882-4B40-84D9-D30DB2669783}"/>
              </a:ext>
            </a:extLst>
          </p:cNvPr>
          <p:cNvSpPr/>
          <p:nvPr/>
        </p:nvSpPr>
        <p:spPr>
          <a:xfrm>
            <a:off x="5438774" y="4346419"/>
            <a:ext cx="6600826" cy="1507839"/>
          </a:xfrm>
          <a:prstGeom prst="rect">
            <a:avLst/>
          </a:prstGeom>
          <a:solidFill>
            <a:schemeClr val="accent5">
              <a:lumMod val="20000"/>
              <a:lumOff val="80000"/>
            </a:schemeClr>
          </a:solidFill>
          <a:ln>
            <a:noFill/>
          </a:ln>
        </p:spPr>
        <p:txBody>
          <a:bodyPr wrap="square" lIns="91174" tIns="45588" rIns="91174" bIns="45588">
            <a:spAutoFit/>
          </a:bodyPr>
          <a:lstStyle/>
          <a:p>
            <a:pPr defTabSz="912199"/>
            <a:r>
              <a:rPr lang="ja-JP" altLang="en-US" sz="2400" u="sng" dirty="0">
                <a:latin typeface="HG丸ｺﾞｼｯｸM-PRO" panose="020F0600000000000000" pitchFamily="50" charset="-128"/>
                <a:ea typeface="HG丸ｺﾞｼｯｸM-PRO" panose="020F0600000000000000" pitchFamily="50" charset="-128"/>
              </a:rPr>
              <a:t>確定申告用領収証の発送時期（所属クラブ宛）</a:t>
            </a:r>
            <a:endParaRPr lang="en-US" altLang="ja-JP" sz="2400" u="sng" dirty="0">
              <a:latin typeface="HG丸ｺﾞｼｯｸM-PRO" panose="020F0600000000000000" pitchFamily="50" charset="-128"/>
              <a:ea typeface="HG丸ｺﾞｼｯｸM-PRO" panose="020F0600000000000000" pitchFamily="50" charset="-128"/>
            </a:endParaRPr>
          </a:p>
          <a:p>
            <a:pPr algn="ctr" defTabSz="912199">
              <a:spcBef>
                <a:spcPts val="1200"/>
              </a:spcBef>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12</a:t>
            </a:r>
            <a:r>
              <a:rPr lang="ja-JP" altLang="en-US" sz="2400" dirty="0">
                <a:latin typeface="HG丸ｺﾞｼｯｸM-PRO" panose="020F0600000000000000" pitchFamily="50" charset="-128"/>
                <a:ea typeface="HG丸ｺﾞｼｯｸM-PRO" panose="020F0600000000000000" pitchFamily="50" charset="-128"/>
              </a:rPr>
              <a:t>月分　翌年</a:t>
            </a: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月末</a:t>
            </a:r>
            <a:endParaRPr lang="en-US" altLang="ja-JP" sz="2400" dirty="0">
              <a:latin typeface="HG丸ｺﾞｼｯｸM-PRO" panose="020F0600000000000000" pitchFamily="50" charset="-128"/>
              <a:ea typeface="HG丸ｺﾞｼｯｸM-PRO" panose="020F0600000000000000" pitchFamily="50" charset="-128"/>
            </a:endParaRPr>
          </a:p>
          <a:p>
            <a:pPr algn="ctr" defTabSz="912199">
              <a:spcBef>
                <a:spcPts val="1200"/>
              </a:spcBef>
            </a:pPr>
            <a:r>
              <a:rPr lang="en-US" altLang="ja-JP" sz="2400" dirty="0">
                <a:latin typeface="HG丸ｺﾞｼｯｸM-PRO" panose="020F0600000000000000" pitchFamily="50" charset="-128"/>
                <a:ea typeface="HG丸ｺﾞｼｯｸM-PRO" panose="020F0600000000000000" pitchFamily="50" charset="-128"/>
              </a:rPr>
              <a:t>         1</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6</a:t>
            </a:r>
            <a:r>
              <a:rPr lang="ja-JP" altLang="en-US" sz="2400" dirty="0">
                <a:latin typeface="HG丸ｺﾞｼｯｸM-PRO" panose="020F0600000000000000" pitchFamily="50" charset="-128"/>
                <a:ea typeface="HG丸ｺﾞｼｯｸM-PRO" panose="020F0600000000000000" pitchFamily="50" charset="-128"/>
              </a:rPr>
              <a:t>月分　 同年</a:t>
            </a:r>
            <a:r>
              <a:rPr lang="en-US" altLang="ja-JP" sz="2400" dirty="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月末</a:t>
            </a:r>
          </a:p>
        </p:txBody>
      </p:sp>
      <p:pic>
        <p:nvPicPr>
          <p:cNvPr id="7" name="図 6">
            <a:extLst>
              <a:ext uri="{FF2B5EF4-FFF2-40B4-BE49-F238E27FC236}">
                <a16:creationId xmlns:a16="http://schemas.microsoft.com/office/drawing/2014/main" id="{441A4563-4B7D-4A9A-9338-291570C68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423" y="4559015"/>
            <a:ext cx="1379946" cy="1282729"/>
          </a:xfrm>
          <a:prstGeom prst="rect">
            <a:avLst/>
          </a:prstGeom>
        </p:spPr>
      </p:pic>
      <p:pic>
        <p:nvPicPr>
          <p:cNvPr id="10" name="図 9">
            <a:extLst>
              <a:ext uri="{FF2B5EF4-FFF2-40B4-BE49-F238E27FC236}">
                <a16:creationId xmlns:a16="http://schemas.microsoft.com/office/drawing/2014/main" id="{6F0D35B9-785B-4260-B88D-0867530BB4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9011" y="4559015"/>
            <a:ext cx="1379945" cy="1248126"/>
          </a:xfrm>
          <a:prstGeom prst="rect">
            <a:avLst/>
          </a:prstGeom>
        </p:spPr>
      </p:pic>
      <p:pic>
        <p:nvPicPr>
          <p:cNvPr id="2" name="図 1">
            <a:extLst>
              <a:ext uri="{FF2B5EF4-FFF2-40B4-BE49-F238E27FC236}">
                <a16:creationId xmlns:a16="http://schemas.microsoft.com/office/drawing/2014/main" id="{C0399966-1EE7-C674-2931-C64DFD1587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48216" y="6035040"/>
            <a:ext cx="2691384" cy="670560"/>
          </a:xfrm>
          <a:prstGeom prst="rect">
            <a:avLst/>
          </a:prstGeom>
        </p:spPr>
      </p:pic>
    </p:spTree>
    <p:extLst>
      <p:ext uri="{BB962C8B-B14F-4D97-AF65-F5344CB8AC3E}">
        <p14:creationId xmlns:p14="http://schemas.microsoft.com/office/powerpoint/2010/main" val="2223890365"/>
      </p:ext>
    </p:extLst>
  </p:cSld>
  <p:clrMapOvr>
    <a:masterClrMapping/>
  </p:clrMapOvr>
  <p:transition spd="slow" advTm="10857">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（番外編）ロータリー・クレジットカード</a:t>
            </a:r>
          </a:p>
        </p:txBody>
      </p:sp>
      <p:sp>
        <p:nvSpPr>
          <p:cNvPr id="5" name="テキスト ボックス 4">
            <a:extLst>
              <a:ext uri="{FF2B5EF4-FFF2-40B4-BE49-F238E27FC236}">
                <a16:creationId xmlns:a16="http://schemas.microsoft.com/office/drawing/2014/main" id="{538650E1-2DA8-4B24-9223-5DB56ADBB309}"/>
              </a:ext>
            </a:extLst>
          </p:cNvPr>
          <p:cNvSpPr txBox="1"/>
          <p:nvPr/>
        </p:nvSpPr>
        <p:spPr>
          <a:xfrm>
            <a:off x="180975" y="1042013"/>
            <a:ext cx="11177256" cy="1405193"/>
          </a:xfrm>
          <a:prstGeom prst="rect">
            <a:avLst/>
          </a:prstGeom>
          <a:solidFill>
            <a:schemeClr val="accent5">
              <a:lumMod val="20000"/>
              <a:lumOff val="80000"/>
            </a:schemeClr>
          </a:solidFill>
        </p:spPr>
        <p:txBody>
          <a:bodyPr wrap="square">
            <a:spAutoFit/>
          </a:bodyPr>
          <a:lstStyle/>
          <a:p>
            <a:pPr algn="l" rtl="0">
              <a:lnSpc>
                <a:spcPct val="150000"/>
              </a:lnSpc>
            </a:pP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カード利用金額に応じて、ポリオ根絶の活動資金を支援できます。</a:t>
            </a:r>
            <a:r>
              <a:rPr lang="en-US" altLang="ja-JP" sz="2000" b="0" i="0" dirty="0">
                <a:solidFill>
                  <a:srgbClr val="000000"/>
                </a:solidFill>
                <a:effectLst/>
                <a:latin typeface="HG丸ｺﾞｼｯｸM-PRO" panose="020F0600000000000000" pitchFamily="50" charset="-128"/>
                <a:ea typeface="HG丸ｺﾞｼｯｸM-PRO" panose="020F0600000000000000" pitchFamily="50" charset="-128"/>
              </a:rPr>
              <a:t>2000</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年にこのプログラムが開始されて以来、既に</a:t>
            </a:r>
            <a:r>
              <a:rPr lang="en-US" altLang="ja-JP" sz="2000" b="0" i="0" dirty="0">
                <a:solidFill>
                  <a:srgbClr val="000000"/>
                </a:solidFill>
                <a:effectLst/>
                <a:latin typeface="HG丸ｺﾞｼｯｸM-PRO" panose="020F0600000000000000" pitchFamily="50" charset="-128"/>
                <a:ea typeface="HG丸ｺﾞｼｯｸM-PRO" panose="020F0600000000000000" pitchFamily="50" charset="-128"/>
              </a:rPr>
              <a:t>860</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万米ドルが財団に寄付され、そのうち</a:t>
            </a:r>
            <a:r>
              <a:rPr lang="en-US" altLang="ja-JP" sz="2000" b="0" i="0" dirty="0">
                <a:solidFill>
                  <a:srgbClr val="000000"/>
                </a:solidFill>
                <a:effectLst/>
                <a:latin typeface="HG丸ｺﾞｼｯｸM-PRO" panose="020F0600000000000000" pitchFamily="50" charset="-128"/>
                <a:ea typeface="HG丸ｺﾞｼｯｸM-PRO" panose="020F0600000000000000" pitchFamily="50" charset="-128"/>
              </a:rPr>
              <a:t>360</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万ドルが</a:t>
            </a:r>
            <a:r>
              <a:rPr lang="ja-JP" altLang="en-US" sz="2000" b="1" i="0" u="none" strike="noStrike" dirty="0">
                <a:solidFill>
                  <a:srgbClr val="C00000"/>
                </a:solidFill>
                <a:effectLst/>
                <a:latin typeface="HG丸ｺﾞｼｯｸM-PRO" panose="020F0600000000000000" pitchFamily="50" charset="-128"/>
                <a:ea typeface="HG丸ｺﾞｼｯｸM-PRO" panose="020F0600000000000000" pitchFamily="50" charset="-128"/>
              </a:rPr>
              <a:t>ポリオ</a:t>
            </a:r>
            <a:r>
              <a:rPr lang="ja-JP" altLang="en-US" sz="2000" b="1" dirty="0">
                <a:solidFill>
                  <a:srgbClr val="C00000"/>
                </a:solidFill>
                <a:latin typeface="HG丸ｺﾞｼｯｸM-PRO" panose="020F0600000000000000" pitchFamily="50" charset="-128"/>
                <a:ea typeface="HG丸ｺﾞｼｯｸM-PRO" panose="020F0600000000000000" pitchFamily="50" charset="-128"/>
              </a:rPr>
              <a:t>根絶</a:t>
            </a:r>
            <a:r>
              <a:rPr lang="ja-JP" altLang="en-US" sz="2000" b="1" i="0" u="none" strike="noStrike" dirty="0">
                <a:solidFill>
                  <a:srgbClr val="C00000"/>
                </a:solidFill>
                <a:effectLst/>
                <a:latin typeface="HG丸ｺﾞｼｯｸM-PRO" panose="020F0600000000000000" pitchFamily="50" charset="-128"/>
                <a:ea typeface="HG丸ｺﾞｼｯｸM-PRO" panose="020F0600000000000000" pitchFamily="50" charset="-128"/>
              </a:rPr>
              <a:t>活動</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に役立てられました。</a:t>
            </a:r>
          </a:p>
        </p:txBody>
      </p:sp>
      <p:sp>
        <p:nvSpPr>
          <p:cNvPr id="4" name="テキスト ボックス 3">
            <a:extLst>
              <a:ext uri="{FF2B5EF4-FFF2-40B4-BE49-F238E27FC236}">
                <a16:creationId xmlns:a16="http://schemas.microsoft.com/office/drawing/2014/main" id="{965F98BC-6545-4588-ACAE-C36F255565A1}"/>
              </a:ext>
            </a:extLst>
          </p:cNvPr>
          <p:cNvSpPr txBox="1"/>
          <p:nvPr/>
        </p:nvSpPr>
        <p:spPr>
          <a:xfrm>
            <a:off x="457201" y="3602370"/>
            <a:ext cx="8746958" cy="1800475"/>
          </a:xfrm>
          <a:prstGeom prst="rect">
            <a:avLst/>
          </a:prstGeom>
          <a:noFill/>
        </p:spPr>
        <p:txBody>
          <a:bodyPr wrap="square" lIns="91421" tIns="45711" rIns="91421" bIns="45711" rtlCol="0">
            <a:spAutoFit/>
          </a:bodyPr>
          <a:lstStyle/>
          <a:p>
            <a:pPr marL="342900" indent="-342900">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クラブの預金口座を引落口座として指定することが出来る</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spcBef>
                <a:spcPts val="600"/>
              </a:spcBef>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事前一報で高額利用が可能（</a:t>
            </a:r>
            <a:r>
              <a:rPr lang="en-US" altLang="ja-JP" sz="2400" dirty="0">
                <a:solidFill>
                  <a:srgbClr val="002060"/>
                </a:solidFill>
                <a:latin typeface="HG丸ｺﾞｼｯｸM-PRO" panose="020F0600000000000000" pitchFamily="50" charset="-128"/>
                <a:ea typeface="HG丸ｺﾞｼｯｸM-PRO" panose="020F0600000000000000" pitchFamily="50" charset="-128"/>
              </a:rPr>
              <a:t>1,000</a:t>
            </a:r>
            <a:r>
              <a:rPr lang="ja-JP" altLang="en-US" sz="2400" dirty="0">
                <a:solidFill>
                  <a:srgbClr val="002060"/>
                </a:solidFill>
                <a:latin typeface="HG丸ｺﾞｼｯｸM-PRO" panose="020F0600000000000000" pitchFamily="50" charset="-128"/>
                <a:ea typeface="HG丸ｺﾞｼｯｸM-PRO" panose="020F0600000000000000" pitchFamily="50" charset="-128"/>
              </a:rPr>
              <a:t>万円未満は不要）</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spcBef>
                <a:spcPts val="600"/>
              </a:spcBef>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年会費無料</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spcBef>
                <a:spcPts val="600"/>
              </a:spcBef>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ロータリークラブの運営に利用できる</a:t>
            </a:r>
            <a:endParaRPr lang="en-US" altLang="ja-JP" sz="2400" dirty="0">
              <a:solidFill>
                <a:srgbClr val="FF0000"/>
              </a:solidFill>
              <a:uFill>
                <a:solidFill>
                  <a:srgbClr val="FF0066"/>
                </a:solidFill>
              </a:uFill>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2BDBFF55-CFAA-424B-B1C7-BEC50462B366}"/>
              </a:ext>
            </a:extLst>
          </p:cNvPr>
          <p:cNvSpPr txBox="1"/>
          <p:nvPr/>
        </p:nvSpPr>
        <p:spPr>
          <a:xfrm>
            <a:off x="325353" y="2793965"/>
            <a:ext cx="6093994" cy="461665"/>
          </a:xfrm>
          <a:prstGeom prst="rect">
            <a:avLst/>
          </a:prstGeom>
          <a:noFill/>
        </p:spPr>
        <p:txBody>
          <a:bodyPr wrap="square">
            <a:spAutoFit/>
          </a:bodyPr>
          <a:lstStyle/>
          <a:p>
            <a:r>
              <a:rPr lang="ja-JP" altLang="en-US" sz="2400" b="1" dirty="0">
                <a:solidFill>
                  <a:schemeClr val="accent1">
                    <a:lumMod val="50000"/>
                  </a:schemeClr>
                </a:solidFill>
                <a:latin typeface="HG丸ｺﾞｼｯｸM-PRO" panose="020F0600000000000000" pitchFamily="50" charset="-128"/>
                <a:ea typeface="HG丸ｺﾞｼｯｸM-PRO" panose="020F0600000000000000" pitchFamily="50" charset="-128"/>
              </a:rPr>
              <a:t>ダイナースクラブ・コーポレイトカード</a:t>
            </a:r>
            <a:endParaRPr lang="en-US" altLang="ja-JP" sz="2400" b="1"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8" name="吹き出し: 四角形 7">
            <a:extLst>
              <a:ext uri="{FF2B5EF4-FFF2-40B4-BE49-F238E27FC236}">
                <a16:creationId xmlns:a16="http://schemas.microsoft.com/office/drawing/2014/main" id="{2DB3B3A1-F07F-42F5-A07C-6FC3CDB60E34}"/>
              </a:ext>
            </a:extLst>
          </p:cNvPr>
          <p:cNvSpPr/>
          <p:nvPr/>
        </p:nvSpPr>
        <p:spPr>
          <a:xfrm>
            <a:off x="2244388" y="5506611"/>
            <a:ext cx="7164307" cy="1198989"/>
          </a:xfrm>
          <a:prstGeom prst="wedgeRectCallout">
            <a:avLst>
              <a:gd name="adj1" fmla="val -29576"/>
              <a:gd name="adj2" fmla="val -59559"/>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2400" dirty="0">
                <a:solidFill>
                  <a:schemeClr val="tx1"/>
                </a:solidFill>
                <a:uFill>
                  <a:solidFill>
                    <a:srgbClr val="FF0066"/>
                  </a:solidFill>
                </a:uFill>
                <a:latin typeface="HG丸ｺﾞｼｯｸM-PRO" panose="020F0600000000000000" pitchFamily="50" charset="-128"/>
                <a:ea typeface="HG丸ｺﾞｼｯｸM-PRO" panose="020F0600000000000000" pitchFamily="50" charset="-128"/>
              </a:rPr>
              <a:t>・人頭分担金・世界大会　登録料</a:t>
            </a:r>
            <a:endParaRPr lang="en-US" altLang="ja-JP" sz="2400" dirty="0">
              <a:solidFill>
                <a:schemeClr val="tx1"/>
              </a:solidFill>
              <a:uFill>
                <a:solidFill>
                  <a:srgbClr val="FF0066"/>
                </a:solidFill>
              </a:uFill>
              <a:latin typeface="HG丸ｺﾞｼｯｸM-PRO" panose="020F0600000000000000" pitchFamily="50" charset="-128"/>
              <a:ea typeface="HG丸ｺﾞｼｯｸM-PRO" panose="020F0600000000000000" pitchFamily="50" charset="-128"/>
            </a:endParaRPr>
          </a:p>
          <a:p>
            <a:pPr>
              <a:spcBef>
                <a:spcPts val="600"/>
              </a:spcBef>
            </a:pPr>
            <a:r>
              <a:rPr lang="ja-JP" altLang="en-US" sz="2400" dirty="0">
                <a:solidFill>
                  <a:schemeClr val="tx1"/>
                </a:solidFill>
                <a:uFill>
                  <a:solidFill>
                    <a:srgbClr val="FF0066"/>
                  </a:solidFill>
                </a:uFill>
                <a:latin typeface="HG丸ｺﾞｼｯｸM-PRO" panose="020F0600000000000000" pitchFamily="50" charset="-128"/>
                <a:ea typeface="HG丸ｺﾞｼｯｸM-PRO" panose="020F0600000000000000" pitchFamily="50" charset="-128"/>
              </a:rPr>
              <a:t>・例会会場費支払い　・各懇親会支払　・その他</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id="{AA198919-A569-4182-A0EB-F9DF440B07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6805" y="2226277"/>
            <a:ext cx="2547994" cy="1604653"/>
          </a:xfrm>
          <a:prstGeom prst="rect">
            <a:avLst/>
          </a:prstGeom>
        </p:spPr>
      </p:pic>
    </p:spTree>
    <p:extLst>
      <p:ext uri="{BB962C8B-B14F-4D97-AF65-F5344CB8AC3E}">
        <p14:creationId xmlns:p14="http://schemas.microsoft.com/office/powerpoint/2010/main" val="1620039694"/>
      </p:ext>
    </p:extLst>
  </p:cSld>
  <p:clrMapOvr>
    <a:masterClrMapping/>
  </p:clrMapOvr>
  <p:transition spd="slow" advTm="15849">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６．本日のまとめ　ロータリー財団への寄付はなぜ必要か？</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762000" y="1254082"/>
            <a:ext cx="10963275" cy="2577629"/>
          </a:xfrm>
          <a:prstGeom prst="rect">
            <a:avLst/>
          </a:prstGeom>
          <a:noFill/>
        </p:spPr>
        <p:txBody>
          <a:bodyPr wrap="square" rtlCol="0">
            <a:spAutoFit/>
          </a:bodyPr>
          <a:lstStyle/>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046C2F6A-A99A-48C5-B73C-DE24D3E27965}"/>
              </a:ext>
            </a:extLst>
          </p:cNvPr>
          <p:cNvPicPr>
            <a:picLocks noChangeAspect="1"/>
          </p:cNvPicPr>
          <p:nvPr/>
        </p:nvPicPr>
        <p:blipFill>
          <a:blip r:embed="rId3"/>
          <a:stretch>
            <a:fillRect/>
          </a:stretch>
        </p:blipFill>
        <p:spPr>
          <a:xfrm>
            <a:off x="180976" y="1500187"/>
            <a:ext cx="11858624" cy="4282047"/>
          </a:xfrm>
          <a:prstGeom prst="rect">
            <a:avLst/>
          </a:prstGeom>
        </p:spPr>
      </p:pic>
      <p:pic>
        <p:nvPicPr>
          <p:cNvPr id="6" name="図 5">
            <a:extLst>
              <a:ext uri="{FF2B5EF4-FFF2-40B4-BE49-F238E27FC236}">
                <a16:creationId xmlns:a16="http://schemas.microsoft.com/office/drawing/2014/main" id="{8A676B3F-374E-4866-928C-A6413AA5BC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3710" y="5936280"/>
            <a:ext cx="855278" cy="717176"/>
          </a:xfrm>
          <a:prstGeom prst="rect">
            <a:avLst/>
          </a:prstGeom>
        </p:spPr>
      </p:pic>
      <p:pic>
        <p:nvPicPr>
          <p:cNvPr id="8" name="図 7">
            <a:extLst>
              <a:ext uri="{FF2B5EF4-FFF2-40B4-BE49-F238E27FC236}">
                <a16:creationId xmlns:a16="http://schemas.microsoft.com/office/drawing/2014/main" id="{A423F074-9C0F-4BEF-B5D4-5A487C0BAC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28988" y="5901212"/>
            <a:ext cx="814649" cy="804388"/>
          </a:xfrm>
          <a:prstGeom prst="rect">
            <a:avLst/>
          </a:prstGeom>
        </p:spPr>
      </p:pic>
      <p:pic>
        <p:nvPicPr>
          <p:cNvPr id="3" name="図 2">
            <a:extLst>
              <a:ext uri="{FF2B5EF4-FFF2-40B4-BE49-F238E27FC236}">
                <a16:creationId xmlns:a16="http://schemas.microsoft.com/office/drawing/2014/main" id="{23097BAD-17A0-2A62-42B3-B43E7F0844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7346" y="6035040"/>
            <a:ext cx="2691384" cy="670560"/>
          </a:xfrm>
          <a:prstGeom prst="rect">
            <a:avLst/>
          </a:prstGeom>
        </p:spPr>
      </p:pic>
    </p:spTree>
    <p:extLst>
      <p:ext uri="{BB962C8B-B14F-4D97-AF65-F5344CB8AC3E}">
        <p14:creationId xmlns:p14="http://schemas.microsoft.com/office/powerpoint/2010/main" val="3993526807"/>
      </p:ext>
    </p:extLst>
  </p:cSld>
  <p:clrMapOvr>
    <a:masterClrMapping/>
  </p:clrMapOvr>
  <p:transition spd="slow" advTm="18543">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６．本日のまとめ　地区目標について</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4" name="表 4">
            <a:extLst>
              <a:ext uri="{FF2B5EF4-FFF2-40B4-BE49-F238E27FC236}">
                <a16:creationId xmlns:a16="http://schemas.microsoft.com/office/drawing/2014/main" id="{A12E0405-13B9-4CE5-833F-A004781EEE23}"/>
              </a:ext>
            </a:extLst>
          </p:cNvPr>
          <p:cNvGraphicFramePr>
            <a:graphicFrameLocks noGrp="1"/>
          </p:cNvGraphicFramePr>
          <p:nvPr>
            <p:extLst>
              <p:ext uri="{D42A27DB-BD31-4B8C-83A1-F6EECF244321}">
                <p14:modId xmlns:p14="http://schemas.microsoft.com/office/powerpoint/2010/main" val="225483633"/>
              </p:ext>
            </p:extLst>
          </p:nvPr>
        </p:nvGraphicFramePr>
        <p:xfrm>
          <a:off x="405899" y="1082576"/>
          <a:ext cx="11512831" cy="4422481"/>
        </p:xfrm>
        <a:graphic>
          <a:graphicData uri="http://schemas.openxmlformats.org/drawingml/2006/table">
            <a:tbl>
              <a:tblPr firstRow="1" bandRow="1">
                <a:tableStyleId>{5C22544A-7EE6-4342-B048-85BDC9FD1C3A}</a:tableStyleId>
              </a:tblPr>
              <a:tblGrid>
                <a:gridCol w="4138961">
                  <a:extLst>
                    <a:ext uri="{9D8B030D-6E8A-4147-A177-3AD203B41FA5}">
                      <a16:colId xmlns:a16="http://schemas.microsoft.com/office/drawing/2014/main" val="319061171"/>
                    </a:ext>
                  </a:extLst>
                </a:gridCol>
                <a:gridCol w="7373870">
                  <a:extLst>
                    <a:ext uri="{9D8B030D-6E8A-4147-A177-3AD203B41FA5}">
                      <a16:colId xmlns:a16="http://schemas.microsoft.com/office/drawing/2014/main" val="2207289001"/>
                    </a:ext>
                  </a:extLst>
                </a:gridCol>
              </a:tblGrid>
              <a:tr h="579426">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寄付の分類</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目標</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579426">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47556324"/>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年次基金寄付</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150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704729">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51564350"/>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ポリオプラス基金寄付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r h="639725">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29955998"/>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恒久基金寄付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３</a:t>
                      </a:r>
                      <a:r>
                        <a:rPr kumimoji="1" lang="en-US" altLang="ja-JP" sz="2800" b="1" dirty="0">
                          <a:solidFill>
                            <a:srgbClr val="FF0000"/>
                          </a:solidFill>
                          <a:latin typeface="HG丸ｺﾞｼｯｸM-PRO" panose="020F0600000000000000" pitchFamily="50" charset="-128"/>
                          <a:ea typeface="HG丸ｺﾞｼｯｸM-PRO" panose="020F0600000000000000" pitchFamily="50" charset="-128"/>
                        </a:rPr>
                        <a:t>0</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rgbClr val="FF0000"/>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rgbClr val="FF0000"/>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5027491"/>
                  </a:ext>
                </a:extLst>
              </a:tr>
            </a:tbl>
          </a:graphicData>
        </a:graphic>
      </p:graphicFrame>
      <p:sp>
        <p:nvSpPr>
          <p:cNvPr id="6" name="矢印: 右 5">
            <a:extLst>
              <a:ext uri="{FF2B5EF4-FFF2-40B4-BE49-F238E27FC236}">
                <a16:creationId xmlns:a16="http://schemas.microsoft.com/office/drawing/2014/main" id="{5D8BE226-7E1F-4E01-8AB3-83FC8314E118}"/>
              </a:ext>
            </a:extLst>
          </p:cNvPr>
          <p:cNvSpPr/>
          <p:nvPr/>
        </p:nvSpPr>
        <p:spPr>
          <a:xfrm>
            <a:off x="4533010" y="2254432"/>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A67B3AC8-4E07-4237-87DB-1720DFA38CF8}"/>
              </a:ext>
            </a:extLst>
          </p:cNvPr>
          <p:cNvSpPr/>
          <p:nvPr/>
        </p:nvSpPr>
        <p:spPr>
          <a:xfrm>
            <a:off x="4533011" y="4833998"/>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AC7BDDD4-9346-4FB8-9B60-75F47D276BB3}"/>
              </a:ext>
            </a:extLst>
          </p:cNvPr>
          <p:cNvSpPr/>
          <p:nvPr/>
        </p:nvSpPr>
        <p:spPr>
          <a:xfrm>
            <a:off x="4533011" y="3518324"/>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FB778036-B430-4D6D-905C-DCA303F81E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899" y="1892299"/>
            <a:ext cx="814649" cy="805689"/>
          </a:xfrm>
          <a:prstGeom prst="rect">
            <a:avLst/>
          </a:prstGeom>
        </p:spPr>
      </p:pic>
      <p:pic>
        <p:nvPicPr>
          <p:cNvPr id="10" name="図 9">
            <a:extLst>
              <a:ext uri="{FF2B5EF4-FFF2-40B4-BE49-F238E27FC236}">
                <a16:creationId xmlns:a16="http://schemas.microsoft.com/office/drawing/2014/main" id="{CF829A43-A664-4656-AC32-C85140DC99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384" y="2963649"/>
            <a:ext cx="667678" cy="660334"/>
          </a:xfrm>
          <a:prstGeom prst="rect">
            <a:avLst/>
          </a:prstGeom>
        </p:spPr>
      </p:pic>
      <p:pic>
        <p:nvPicPr>
          <p:cNvPr id="11" name="図 10">
            <a:extLst>
              <a:ext uri="{FF2B5EF4-FFF2-40B4-BE49-F238E27FC236}">
                <a16:creationId xmlns:a16="http://schemas.microsoft.com/office/drawing/2014/main" id="{F38ACD1A-149B-43C3-9186-914358A927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180" y="4630116"/>
            <a:ext cx="1041992" cy="1028868"/>
          </a:xfrm>
          <a:prstGeom prst="rect">
            <a:avLst/>
          </a:prstGeom>
        </p:spPr>
      </p:pic>
      <p:pic>
        <p:nvPicPr>
          <p:cNvPr id="2" name="図 1">
            <a:extLst>
              <a:ext uri="{FF2B5EF4-FFF2-40B4-BE49-F238E27FC236}">
                <a16:creationId xmlns:a16="http://schemas.microsoft.com/office/drawing/2014/main" id="{34717443-B48C-8444-E8D6-F0DA23A80F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7346" y="6035040"/>
            <a:ext cx="2691384" cy="670560"/>
          </a:xfrm>
          <a:prstGeom prst="rect">
            <a:avLst/>
          </a:prstGeom>
        </p:spPr>
      </p:pic>
    </p:spTree>
    <p:extLst>
      <p:ext uri="{BB962C8B-B14F-4D97-AF65-F5344CB8AC3E}">
        <p14:creationId xmlns:p14="http://schemas.microsoft.com/office/powerpoint/2010/main" val="1208988216"/>
      </p:ext>
    </p:extLst>
  </p:cSld>
  <p:clrMapOvr>
    <a:masterClrMapping/>
  </p:clrMapOvr>
  <p:transition spd="slow" advTm="6282">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8EC4F3F-DA2A-4D04-AAEE-7C629A0DA05A}"/>
              </a:ext>
            </a:extLst>
          </p:cNvPr>
          <p:cNvSpPr txBox="1"/>
          <p:nvPr/>
        </p:nvSpPr>
        <p:spPr>
          <a:xfrm>
            <a:off x="722752" y="1309132"/>
            <a:ext cx="11171104" cy="2003112"/>
          </a:xfrm>
          <a:prstGeom prst="rect">
            <a:avLst/>
          </a:prstGeom>
          <a:noFill/>
          <a:ln>
            <a:noFill/>
          </a:ln>
        </p:spPr>
        <p:txBody>
          <a:bodyPr wrap="square" rtlCol="0">
            <a:spAutoFit/>
          </a:bodyPr>
          <a:lstStyle/>
          <a:p>
            <a:pPr algn="ctr">
              <a:spcBef>
                <a:spcPct val="0"/>
              </a:spcBef>
              <a:spcAft>
                <a:spcPts val="450"/>
              </a:spcAft>
            </a:pPr>
            <a:r>
              <a:rPr lang="ja-JP" altLang="en-US" sz="4000" b="1" dirty="0">
                <a:solidFill>
                  <a:schemeClr val="accent5">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皆様からの財団寄付が、　　　　　　　　　　　　地域社会や世界での奉仕活動を支える</a:t>
            </a:r>
            <a:endParaRPr lang="en-US" altLang="ja-JP" sz="4000" b="1" dirty="0">
              <a:solidFill>
                <a:schemeClr val="accent5">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spcBef>
                <a:spcPct val="0"/>
              </a:spcBef>
              <a:spcAft>
                <a:spcPts val="450"/>
              </a:spcAft>
            </a:pPr>
            <a:r>
              <a:rPr lang="ja-JP" altLang="en-US" sz="4000" b="1" dirty="0">
                <a:solidFill>
                  <a:schemeClr val="accent5">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財源となります！</a:t>
            </a:r>
            <a:endParaRPr lang="en-US" altLang="ja-JP" sz="4000" b="1" dirty="0">
              <a:solidFill>
                <a:schemeClr val="accent5">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1C05DBEF-C9F3-4932-B60C-5D360588135B}"/>
              </a:ext>
            </a:extLst>
          </p:cNvPr>
          <p:cNvSpPr txBox="1"/>
          <p:nvPr/>
        </p:nvSpPr>
        <p:spPr>
          <a:xfrm>
            <a:off x="1578605" y="5534061"/>
            <a:ext cx="9890642" cy="871392"/>
          </a:xfrm>
          <a:prstGeom prst="rect">
            <a:avLst/>
          </a:prstGeom>
          <a:noFill/>
        </p:spPr>
        <p:txBody>
          <a:bodyPr wrap="square">
            <a:spAutoFit/>
          </a:bodyPr>
          <a:lstStyle/>
          <a:p>
            <a:pPr marL="0" marR="0" lvl="0" indent="0" algn="ctr" defTabSz="914400" rtl="0" eaLnBrk="1" fontAlgn="auto" latinLnBrk="0" hangingPunct="1">
              <a:lnSpc>
                <a:spcPct val="150000"/>
              </a:lnSpc>
              <a:spcBef>
                <a:spcPct val="0"/>
              </a:spcBef>
              <a:spcAft>
                <a:spcPts val="450"/>
              </a:spcAft>
              <a:buClrTx/>
              <a:buSzTx/>
              <a:buFontTx/>
              <a:buNone/>
              <a:tabLst/>
              <a:defRPr/>
            </a:pPr>
            <a:r>
              <a:rPr kumimoji="1" lang="ja-JP" alt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ご清聴、有難うございました！</a:t>
            </a:r>
            <a:endParaRPr kumimoji="1" lang="en-US" altLang="ja-JP"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テキスト ボックス 9">
            <a:extLst>
              <a:ext uri="{FF2B5EF4-FFF2-40B4-BE49-F238E27FC236}">
                <a16:creationId xmlns:a16="http://schemas.microsoft.com/office/drawing/2014/main" id="{8C4888FB-7963-4C41-8A42-2419AB574708}"/>
              </a:ext>
            </a:extLst>
          </p:cNvPr>
          <p:cNvSpPr txBox="1"/>
          <p:nvPr/>
        </p:nvSpPr>
        <p:spPr>
          <a:xfrm>
            <a:off x="722752" y="3429000"/>
            <a:ext cx="10746495" cy="1323439"/>
          </a:xfrm>
          <a:prstGeom prst="rect">
            <a:avLst/>
          </a:prstGeom>
          <a:noFill/>
        </p:spPr>
        <p:txBody>
          <a:bodyPr wrap="square">
            <a:spAutoFit/>
          </a:bodyPr>
          <a:lstStyle/>
          <a:p>
            <a:pPr marL="0" marR="0" lvl="0" indent="0" algn="ctr" defTabSz="914400" rtl="0" eaLnBrk="1" fontAlgn="auto" latinLnBrk="0" hangingPunct="1">
              <a:spcBef>
                <a:spcPct val="0"/>
              </a:spcBef>
              <a:spcAft>
                <a:spcPts val="450"/>
              </a:spcAft>
              <a:buClrTx/>
              <a:buSzTx/>
              <a:buFontTx/>
              <a:buNone/>
              <a:tabLst/>
              <a:defRPr/>
            </a:pPr>
            <a:r>
              <a:rPr kumimoji="1" lang="ja-JP" alt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今後ともロータリー財団への御理解と御協力をお願い致します！</a:t>
            </a:r>
            <a:endParaRPr kumimoji="1" lang="en-US" altLang="ja-JP"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pic>
        <p:nvPicPr>
          <p:cNvPr id="2" name="図 1">
            <a:extLst>
              <a:ext uri="{FF2B5EF4-FFF2-40B4-BE49-F238E27FC236}">
                <a16:creationId xmlns:a16="http://schemas.microsoft.com/office/drawing/2014/main" id="{A9E21B18-F244-2757-2743-08457215CC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27346" y="306490"/>
            <a:ext cx="2691384" cy="670560"/>
          </a:xfrm>
          <a:prstGeom prst="rect">
            <a:avLst/>
          </a:prstGeom>
        </p:spPr>
      </p:pic>
    </p:spTree>
    <p:extLst>
      <p:ext uri="{BB962C8B-B14F-4D97-AF65-F5344CB8AC3E}">
        <p14:creationId xmlns:p14="http://schemas.microsoft.com/office/powerpoint/2010/main" val="1417576758"/>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１．ロータリー財団への寄付はなぜ必要か？</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762000" y="1254082"/>
            <a:ext cx="10963275" cy="2577629"/>
          </a:xfrm>
          <a:prstGeom prst="rect">
            <a:avLst/>
          </a:prstGeom>
          <a:noFill/>
        </p:spPr>
        <p:txBody>
          <a:bodyPr wrap="square" rtlCol="0">
            <a:spAutoFit/>
          </a:bodyPr>
          <a:lstStyle/>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046C2F6A-A99A-48C5-B73C-DE24D3E27965}"/>
              </a:ext>
            </a:extLst>
          </p:cNvPr>
          <p:cNvPicPr>
            <a:picLocks noChangeAspect="1"/>
          </p:cNvPicPr>
          <p:nvPr/>
        </p:nvPicPr>
        <p:blipFill>
          <a:blip r:embed="rId3"/>
          <a:stretch>
            <a:fillRect/>
          </a:stretch>
        </p:blipFill>
        <p:spPr>
          <a:xfrm>
            <a:off x="180976" y="1535357"/>
            <a:ext cx="11858624" cy="4282047"/>
          </a:xfrm>
          <a:prstGeom prst="rect">
            <a:avLst/>
          </a:prstGeom>
        </p:spPr>
      </p:pic>
      <p:pic>
        <p:nvPicPr>
          <p:cNvPr id="6" name="図 5">
            <a:extLst>
              <a:ext uri="{FF2B5EF4-FFF2-40B4-BE49-F238E27FC236}">
                <a16:creationId xmlns:a16="http://schemas.microsoft.com/office/drawing/2014/main" id="{8A676B3F-374E-4866-928C-A6413AA5BC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3710" y="5936280"/>
            <a:ext cx="855278" cy="717176"/>
          </a:xfrm>
          <a:prstGeom prst="rect">
            <a:avLst/>
          </a:prstGeom>
        </p:spPr>
      </p:pic>
      <p:pic>
        <p:nvPicPr>
          <p:cNvPr id="8" name="図 7">
            <a:extLst>
              <a:ext uri="{FF2B5EF4-FFF2-40B4-BE49-F238E27FC236}">
                <a16:creationId xmlns:a16="http://schemas.microsoft.com/office/drawing/2014/main" id="{A423F074-9C0F-4BEF-B5D4-5A487C0BAC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28988" y="5901212"/>
            <a:ext cx="814649" cy="804388"/>
          </a:xfrm>
          <a:prstGeom prst="rect">
            <a:avLst/>
          </a:prstGeom>
        </p:spPr>
      </p:pic>
      <p:pic>
        <p:nvPicPr>
          <p:cNvPr id="5" name="図 4">
            <a:extLst>
              <a:ext uri="{FF2B5EF4-FFF2-40B4-BE49-F238E27FC236}">
                <a16:creationId xmlns:a16="http://schemas.microsoft.com/office/drawing/2014/main" id="{CEC4D65E-2F81-EAD8-1657-E152D6EAF4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64046" y="5959588"/>
            <a:ext cx="2691384" cy="670560"/>
          </a:xfrm>
          <a:prstGeom prst="rect">
            <a:avLst/>
          </a:prstGeom>
        </p:spPr>
      </p:pic>
    </p:spTree>
    <p:extLst>
      <p:ext uri="{BB962C8B-B14F-4D97-AF65-F5344CB8AC3E}">
        <p14:creationId xmlns:p14="http://schemas.microsoft.com/office/powerpoint/2010/main" val="1337823006"/>
      </p:ext>
    </p:extLst>
  </p:cSld>
  <p:clrMapOvr>
    <a:masterClrMapping/>
  </p:clrMapOvr>
  <p:transition spd="slow" advTm="18543">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１．ロータリー財団への寄付はなぜ必要か？</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762000" y="1254082"/>
            <a:ext cx="10963275" cy="2577629"/>
          </a:xfrm>
          <a:prstGeom prst="rect">
            <a:avLst/>
          </a:prstGeom>
          <a:noFill/>
        </p:spPr>
        <p:txBody>
          <a:bodyPr wrap="square" rtlCol="0">
            <a:spAutoFit/>
          </a:bodyPr>
          <a:lstStyle/>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3CDE2745-1E5D-294F-9DB9-A8A54F5558CE}"/>
              </a:ext>
            </a:extLst>
          </p:cNvPr>
          <p:cNvPicPr>
            <a:picLocks noChangeAspect="1"/>
          </p:cNvPicPr>
          <p:nvPr/>
        </p:nvPicPr>
        <p:blipFill>
          <a:blip r:embed="rId3"/>
          <a:stretch>
            <a:fillRect/>
          </a:stretch>
        </p:blipFill>
        <p:spPr>
          <a:xfrm>
            <a:off x="180974" y="1811215"/>
            <a:ext cx="11858625" cy="3499339"/>
          </a:xfrm>
          <a:prstGeom prst="rect">
            <a:avLst/>
          </a:prstGeom>
        </p:spPr>
      </p:pic>
      <p:pic>
        <p:nvPicPr>
          <p:cNvPr id="5" name="図 4">
            <a:extLst>
              <a:ext uri="{FF2B5EF4-FFF2-40B4-BE49-F238E27FC236}">
                <a16:creationId xmlns:a16="http://schemas.microsoft.com/office/drawing/2014/main" id="{78452ABB-1DE0-2DAD-FCD3-7BF4431DF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48215" y="5936290"/>
            <a:ext cx="2691384" cy="670560"/>
          </a:xfrm>
          <a:prstGeom prst="rect">
            <a:avLst/>
          </a:prstGeom>
        </p:spPr>
      </p:pic>
    </p:spTree>
    <p:extLst>
      <p:ext uri="{BB962C8B-B14F-4D97-AF65-F5344CB8AC3E}">
        <p14:creationId xmlns:p14="http://schemas.microsoft.com/office/powerpoint/2010/main" val="1591845406"/>
      </p:ext>
    </p:extLst>
  </p:cSld>
  <p:clrMapOvr>
    <a:masterClrMapping/>
  </p:clrMapOvr>
  <p:transition spd="slow" advTm="18543">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１．ロータリー財団への寄付はなぜ必要か？ </a:t>
            </a:r>
          </a:p>
        </p:txBody>
      </p:sp>
      <p:pic>
        <p:nvPicPr>
          <p:cNvPr id="3" name="図 2">
            <a:extLst>
              <a:ext uri="{FF2B5EF4-FFF2-40B4-BE49-F238E27FC236}">
                <a16:creationId xmlns:a16="http://schemas.microsoft.com/office/drawing/2014/main" id="{DFFACF7D-C8A9-629C-E5E5-F908A6D12E13}"/>
              </a:ext>
            </a:extLst>
          </p:cNvPr>
          <p:cNvPicPr>
            <a:picLocks noChangeAspect="1"/>
          </p:cNvPicPr>
          <p:nvPr/>
        </p:nvPicPr>
        <p:blipFill>
          <a:blip r:embed="rId4"/>
          <a:stretch>
            <a:fillRect/>
          </a:stretch>
        </p:blipFill>
        <p:spPr>
          <a:xfrm>
            <a:off x="180975" y="967154"/>
            <a:ext cx="11858625" cy="5738446"/>
          </a:xfrm>
          <a:prstGeom prst="rect">
            <a:avLst/>
          </a:prstGeom>
        </p:spPr>
      </p:pic>
      <p:sp>
        <p:nvSpPr>
          <p:cNvPr id="2" name="右中かっこ 1">
            <a:extLst>
              <a:ext uri="{FF2B5EF4-FFF2-40B4-BE49-F238E27FC236}">
                <a16:creationId xmlns:a16="http://schemas.microsoft.com/office/drawing/2014/main" id="{34471513-C05E-741B-8F0F-7000069F0341}"/>
              </a:ext>
            </a:extLst>
          </p:cNvPr>
          <p:cNvSpPr/>
          <p:nvPr/>
        </p:nvSpPr>
        <p:spPr>
          <a:xfrm>
            <a:off x="10269415" y="3042138"/>
            <a:ext cx="439616" cy="284870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4" name="テキスト ボックス 3">
            <a:extLst>
              <a:ext uri="{FF2B5EF4-FFF2-40B4-BE49-F238E27FC236}">
                <a16:creationId xmlns:a16="http://schemas.microsoft.com/office/drawing/2014/main" id="{66C6502E-D969-8AC4-A216-A92024894573}"/>
              </a:ext>
            </a:extLst>
          </p:cNvPr>
          <p:cNvSpPr txBox="1"/>
          <p:nvPr/>
        </p:nvSpPr>
        <p:spPr>
          <a:xfrm>
            <a:off x="10709031" y="4466492"/>
            <a:ext cx="925298" cy="400110"/>
          </a:xfrm>
          <a:prstGeom prst="rect">
            <a:avLst/>
          </a:prstGeom>
          <a:noFill/>
        </p:spPr>
        <p:txBody>
          <a:bodyPr wrap="square" rtlCol="0">
            <a:spAutoFit/>
          </a:bodyPr>
          <a:lstStyle/>
          <a:p>
            <a:r>
              <a:rPr kumimoji="1" lang="ja-JP" altLang="en-US" sz="2000" dirty="0">
                <a:solidFill>
                  <a:srgbClr val="FF0000"/>
                </a:solidFill>
              </a:rPr>
              <a:t>支出</a:t>
            </a:r>
            <a:r>
              <a:rPr kumimoji="1" lang="ja-JP" altLang="en-US" dirty="0">
                <a:solidFill>
                  <a:srgbClr val="FF0000"/>
                </a:solidFill>
              </a:rPr>
              <a:t>　</a:t>
            </a:r>
          </a:p>
        </p:txBody>
      </p:sp>
      <p:sp>
        <p:nvSpPr>
          <p:cNvPr id="5" name="左中かっこ 4">
            <a:extLst>
              <a:ext uri="{FF2B5EF4-FFF2-40B4-BE49-F238E27FC236}">
                <a16:creationId xmlns:a16="http://schemas.microsoft.com/office/drawing/2014/main" id="{D1567F5C-AF2C-801C-11F6-EFC8AAF20645}"/>
              </a:ext>
            </a:extLst>
          </p:cNvPr>
          <p:cNvSpPr/>
          <p:nvPr/>
        </p:nvSpPr>
        <p:spPr>
          <a:xfrm>
            <a:off x="8616463" y="2110155"/>
            <a:ext cx="298937" cy="6367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A7F415E-02D0-9C6D-1DCF-FB3B0414FCBB}"/>
              </a:ext>
            </a:extLst>
          </p:cNvPr>
          <p:cNvSpPr txBox="1"/>
          <p:nvPr/>
        </p:nvSpPr>
        <p:spPr>
          <a:xfrm>
            <a:off x="7872642" y="2346754"/>
            <a:ext cx="928459" cy="400110"/>
          </a:xfrm>
          <a:prstGeom prst="rect">
            <a:avLst/>
          </a:prstGeom>
          <a:noFill/>
        </p:spPr>
        <p:txBody>
          <a:bodyPr wrap="none" rtlCol="0">
            <a:spAutoFit/>
          </a:bodyPr>
          <a:lstStyle/>
          <a:p>
            <a:r>
              <a:rPr kumimoji="1" lang="ja-JP" altLang="en-US" sz="2000" dirty="0">
                <a:solidFill>
                  <a:schemeClr val="accent5">
                    <a:lumMod val="50000"/>
                  </a:schemeClr>
                </a:solidFill>
              </a:rPr>
              <a:t>収入</a:t>
            </a:r>
            <a:r>
              <a:rPr kumimoji="1" lang="ja-JP" altLang="en-US" dirty="0"/>
              <a:t>　</a:t>
            </a:r>
          </a:p>
        </p:txBody>
      </p:sp>
    </p:spTree>
    <p:custDataLst>
      <p:tags r:id="rId1"/>
    </p:custDataLst>
    <p:extLst>
      <p:ext uri="{BB962C8B-B14F-4D97-AF65-F5344CB8AC3E}">
        <p14:creationId xmlns:p14="http://schemas.microsoft.com/office/powerpoint/2010/main" val="1650847920"/>
      </p:ext>
    </p:extLst>
  </p:cSld>
  <p:clrMapOvr>
    <a:masterClrMapping/>
  </p:clrMapOvr>
  <p:transition spd="slow" advTm="23362">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２．財団寄付の種類について</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4" name="表 4">
            <a:extLst>
              <a:ext uri="{FF2B5EF4-FFF2-40B4-BE49-F238E27FC236}">
                <a16:creationId xmlns:a16="http://schemas.microsoft.com/office/drawing/2014/main" id="{A12E0405-13B9-4CE5-833F-A004781EEE23}"/>
              </a:ext>
            </a:extLst>
          </p:cNvPr>
          <p:cNvGraphicFramePr>
            <a:graphicFrameLocks noGrp="1"/>
          </p:cNvGraphicFramePr>
          <p:nvPr>
            <p:extLst>
              <p:ext uri="{D42A27DB-BD31-4B8C-83A1-F6EECF244321}">
                <p14:modId xmlns:p14="http://schemas.microsoft.com/office/powerpoint/2010/main" val="83912378"/>
              </p:ext>
            </p:extLst>
          </p:nvPr>
        </p:nvGraphicFramePr>
        <p:xfrm>
          <a:off x="180975" y="829916"/>
          <a:ext cx="11858625" cy="5207685"/>
        </p:xfrm>
        <a:graphic>
          <a:graphicData uri="http://schemas.openxmlformats.org/drawingml/2006/table">
            <a:tbl>
              <a:tblPr firstRow="1" bandRow="1">
                <a:tableStyleId>{5C22544A-7EE6-4342-B048-85BDC9FD1C3A}</a:tableStyleId>
              </a:tblPr>
              <a:tblGrid>
                <a:gridCol w="2530250">
                  <a:extLst>
                    <a:ext uri="{9D8B030D-6E8A-4147-A177-3AD203B41FA5}">
                      <a16:colId xmlns:a16="http://schemas.microsoft.com/office/drawing/2014/main" val="319061171"/>
                    </a:ext>
                  </a:extLst>
                </a:gridCol>
                <a:gridCol w="9328375">
                  <a:extLst>
                    <a:ext uri="{9D8B030D-6E8A-4147-A177-3AD203B41FA5}">
                      <a16:colId xmlns:a16="http://schemas.microsoft.com/office/drawing/2014/main" val="2207289001"/>
                    </a:ext>
                  </a:extLst>
                </a:gridCol>
              </a:tblGrid>
              <a:tr h="456624">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寄付</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概要</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1495904">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年次基金寄付</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年間運用された後、国際財団活動資金と地区財団活動資金に</a:t>
                      </a:r>
                      <a:r>
                        <a:rPr kumimoji="1" lang="ja-JP" altLang="en-US" sz="2400" b="0" dirty="0">
                          <a:solidFill>
                            <a:srgbClr val="FF0000"/>
                          </a:solidFill>
                          <a:latin typeface="HG丸ｺﾞｼｯｸM-PRO" panose="020F0600000000000000" pitchFamily="50" charset="-128"/>
                          <a:ea typeface="HG丸ｺﾞｼｯｸM-PRO" panose="020F0600000000000000" pitchFamily="50" charset="-128"/>
                        </a:rPr>
                        <a:t>分割され</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、クラブが実施する地元や海外における奉仕活動を支える主な資金源です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1132597">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ポリオプラス基金寄付</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全ての子供にポリオ予防接種を行うために生かされ、ビル＆メリンダ・ゲイツ財団から</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倍の上乗せの対象となります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r h="1030512">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恒久基金寄付</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基金は投資され元本は支出されることはなく、利用可能な</a:t>
                      </a:r>
                      <a:r>
                        <a:rPr kumimoji="1" lang="ja-JP" altLang="en-US" sz="2400" b="0" dirty="0">
                          <a:solidFill>
                            <a:srgbClr val="FF0000"/>
                          </a:solidFill>
                          <a:latin typeface="HG丸ｺﾞｼｯｸM-PRO" panose="020F0600000000000000" pitchFamily="50" charset="-128"/>
                          <a:ea typeface="HG丸ｺﾞｼｯｸM-PRO" panose="020F0600000000000000" pitchFamily="50" charset="-128"/>
                        </a:rPr>
                        <a:t>収益</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の一部が財団プログラムを恒久的に支えます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915027491"/>
                  </a:ext>
                </a:extLst>
              </a:tr>
              <a:tr h="1030512">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ロータリー</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災害救援基金</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500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クラブや地区による災害救援活動や復興活動に生かされます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858961397"/>
                  </a:ext>
                </a:extLst>
              </a:tr>
            </a:tbl>
          </a:graphicData>
        </a:graphic>
      </p:graphicFrame>
      <p:pic>
        <p:nvPicPr>
          <p:cNvPr id="3" name="図 2">
            <a:extLst>
              <a:ext uri="{FF2B5EF4-FFF2-40B4-BE49-F238E27FC236}">
                <a16:creationId xmlns:a16="http://schemas.microsoft.com/office/drawing/2014/main" id="{4C1CB02D-9A08-1A89-46E6-EABE904134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8216" y="6095992"/>
            <a:ext cx="2691384" cy="670560"/>
          </a:xfrm>
          <a:prstGeom prst="rect">
            <a:avLst/>
          </a:prstGeom>
        </p:spPr>
      </p:pic>
    </p:spTree>
    <p:extLst>
      <p:ext uri="{BB962C8B-B14F-4D97-AF65-F5344CB8AC3E}">
        <p14:creationId xmlns:p14="http://schemas.microsoft.com/office/powerpoint/2010/main" val="4218603143"/>
      </p:ext>
    </p:extLst>
  </p:cSld>
  <p:clrMapOvr>
    <a:masterClrMapping/>
  </p:clrMapOvr>
  <p:transition spd="slow" advTm="3078">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２．財団寄付の種類について</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511175" y="1355179"/>
            <a:ext cx="10228543" cy="584775"/>
          </a:xfrm>
          <a:prstGeom prst="rect">
            <a:avLst/>
          </a:prstGeom>
          <a:noFill/>
        </p:spPr>
        <p:txBody>
          <a:bodyPr wrap="square" rtlCol="0">
            <a:spAutoFit/>
          </a:bodyPr>
          <a:lstStyle/>
          <a:p>
            <a:r>
              <a:rPr kumimoji="1" lang="ja-JP" altLang="en-US" sz="3200" dirty="0">
                <a:solidFill>
                  <a:schemeClr val="accent1">
                    <a:lumMod val="50000"/>
                  </a:schemeClr>
                </a:solidFill>
                <a:latin typeface="HG丸ｺﾞｼｯｸM-PRO" panose="020F0600000000000000" pitchFamily="50" charset="-128"/>
                <a:ea typeface="HG丸ｺﾞｼｯｸM-PRO" panose="020F0600000000000000" pitchFamily="50" charset="-128"/>
              </a:rPr>
              <a:t>年次基金寄付とポリオプラス基金寄付のイメージ図</a:t>
            </a:r>
          </a:p>
        </p:txBody>
      </p:sp>
      <p:pic>
        <p:nvPicPr>
          <p:cNvPr id="6" name="図 5">
            <a:extLst>
              <a:ext uri="{FF2B5EF4-FFF2-40B4-BE49-F238E27FC236}">
                <a16:creationId xmlns:a16="http://schemas.microsoft.com/office/drawing/2014/main" id="{FA54CC95-E6E2-41C4-AA9F-320243827948}"/>
              </a:ext>
            </a:extLst>
          </p:cNvPr>
          <p:cNvPicPr>
            <a:picLocks noChangeAspect="1"/>
          </p:cNvPicPr>
          <p:nvPr/>
        </p:nvPicPr>
        <p:blipFill>
          <a:blip r:embed="rId4"/>
          <a:stretch>
            <a:fillRect/>
          </a:stretch>
        </p:blipFill>
        <p:spPr>
          <a:xfrm>
            <a:off x="3217954" y="1939954"/>
            <a:ext cx="4867275" cy="4524375"/>
          </a:xfrm>
          <a:prstGeom prst="rect">
            <a:avLst/>
          </a:prstGeom>
        </p:spPr>
      </p:pic>
      <p:pic>
        <p:nvPicPr>
          <p:cNvPr id="3" name="図 2">
            <a:extLst>
              <a:ext uri="{FF2B5EF4-FFF2-40B4-BE49-F238E27FC236}">
                <a16:creationId xmlns:a16="http://schemas.microsoft.com/office/drawing/2014/main" id="{7FFAAAE9-A75F-61D7-7F42-38BBE6DE30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48216" y="6035040"/>
            <a:ext cx="2691384" cy="670560"/>
          </a:xfrm>
          <a:prstGeom prst="rect">
            <a:avLst/>
          </a:prstGeom>
        </p:spPr>
      </p:pic>
    </p:spTree>
    <p:custDataLst>
      <p:tags r:id="rId1"/>
    </p:custDataLst>
    <p:extLst>
      <p:ext uri="{BB962C8B-B14F-4D97-AF65-F5344CB8AC3E}">
        <p14:creationId xmlns:p14="http://schemas.microsoft.com/office/powerpoint/2010/main" val="1003397776"/>
      </p:ext>
    </p:extLst>
  </p:cSld>
  <p:clrMapOvr>
    <a:masterClrMapping/>
  </p:clrMapOvr>
  <p:transition spd="slow" advTm="31954">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２．財団寄付の種類について </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511175" y="1355179"/>
            <a:ext cx="5762625" cy="584775"/>
          </a:xfrm>
          <a:prstGeom prst="rect">
            <a:avLst/>
          </a:prstGeom>
          <a:noFill/>
        </p:spPr>
        <p:txBody>
          <a:bodyPr wrap="square" rtlCol="0">
            <a:spAutoFit/>
          </a:bodyPr>
          <a:lstStyle/>
          <a:p>
            <a:r>
              <a:rPr kumimoji="1" lang="ja-JP" altLang="en-US" sz="3200" dirty="0">
                <a:solidFill>
                  <a:schemeClr val="accent1">
                    <a:lumMod val="50000"/>
                  </a:schemeClr>
                </a:solidFill>
                <a:latin typeface="HG丸ｺﾞｼｯｸM-PRO" panose="020F0600000000000000" pitchFamily="50" charset="-128"/>
                <a:ea typeface="HG丸ｺﾞｼｯｸM-PRO" panose="020F0600000000000000" pitchFamily="50" charset="-128"/>
              </a:rPr>
              <a:t>恒久基金寄付のイメージ図</a:t>
            </a:r>
          </a:p>
        </p:txBody>
      </p:sp>
      <p:pic>
        <p:nvPicPr>
          <p:cNvPr id="5" name="図 4">
            <a:extLst>
              <a:ext uri="{FF2B5EF4-FFF2-40B4-BE49-F238E27FC236}">
                <a16:creationId xmlns:a16="http://schemas.microsoft.com/office/drawing/2014/main" id="{92D108F9-C826-4096-B9B3-1D70ED1DABC7}"/>
              </a:ext>
            </a:extLst>
          </p:cNvPr>
          <p:cNvPicPr>
            <a:picLocks noChangeAspect="1"/>
          </p:cNvPicPr>
          <p:nvPr/>
        </p:nvPicPr>
        <p:blipFill>
          <a:blip r:embed="rId4"/>
          <a:stretch>
            <a:fillRect/>
          </a:stretch>
        </p:blipFill>
        <p:spPr>
          <a:xfrm>
            <a:off x="3801035" y="1939954"/>
            <a:ext cx="4894730" cy="4593937"/>
          </a:xfrm>
          <a:prstGeom prst="rect">
            <a:avLst/>
          </a:prstGeom>
        </p:spPr>
      </p:pic>
      <p:pic>
        <p:nvPicPr>
          <p:cNvPr id="3" name="図 2">
            <a:extLst>
              <a:ext uri="{FF2B5EF4-FFF2-40B4-BE49-F238E27FC236}">
                <a16:creationId xmlns:a16="http://schemas.microsoft.com/office/drawing/2014/main" id="{EFA76732-9737-E627-BA7F-EE35F57D70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48216" y="6035040"/>
            <a:ext cx="2691384" cy="670560"/>
          </a:xfrm>
          <a:prstGeom prst="rect">
            <a:avLst/>
          </a:prstGeom>
        </p:spPr>
      </p:pic>
    </p:spTree>
    <p:custDataLst>
      <p:tags r:id="rId1"/>
    </p:custDataLst>
    <p:extLst>
      <p:ext uri="{BB962C8B-B14F-4D97-AF65-F5344CB8AC3E}">
        <p14:creationId xmlns:p14="http://schemas.microsoft.com/office/powerpoint/2010/main" val="4046562697"/>
      </p:ext>
    </p:extLst>
  </p:cSld>
  <p:clrMapOvr>
    <a:masterClrMapping/>
  </p:clrMapOvr>
  <p:transition spd="slow" advTm="2336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２．財団寄付の種類について</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とをする為の基金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466725" y="1170533"/>
            <a:ext cx="10963275" cy="5116785"/>
          </a:xfrm>
          <a:prstGeom prst="rect">
            <a:avLst/>
          </a:prstGeom>
          <a:noFill/>
        </p:spPr>
        <p:txBody>
          <a:bodyPr wrap="square" rtlCol="0">
            <a:spAutoFit/>
          </a:bodyPr>
          <a:lstStyle/>
          <a:p>
            <a:pPr>
              <a:lnSpc>
                <a:spcPts val="3300"/>
              </a:lnSpc>
            </a:pPr>
            <a:r>
              <a:rPr lang="ja-JP" altLang="en-US" sz="2400" dirty="0">
                <a:latin typeface="HG丸ｺﾞｼｯｸM-PRO" panose="020F0600000000000000" pitchFamily="50" charset="-128"/>
                <a:ea typeface="HG丸ｺﾞｼｯｸM-PRO" panose="020F0600000000000000" pitchFamily="50" charset="-128"/>
              </a:rPr>
              <a:t>目的の違い</a:t>
            </a: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１．年次基金寄付</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今日の人びと</a:t>
            </a:r>
            <a:r>
              <a:rPr lang="ja-JP" altLang="en-US" sz="2400" dirty="0">
                <a:latin typeface="HG丸ｺﾞｼｯｸM-PRO" panose="020F0600000000000000" pitchFamily="50" charset="-128"/>
                <a:ea typeface="HG丸ｺﾞｼｯｸM-PRO" panose="020F0600000000000000" pitchFamily="50" charset="-128"/>
              </a:rPr>
              <a:t>への支援に生かされる寄付</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２．恒久基金寄付</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後世の</a:t>
            </a:r>
            <a:r>
              <a:rPr lang="ja-JP" altLang="en-US" sz="2400" dirty="0">
                <a:latin typeface="HG丸ｺﾞｼｯｸM-PRO" panose="020F0600000000000000" pitchFamily="50" charset="-128"/>
                <a:ea typeface="HG丸ｺﾞｼｯｸM-PRO" panose="020F0600000000000000" pitchFamily="50" charset="-128"/>
              </a:rPr>
              <a:t>ロータリーアンが末永く奉仕活動を継続していけるように</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創設された寄付で、恒久基金への寄付は「永久に」生かされます。</a:t>
            </a: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F67C12D1-30B8-19D0-6EBF-956742D179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8216" y="6015766"/>
            <a:ext cx="2691384" cy="670560"/>
          </a:xfrm>
          <a:prstGeom prst="rect">
            <a:avLst/>
          </a:prstGeom>
        </p:spPr>
      </p:pic>
    </p:spTree>
    <p:extLst>
      <p:ext uri="{BB962C8B-B14F-4D97-AF65-F5344CB8AC3E}">
        <p14:creationId xmlns:p14="http://schemas.microsoft.com/office/powerpoint/2010/main" val="2723108329"/>
      </p:ext>
    </p:extLst>
  </p:cSld>
  <p:clrMapOvr>
    <a:masterClrMapping/>
  </p:clrMapOvr>
  <p:transition spd="slow" advTm="1932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8" end="8"/>
                                            </p:txEl>
                                          </p:spTgt>
                                        </p:tgtEl>
                                        <p:attrNameLst>
                                          <p:attrName>style.visibility</p:attrName>
                                        </p:attrNameLst>
                                      </p:cBhvr>
                                      <p:to>
                                        <p:strVal val="visible"/>
                                      </p:to>
                                    </p:set>
                                    <p:animEffect transition="in" filter="fade">
                                      <p:cBhvr>
                                        <p:cTn id="14" dur="1000"/>
                                        <p:tgtEl>
                                          <p:spTgt spid="2">
                                            <p:txEl>
                                              <p:pRg st="8" end="8"/>
                                            </p:txEl>
                                          </p:spTgt>
                                        </p:tgtEl>
                                      </p:cBhvr>
                                    </p:animEffect>
                                    <p:anim calcmode="lin" valueType="num">
                                      <p:cBhvr>
                                        <p:cTn id="1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1000"/>
                                        <p:tgtEl>
                                          <p:spTgt spid="2">
                                            <p:txEl>
                                              <p:pRg st="9" end="9"/>
                                            </p:txEl>
                                          </p:spTgt>
                                        </p:tgtEl>
                                      </p:cBhvr>
                                    </p:animEffect>
                                    <p:anim calcmode="lin" valueType="num">
                                      <p:cBhvr>
                                        <p:cTn id="2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2.3"/>
</p:tagLst>
</file>

<file path=ppt/tags/tag4.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2759</TotalTime>
  <Words>2088</Words>
  <Application>Microsoft Office PowerPoint</Application>
  <PresentationFormat>ワイド画面</PresentationFormat>
  <Paragraphs>258</Paragraphs>
  <Slides>24</Slides>
  <Notes>22</Notes>
  <HiddenSlides>0</HiddenSlides>
  <MMClips>0</MMClips>
  <ScaleCrop>false</ScaleCrop>
  <HeadingPairs>
    <vt:vector size="6" baseType="variant">
      <vt:variant>
        <vt:lpstr>使用されているフォント</vt:lpstr>
      </vt:variant>
      <vt:variant>
        <vt:i4>9</vt:i4>
      </vt:variant>
      <vt:variant>
        <vt:lpstr>テーマ</vt:lpstr>
      </vt:variant>
      <vt:variant>
        <vt:i4>5</vt:i4>
      </vt:variant>
      <vt:variant>
        <vt:lpstr>スライド タイトル</vt:lpstr>
      </vt:variant>
      <vt:variant>
        <vt:i4>24</vt:i4>
      </vt:variant>
    </vt:vector>
  </HeadingPairs>
  <TitlesOfParts>
    <vt:vector size="38" baseType="lpstr">
      <vt:lpstr>HG丸ｺﾞｼｯｸM-PRO</vt:lpstr>
      <vt:lpstr>游ゴシック</vt:lpstr>
      <vt:lpstr>Arial</vt:lpstr>
      <vt:lpstr>Arial Narrow</vt:lpstr>
      <vt:lpstr>Calibri</vt:lpstr>
      <vt:lpstr>Calibri Light</vt:lpstr>
      <vt:lpstr>Georgia</vt:lpstr>
      <vt:lpstr>Times New Roman</vt:lpstr>
      <vt:lpstr>Wingdings</vt:lpstr>
      <vt:lpstr>2_Custom Design</vt:lpstr>
      <vt:lpstr>4_Custom Design</vt:lpstr>
      <vt:lpstr>5_Custom Design</vt:lpstr>
      <vt:lpstr>Office テーマ</vt:lpstr>
      <vt:lpstr>3_Custom 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Miyasato Yuiko</dc:creator>
  <cp:lastModifiedBy>岡松 展明</cp:lastModifiedBy>
  <cp:revision>292</cp:revision>
  <cp:lastPrinted>2023-08-06T06:24:12Z</cp:lastPrinted>
  <dcterms:created xsi:type="dcterms:W3CDTF">2020-08-17T02:22:10Z</dcterms:created>
  <dcterms:modified xsi:type="dcterms:W3CDTF">2023-09-19T08:05:09Z</dcterms:modified>
</cp:coreProperties>
</file>