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257" r:id="rId4"/>
    <p:sldId id="258" r:id="rId5"/>
    <p:sldId id="259" r:id="rId6"/>
    <p:sldId id="260" r:id="rId7"/>
    <p:sldId id="262" r:id="rId8"/>
    <p:sldId id="261" r:id="rId9"/>
    <p:sldId id="265" r:id="rId10"/>
    <p:sldId id="266" r:id="rId11"/>
    <p:sldId id="268" r:id="rId12"/>
    <p:sldId id="269" r:id="rId13"/>
    <p:sldId id="270" r:id="rId1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9" autoAdjust="0"/>
    <p:restoredTop sz="73001" autoAdjust="0"/>
  </p:normalViewPr>
  <p:slideViewPr>
    <p:cSldViewPr snapToGrid="0">
      <p:cViewPr varScale="1">
        <p:scale>
          <a:sx n="52" d="100"/>
          <a:sy n="52" d="100"/>
        </p:scale>
        <p:origin x="148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8DCCA1-9C0B-4525-86A5-2D23120F97C4}" type="datetimeFigureOut">
              <a:rPr kumimoji="1" lang="ja-JP" altLang="en-US" smtClean="0"/>
              <a:t>2023/2/20</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1AC0AA-DEE4-4F10-86A9-4FBED7D3C865}" type="slidenum">
              <a:rPr kumimoji="1" lang="ja-JP" altLang="en-US" smtClean="0"/>
              <a:t>‹#›</a:t>
            </a:fld>
            <a:endParaRPr kumimoji="1" lang="ja-JP" altLang="en-US"/>
          </a:p>
        </p:txBody>
      </p:sp>
    </p:spTree>
    <p:extLst>
      <p:ext uri="{BB962C8B-B14F-4D97-AF65-F5344CB8AC3E}">
        <p14:creationId xmlns:p14="http://schemas.microsoft.com/office/powerpoint/2010/main" val="316895068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それでは</a:t>
            </a:r>
            <a:r>
              <a:rPr kumimoji="1" lang="en-US" altLang="ja-JP" dirty="0"/>
              <a:t>2022-23</a:t>
            </a:r>
            <a:r>
              <a:rPr kumimoji="1" lang="ja-JP" altLang="en-US" dirty="0"/>
              <a:t>年度補助金管理セミナーの最後の発表になります、奨学金小委員会兼平和フェロー小委員会の発表を致します。</a:t>
            </a:r>
            <a:endParaRPr kumimoji="1" lang="en-US" altLang="ja-JP" dirty="0"/>
          </a:p>
          <a:p>
            <a:r>
              <a:rPr kumimoji="1" lang="ja-JP" altLang="en-US" dirty="0"/>
              <a:t>委員長の塚本です。よろしくお願いします。</a:t>
            </a:r>
            <a:endParaRPr kumimoji="1" lang="en-US" altLang="ja-JP" dirty="0"/>
          </a:p>
          <a:p>
            <a:r>
              <a:rPr kumimoji="1" lang="ja-JP" altLang="en-US" dirty="0"/>
              <a:t>私からは奨学金小委員会・平和フェロー小委員会が活動している補助金を使用した財団奨学金プログラムについて発表していきます。</a:t>
            </a:r>
          </a:p>
        </p:txBody>
      </p:sp>
      <p:sp>
        <p:nvSpPr>
          <p:cNvPr id="4" name="スライド番号プレースホルダー 3"/>
          <p:cNvSpPr>
            <a:spLocks noGrp="1"/>
          </p:cNvSpPr>
          <p:nvPr>
            <p:ph type="sldNum" sz="quarter" idx="5"/>
          </p:nvPr>
        </p:nvSpPr>
        <p:spPr/>
        <p:txBody>
          <a:bodyPr/>
          <a:lstStyle/>
          <a:p>
            <a:fld id="{D21AC0AA-DEE4-4F10-86A9-4FBED7D3C865}" type="slidenum">
              <a:rPr kumimoji="1" lang="ja-JP" altLang="en-US" smtClean="0"/>
              <a:t>1</a:t>
            </a:fld>
            <a:endParaRPr kumimoji="1" lang="ja-JP" altLang="en-US"/>
          </a:p>
        </p:txBody>
      </p:sp>
    </p:spTree>
    <p:extLst>
      <p:ext uri="{BB962C8B-B14F-4D97-AF65-F5344CB8AC3E}">
        <p14:creationId xmlns:p14="http://schemas.microsoft.com/office/powerpoint/2010/main" val="2824514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本日の発表内容ですが、以下の</a:t>
            </a:r>
            <a:r>
              <a:rPr kumimoji="1" lang="en-US" altLang="ja-JP" dirty="0"/>
              <a:t>5</a:t>
            </a:r>
            <a:r>
              <a:rPr kumimoji="1" lang="ja-JP" altLang="en-US" dirty="0"/>
              <a:t>項目について順に発表していきます。</a:t>
            </a:r>
            <a:endParaRPr kumimoji="1" lang="en-US" altLang="ja-JP" dirty="0"/>
          </a:p>
          <a:p>
            <a:r>
              <a:rPr kumimoji="1" lang="ja-JP" altLang="en-US" dirty="0"/>
              <a:t>まず最初に補助金を使った財団奨学金プログラムのカテゴリーについて、その中で</a:t>
            </a:r>
            <a:r>
              <a:rPr kumimoji="1" lang="en-US" altLang="ja-JP" dirty="0"/>
              <a:t>2</a:t>
            </a:r>
            <a:r>
              <a:rPr kumimoji="1" lang="ja-JP" altLang="en-US" dirty="0"/>
              <a:t>番めと</a:t>
            </a:r>
            <a:r>
              <a:rPr kumimoji="1" lang="en-US" altLang="ja-JP" dirty="0"/>
              <a:t>3</a:t>
            </a:r>
            <a:r>
              <a:rPr kumimoji="1" lang="ja-JP" altLang="en-US" dirty="0"/>
              <a:t>番めに私達小委員会のメイン活動である奨学金プログラムの説明、そして奨学金小委員会・平和フェローシップ小委員会からのお願い、最後に今年度スポンサークラブ募集中のグローバル奨学生の紹介ビデオを流します、よろしくお付き合い願います。</a:t>
            </a:r>
            <a:endParaRPr kumimoji="1" lang="en-US" altLang="ja-JP" dirty="0"/>
          </a:p>
        </p:txBody>
      </p:sp>
      <p:sp>
        <p:nvSpPr>
          <p:cNvPr id="4" name="スライド番号プレースホルダー 3"/>
          <p:cNvSpPr>
            <a:spLocks noGrp="1"/>
          </p:cNvSpPr>
          <p:nvPr>
            <p:ph type="sldNum" sz="quarter" idx="5"/>
          </p:nvPr>
        </p:nvSpPr>
        <p:spPr/>
        <p:txBody>
          <a:bodyPr/>
          <a:lstStyle/>
          <a:p>
            <a:fld id="{D21AC0AA-DEE4-4F10-86A9-4FBED7D3C865}" type="slidenum">
              <a:rPr kumimoji="1" lang="ja-JP" altLang="en-US" smtClean="0"/>
              <a:t>2</a:t>
            </a:fld>
            <a:endParaRPr kumimoji="1" lang="ja-JP" altLang="en-US"/>
          </a:p>
        </p:txBody>
      </p:sp>
    </p:spTree>
    <p:extLst>
      <p:ext uri="{BB962C8B-B14F-4D97-AF65-F5344CB8AC3E}">
        <p14:creationId xmlns:p14="http://schemas.microsoft.com/office/powerpoint/2010/main" val="1223868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早速ですが、補助金を使用した奨学金プログラムについてご説明していきます。</a:t>
            </a:r>
            <a:endParaRPr kumimoji="1" lang="en-US" altLang="ja-JP" dirty="0"/>
          </a:p>
          <a:p>
            <a:r>
              <a:rPr kumimoji="1" lang="en-US" altLang="ja-JP" dirty="0"/>
              <a:t>1</a:t>
            </a:r>
            <a:r>
              <a:rPr kumimoji="1" lang="ja-JP" altLang="en-US" dirty="0"/>
              <a:t>つ目は地区補助金を使った奨学金、</a:t>
            </a:r>
            <a:r>
              <a:rPr kumimoji="1" lang="en-US" altLang="ja-JP" dirty="0"/>
              <a:t>2</a:t>
            </a:r>
            <a:r>
              <a:rPr kumimoji="1" lang="ja-JP" altLang="en-US" dirty="0"/>
              <a:t>番めはグローバル補助金を使った奨学金、</a:t>
            </a:r>
            <a:r>
              <a:rPr kumimoji="1" lang="en-US" altLang="ja-JP" dirty="0"/>
              <a:t>3</a:t>
            </a:r>
            <a:r>
              <a:rPr kumimoji="1" lang="ja-JP" altLang="en-US" dirty="0"/>
              <a:t>番めはロータリー財団の活動資金を使用する平和フェローシップです。</a:t>
            </a:r>
            <a:endParaRPr kumimoji="1" lang="en-US" altLang="ja-JP" dirty="0"/>
          </a:p>
        </p:txBody>
      </p:sp>
      <p:sp>
        <p:nvSpPr>
          <p:cNvPr id="4" name="スライド番号プレースホルダー 3"/>
          <p:cNvSpPr>
            <a:spLocks noGrp="1"/>
          </p:cNvSpPr>
          <p:nvPr>
            <p:ph type="sldNum" sz="quarter" idx="5"/>
          </p:nvPr>
        </p:nvSpPr>
        <p:spPr/>
        <p:txBody>
          <a:bodyPr/>
          <a:lstStyle/>
          <a:p>
            <a:fld id="{D21AC0AA-DEE4-4F10-86A9-4FBED7D3C865}" type="slidenum">
              <a:rPr kumimoji="1" lang="ja-JP" altLang="en-US" smtClean="0"/>
              <a:t>3</a:t>
            </a:fld>
            <a:endParaRPr kumimoji="1" lang="ja-JP" altLang="en-US"/>
          </a:p>
        </p:txBody>
      </p:sp>
    </p:spTree>
    <p:extLst>
      <p:ext uri="{BB962C8B-B14F-4D97-AF65-F5344CB8AC3E}">
        <p14:creationId xmlns:p14="http://schemas.microsoft.com/office/powerpoint/2010/main" val="6995015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ロータリー平和フェローシップは、関連する経験をどのように決定しますか</a:t>
            </a:r>
            <a:r>
              <a:rPr kumimoji="1" lang="en-US" altLang="ja-JP" dirty="0"/>
              <a:t>? </a:t>
            </a:r>
            <a:r>
              <a:rPr kumimoji="1" lang="ja-JP" altLang="en-US" dirty="0"/>
              <a:t>ロータリー財団は、あらゆる経歴を持つ有資格の候補者を歓迎します。 私たちは、少なくとも </a:t>
            </a:r>
            <a:r>
              <a:rPr kumimoji="1" lang="en-US" altLang="ja-JP" dirty="0"/>
              <a:t>3 </a:t>
            </a:r>
            <a:r>
              <a:rPr kumimoji="1" lang="ja-JP" altLang="en-US" dirty="0"/>
              <a:t>年間の関連経験を持つ修士号プログラムの早期キャリア候補者と、少なくとも </a:t>
            </a:r>
            <a:r>
              <a:rPr kumimoji="1" lang="en-US" altLang="ja-JP" dirty="0"/>
              <a:t>5 </a:t>
            </a:r>
            <a:r>
              <a:rPr kumimoji="1" lang="ja-JP" altLang="en-US" dirty="0"/>
              <a:t>年間の関連経験を持つ証明書プログラムの中途採用候補者に投資することを検討しています。 </a:t>
            </a:r>
            <a:r>
              <a:rPr kumimoji="1" lang="en-US" altLang="ja-JP" dirty="0"/>
              <a:t>1. </a:t>
            </a:r>
            <a:r>
              <a:rPr kumimoji="1" lang="ja-JP" altLang="en-US" dirty="0"/>
              <a:t>地方、国内、または国際機関の一部としての政府、公式外交、または政策立案。 </a:t>
            </a:r>
            <a:r>
              <a:rPr kumimoji="1" lang="en-US" altLang="ja-JP" dirty="0"/>
              <a:t>2. </a:t>
            </a:r>
            <a:r>
              <a:rPr kumimoji="1" lang="ja-JP" altLang="en-US" dirty="0"/>
              <a:t>紛争の分析、防止、管理、解決、または回復に貢献する非政府組織、または人道支援または開発に関連する活動に従事する非政府組織。 </a:t>
            </a:r>
            <a:r>
              <a:rPr kumimoji="1" lang="en-US" altLang="ja-JP" dirty="0"/>
              <a:t>3. </a:t>
            </a:r>
            <a:r>
              <a:rPr kumimoji="1" lang="ja-JP" altLang="en-US" dirty="0"/>
              <a:t>経済的機会の拡大による経済発展、または平和構築。 </a:t>
            </a:r>
            <a:r>
              <a:rPr kumimoji="1" lang="en-US" altLang="ja-JP" dirty="0"/>
              <a:t>4. </a:t>
            </a:r>
            <a:r>
              <a:rPr kumimoji="1" lang="ja-JP" altLang="en-US" dirty="0"/>
              <a:t>文化または職業交換プログラムのリーダーシップ、または平和と開発に関連する大義に関するボランティア組織を通じたリーダーシップなどの民間市民外交。 </a:t>
            </a:r>
            <a:r>
              <a:rPr kumimoji="1" lang="en-US" altLang="ja-JP" dirty="0"/>
              <a:t>5. </a:t>
            </a:r>
            <a:r>
              <a:rPr kumimoji="1" lang="ja-JP" altLang="en-US" dirty="0"/>
              <a:t>シンクタンク、学界、主要なトレーナー養成プログラム、または教材が主にグローバルまたは異文化研究、平和研究 </a:t>
            </a:r>
            <a:r>
              <a:rPr kumimoji="1" lang="en-US" altLang="ja-JP" dirty="0"/>
              <a:t>(</a:t>
            </a:r>
            <a:r>
              <a:rPr kumimoji="1" lang="ja-JP" altLang="en-US" dirty="0"/>
              <a:t>人権、調停、交渉、および または対話）、または紛争分析</a:t>
            </a:r>
            <a:r>
              <a:rPr kumimoji="1" lang="en-US" altLang="ja-JP" dirty="0"/>
              <a:t>6. </a:t>
            </a:r>
            <a:r>
              <a:rPr kumimoji="1" lang="ja-JP" altLang="en-US" dirty="0"/>
              <a:t>人権や脆弱な個人やグループの代表などの関連分野を専門とする法律専門家を含む、平和と開発に関連する原因を代表する擁護と活動。 </a:t>
            </a:r>
            <a:r>
              <a:rPr kumimoji="1" lang="en-US" altLang="ja-JP" dirty="0"/>
              <a:t>7. </a:t>
            </a:r>
            <a:r>
              <a:rPr kumimoji="1" lang="ja-JP" altLang="en-US" dirty="0"/>
              <a:t>平和主義、聖域、非暴力、または諸宗教間の対話と寛容による平和構築を強調する宗教会衆または組織におけるリーダーシップ。 </a:t>
            </a:r>
            <a:r>
              <a:rPr kumimoji="1" lang="en-US" altLang="ja-JP" dirty="0"/>
              <a:t>8. </a:t>
            </a:r>
            <a:r>
              <a:rPr kumimoji="1" lang="ja-JP" altLang="en-US" dirty="0"/>
              <a:t>信頼できる情報の研究と普及、前向きな社会変化の奨励、平和的な結果に向けた世論の形成を通じて、平和に貢献する役割を担うメディアと芸術。 </a:t>
            </a:r>
            <a:r>
              <a:rPr kumimoji="1" lang="en-US" altLang="ja-JP" dirty="0"/>
              <a:t>9. </a:t>
            </a:r>
            <a:r>
              <a:rPr kumimoji="1" lang="ja-JP" altLang="en-US" dirty="0"/>
              <a:t>平和維持、コミュニティのパートナーシップの構築、およびコミュニティの相互作用の改善に関連する法執行機関または軍事的地位。 </a:t>
            </a:r>
            <a:r>
              <a:rPr kumimoji="1" lang="en-US" altLang="ja-JP" dirty="0"/>
              <a:t>10. </a:t>
            </a:r>
            <a:r>
              <a:rPr kumimoji="1" lang="ja-JP" altLang="en-US" dirty="0"/>
              <a:t>病気の蔓延を防ぎ、健康状態を改善するコミュニティ開発に関連する公衆衛生の役割。</a:t>
            </a:r>
          </a:p>
        </p:txBody>
      </p:sp>
      <p:sp>
        <p:nvSpPr>
          <p:cNvPr id="4" name="スライド番号プレースホルダー 3"/>
          <p:cNvSpPr>
            <a:spLocks noGrp="1"/>
          </p:cNvSpPr>
          <p:nvPr>
            <p:ph type="sldNum" sz="quarter" idx="5"/>
          </p:nvPr>
        </p:nvSpPr>
        <p:spPr/>
        <p:txBody>
          <a:bodyPr/>
          <a:lstStyle/>
          <a:p>
            <a:fld id="{D21AC0AA-DEE4-4F10-86A9-4FBED7D3C865}" type="slidenum">
              <a:rPr kumimoji="1" lang="ja-JP" altLang="en-US" smtClean="0"/>
              <a:t>10</a:t>
            </a:fld>
            <a:endParaRPr kumimoji="1" lang="ja-JP" altLang="en-US"/>
          </a:p>
        </p:txBody>
      </p:sp>
    </p:spTree>
    <p:extLst>
      <p:ext uri="{BB962C8B-B14F-4D97-AF65-F5344CB8AC3E}">
        <p14:creationId xmlns:p14="http://schemas.microsoft.com/office/powerpoint/2010/main" val="667271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D7F6E9-49F2-D7EC-8A81-04A9F7D1AF1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1812C5E-EA4E-B13A-D021-DDF1BA9A99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3096D4A2-EEA3-5B6A-AD1D-32D9EC77F1B4}"/>
              </a:ext>
            </a:extLst>
          </p:cNvPr>
          <p:cNvSpPr>
            <a:spLocks noGrp="1"/>
          </p:cNvSpPr>
          <p:nvPr>
            <p:ph type="dt" sz="half" idx="10"/>
          </p:nvPr>
        </p:nvSpPr>
        <p:spPr/>
        <p:txBody>
          <a:bodyPr/>
          <a:lstStyle/>
          <a:p>
            <a:fld id="{3FED8557-83AD-4961-9FD1-B0A4E8A554B9}" type="datetimeFigureOut">
              <a:rPr kumimoji="1" lang="ja-JP" altLang="en-US" smtClean="0"/>
              <a:t>2023/2/20</a:t>
            </a:fld>
            <a:endParaRPr kumimoji="1" lang="ja-JP" altLang="en-US"/>
          </a:p>
        </p:txBody>
      </p:sp>
      <p:sp>
        <p:nvSpPr>
          <p:cNvPr id="5" name="フッター プレースホルダー 4">
            <a:extLst>
              <a:ext uri="{FF2B5EF4-FFF2-40B4-BE49-F238E27FC236}">
                <a16:creationId xmlns:a16="http://schemas.microsoft.com/office/drawing/2014/main" id="{FE93E2BE-F78F-7350-DF59-1F5C382924F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7CAFE63-9CAF-ECCE-8CF2-CA2F708256AB}"/>
              </a:ext>
            </a:extLst>
          </p:cNvPr>
          <p:cNvSpPr>
            <a:spLocks noGrp="1"/>
          </p:cNvSpPr>
          <p:nvPr>
            <p:ph type="sldNum" sz="quarter" idx="12"/>
          </p:nvPr>
        </p:nvSpPr>
        <p:spPr/>
        <p:txBody>
          <a:bodyPr/>
          <a:lstStyle/>
          <a:p>
            <a:fld id="{C3FC61D3-D8A9-4D1A-B7AC-B7BA852EAC35}" type="slidenum">
              <a:rPr kumimoji="1" lang="ja-JP" altLang="en-US" smtClean="0"/>
              <a:t>‹#›</a:t>
            </a:fld>
            <a:endParaRPr kumimoji="1" lang="ja-JP" altLang="en-US"/>
          </a:p>
        </p:txBody>
      </p:sp>
    </p:spTree>
    <p:extLst>
      <p:ext uri="{BB962C8B-B14F-4D97-AF65-F5344CB8AC3E}">
        <p14:creationId xmlns:p14="http://schemas.microsoft.com/office/powerpoint/2010/main" val="39854664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FB0DAF-E5F5-E1F4-CE4E-D10BC1D31585}"/>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152EA0A-B63F-F3B2-9487-6F172C7A843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C72CF51-737B-B20C-759D-EBC3A4338137}"/>
              </a:ext>
            </a:extLst>
          </p:cNvPr>
          <p:cNvSpPr>
            <a:spLocks noGrp="1"/>
          </p:cNvSpPr>
          <p:nvPr>
            <p:ph type="dt" sz="half" idx="10"/>
          </p:nvPr>
        </p:nvSpPr>
        <p:spPr/>
        <p:txBody>
          <a:bodyPr/>
          <a:lstStyle/>
          <a:p>
            <a:fld id="{3FED8557-83AD-4961-9FD1-B0A4E8A554B9}" type="datetimeFigureOut">
              <a:rPr kumimoji="1" lang="ja-JP" altLang="en-US" smtClean="0"/>
              <a:t>2023/2/20</a:t>
            </a:fld>
            <a:endParaRPr kumimoji="1" lang="ja-JP" altLang="en-US"/>
          </a:p>
        </p:txBody>
      </p:sp>
      <p:sp>
        <p:nvSpPr>
          <p:cNvPr id="5" name="フッター プレースホルダー 4">
            <a:extLst>
              <a:ext uri="{FF2B5EF4-FFF2-40B4-BE49-F238E27FC236}">
                <a16:creationId xmlns:a16="http://schemas.microsoft.com/office/drawing/2014/main" id="{141CFCAC-E6AE-E8DF-3EB9-7F254F2D2D6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FCFCAF4-72B4-854E-65BA-B59D38789A00}"/>
              </a:ext>
            </a:extLst>
          </p:cNvPr>
          <p:cNvSpPr>
            <a:spLocks noGrp="1"/>
          </p:cNvSpPr>
          <p:nvPr>
            <p:ph type="sldNum" sz="quarter" idx="12"/>
          </p:nvPr>
        </p:nvSpPr>
        <p:spPr/>
        <p:txBody>
          <a:bodyPr/>
          <a:lstStyle/>
          <a:p>
            <a:fld id="{C3FC61D3-D8A9-4D1A-B7AC-B7BA852EAC35}" type="slidenum">
              <a:rPr kumimoji="1" lang="ja-JP" altLang="en-US" smtClean="0"/>
              <a:t>‹#›</a:t>
            </a:fld>
            <a:endParaRPr kumimoji="1" lang="ja-JP" altLang="en-US"/>
          </a:p>
        </p:txBody>
      </p:sp>
    </p:spTree>
    <p:extLst>
      <p:ext uri="{BB962C8B-B14F-4D97-AF65-F5344CB8AC3E}">
        <p14:creationId xmlns:p14="http://schemas.microsoft.com/office/powerpoint/2010/main" val="448481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4196284-CFBC-167C-B714-1CCA54C1D0A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2F53E6C-1427-A43C-53D6-3EDFB0E39331}"/>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CD46DA2-8D27-E94B-C010-DE275BA3410B}"/>
              </a:ext>
            </a:extLst>
          </p:cNvPr>
          <p:cNvSpPr>
            <a:spLocks noGrp="1"/>
          </p:cNvSpPr>
          <p:nvPr>
            <p:ph type="dt" sz="half" idx="10"/>
          </p:nvPr>
        </p:nvSpPr>
        <p:spPr/>
        <p:txBody>
          <a:bodyPr/>
          <a:lstStyle/>
          <a:p>
            <a:fld id="{3FED8557-83AD-4961-9FD1-B0A4E8A554B9}" type="datetimeFigureOut">
              <a:rPr kumimoji="1" lang="ja-JP" altLang="en-US" smtClean="0"/>
              <a:t>2023/2/20</a:t>
            </a:fld>
            <a:endParaRPr kumimoji="1" lang="ja-JP" altLang="en-US"/>
          </a:p>
        </p:txBody>
      </p:sp>
      <p:sp>
        <p:nvSpPr>
          <p:cNvPr id="5" name="フッター プレースホルダー 4">
            <a:extLst>
              <a:ext uri="{FF2B5EF4-FFF2-40B4-BE49-F238E27FC236}">
                <a16:creationId xmlns:a16="http://schemas.microsoft.com/office/drawing/2014/main" id="{7654594B-4AFC-D7CC-B1BC-E31FFB5C58A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5498BA3-067B-6516-A91B-2C038963F081}"/>
              </a:ext>
            </a:extLst>
          </p:cNvPr>
          <p:cNvSpPr>
            <a:spLocks noGrp="1"/>
          </p:cNvSpPr>
          <p:nvPr>
            <p:ph type="sldNum" sz="quarter" idx="12"/>
          </p:nvPr>
        </p:nvSpPr>
        <p:spPr/>
        <p:txBody>
          <a:bodyPr/>
          <a:lstStyle/>
          <a:p>
            <a:fld id="{C3FC61D3-D8A9-4D1A-B7AC-B7BA852EAC35}" type="slidenum">
              <a:rPr kumimoji="1" lang="ja-JP" altLang="en-US" smtClean="0"/>
              <a:t>‹#›</a:t>
            </a:fld>
            <a:endParaRPr kumimoji="1" lang="ja-JP" altLang="en-US"/>
          </a:p>
        </p:txBody>
      </p:sp>
    </p:spTree>
    <p:extLst>
      <p:ext uri="{BB962C8B-B14F-4D97-AF65-F5344CB8AC3E}">
        <p14:creationId xmlns:p14="http://schemas.microsoft.com/office/powerpoint/2010/main" val="37313703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DE13F5-774E-636F-9E50-DD66AF20E1C2}"/>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DFDBC0E2-6832-C04B-F556-3399DA854E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30BA9668-91D3-429E-0D88-DC6F65DC2B4B}"/>
              </a:ext>
            </a:extLst>
          </p:cNvPr>
          <p:cNvSpPr>
            <a:spLocks noGrp="1"/>
          </p:cNvSpPr>
          <p:nvPr>
            <p:ph type="dt" sz="half" idx="10"/>
          </p:nvPr>
        </p:nvSpPr>
        <p:spPr/>
        <p:txBody>
          <a:bodyPr/>
          <a:lstStyle/>
          <a:p>
            <a:fld id="{41BA1BF1-689B-614A-9BA1-2E9A5462AC9C}" type="datetimeFigureOut">
              <a:rPr kumimoji="1" lang="ja-JP" altLang="en-US" smtClean="0"/>
              <a:t>2023/2/20</a:t>
            </a:fld>
            <a:endParaRPr kumimoji="1" lang="ja-JP" altLang="en-US"/>
          </a:p>
        </p:txBody>
      </p:sp>
      <p:sp>
        <p:nvSpPr>
          <p:cNvPr id="5" name="フッター プレースホルダー 4">
            <a:extLst>
              <a:ext uri="{FF2B5EF4-FFF2-40B4-BE49-F238E27FC236}">
                <a16:creationId xmlns:a16="http://schemas.microsoft.com/office/drawing/2014/main" id="{E619F5FB-4BE4-53D3-F97C-EA6A3487289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E5E296D-10DE-2AD8-B2C2-61DCDBA74E38}"/>
              </a:ext>
            </a:extLst>
          </p:cNvPr>
          <p:cNvSpPr>
            <a:spLocks noGrp="1"/>
          </p:cNvSpPr>
          <p:nvPr>
            <p:ph type="sldNum" sz="quarter" idx="12"/>
          </p:nvPr>
        </p:nvSpPr>
        <p:spPr/>
        <p:txBody>
          <a:bodyPr/>
          <a:lstStyle/>
          <a:p>
            <a:fld id="{4E21EFB5-9A8B-DE4E-BF8E-B74ED903C8C3}" type="slidenum">
              <a:rPr kumimoji="1" lang="ja-JP" altLang="en-US" smtClean="0"/>
              <a:t>‹#›</a:t>
            </a:fld>
            <a:endParaRPr kumimoji="1" lang="ja-JP" altLang="en-US"/>
          </a:p>
        </p:txBody>
      </p:sp>
    </p:spTree>
    <p:extLst>
      <p:ext uri="{BB962C8B-B14F-4D97-AF65-F5344CB8AC3E}">
        <p14:creationId xmlns:p14="http://schemas.microsoft.com/office/powerpoint/2010/main" val="20144949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B214B6-D93F-9AF7-B8EC-0731B8F581F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5717986-9690-208D-325A-6CB08CBE512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A66C78D-BCEC-A73F-3CAF-DEBAECEE80B7}"/>
              </a:ext>
            </a:extLst>
          </p:cNvPr>
          <p:cNvSpPr>
            <a:spLocks noGrp="1"/>
          </p:cNvSpPr>
          <p:nvPr>
            <p:ph type="dt" sz="half" idx="10"/>
          </p:nvPr>
        </p:nvSpPr>
        <p:spPr/>
        <p:txBody>
          <a:bodyPr/>
          <a:lstStyle/>
          <a:p>
            <a:fld id="{41BA1BF1-689B-614A-9BA1-2E9A5462AC9C}" type="datetimeFigureOut">
              <a:rPr kumimoji="1" lang="ja-JP" altLang="en-US" smtClean="0"/>
              <a:t>2023/2/20</a:t>
            </a:fld>
            <a:endParaRPr kumimoji="1" lang="ja-JP" altLang="en-US"/>
          </a:p>
        </p:txBody>
      </p:sp>
      <p:sp>
        <p:nvSpPr>
          <p:cNvPr id="5" name="フッター プレースホルダー 4">
            <a:extLst>
              <a:ext uri="{FF2B5EF4-FFF2-40B4-BE49-F238E27FC236}">
                <a16:creationId xmlns:a16="http://schemas.microsoft.com/office/drawing/2014/main" id="{E18CA0C2-0947-9942-6903-8B4D8C25903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C00160F-6896-5D7E-A9A2-718DE02F2B48}"/>
              </a:ext>
            </a:extLst>
          </p:cNvPr>
          <p:cNvSpPr>
            <a:spLocks noGrp="1"/>
          </p:cNvSpPr>
          <p:nvPr>
            <p:ph type="sldNum" sz="quarter" idx="12"/>
          </p:nvPr>
        </p:nvSpPr>
        <p:spPr/>
        <p:txBody>
          <a:bodyPr/>
          <a:lstStyle/>
          <a:p>
            <a:fld id="{4E21EFB5-9A8B-DE4E-BF8E-B74ED903C8C3}" type="slidenum">
              <a:rPr kumimoji="1" lang="ja-JP" altLang="en-US" smtClean="0"/>
              <a:t>‹#›</a:t>
            </a:fld>
            <a:endParaRPr kumimoji="1" lang="ja-JP" altLang="en-US"/>
          </a:p>
        </p:txBody>
      </p:sp>
    </p:spTree>
    <p:extLst>
      <p:ext uri="{BB962C8B-B14F-4D97-AF65-F5344CB8AC3E}">
        <p14:creationId xmlns:p14="http://schemas.microsoft.com/office/powerpoint/2010/main" val="1627938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05F13F-10A7-474A-81A8-F3C0896C7F98}"/>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82D57C2-E73B-E3A1-87B3-3965BBF4DF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1AD2E68-C35F-064F-736B-5DECC8440A22}"/>
              </a:ext>
            </a:extLst>
          </p:cNvPr>
          <p:cNvSpPr>
            <a:spLocks noGrp="1"/>
          </p:cNvSpPr>
          <p:nvPr>
            <p:ph type="dt" sz="half" idx="10"/>
          </p:nvPr>
        </p:nvSpPr>
        <p:spPr/>
        <p:txBody>
          <a:bodyPr/>
          <a:lstStyle/>
          <a:p>
            <a:fld id="{41BA1BF1-689B-614A-9BA1-2E9A5462AC9C}" type="datetimeFigureOut">
              <a:rPr kumimoji="1" lang="ja-JP" altLang="en-US" smtClean="0"/>
              <a:t>2023/2/20</a:t>
            </a:fld>
            <a:endParaRPr kumimoji="1" lang="ja-JP" altLang="en-US"/>
          </a:p>
        </p:txBody>
      </p:sp>
      <p:sp>
        <p:nvSpPr>
          <p:cNvPr id="5" name="フッター プレースホルダー 4">
            <a:extLst>
              <a:ext uri="{FF2B5EF4-FFF2-40B4-BE49-F238E27FC236}">
                <a16:creationId xmlns:a16="http://schemas.microsoft.com/office/drawing/2014/main" id="{BEE6FF66-31D2-0E1B-43D8-51C81DEFEE3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3B23DBA-C7D4-52E8-81D0-371375C4D11D}"/>
              </a:ext>
            </a:extLst>
          </p:cNvPr>
          <p:cNvSpPr>
            <a:spLocks noGrp="1"/>
          </p:cNvSpPr>
          <p:nvPr>
            <p:ph type="sldNum" sz="quarter" idx="12"/>
          </p:nvPr>
        </p:nvSpPr>
        <p:spPr/>
        <p:txBody>
          <a:bodyPr/>
          <a:lstStyle/>
          <a:p>
            <a:fld id="{4E21EFB5-9A8B-DE4E-BF8E-B74ED903C8C3}" type="slidenum">
              <a:rPr kumimoji="1" lang="ja-JP" altLang="en-US" smtClean="0"/>
              <a:t>‹#›</a:t>
            </a:fld>
            <a:endParaRPr kumimoji="1" lang="ja-JP" altLang="en-US"/>
          </a:p>
        </p:txBody>
      </p:sp>
    </p:spTree>
    <p:extLst>
      <p:ext uri="{BB962C8B-B14F-4D97-AF65-F5344CB8AC3E}">
        <p14:creationId xmlns:p14="http://schemas.microsoft.com/office/powerpoint/2010/main" val="16268700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4D2C8F-712B-E536-5B7F-1FD2227E5AD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AD32FE5-BD06-722C-F7F6-F85F822DE2F2}"/>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401FFC8-A83B-D58F-696F-0BD792A18376}"/>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CC6B9AC-6B26-5D78-18D2-E3A955A67D37}"/>
              </a:ext>
            </a:extLst>
          </p:cNvPr>
          <p:cNvSpPr>
            <a:spLocks noGrp="1"/>
          </p:cNvSpPr>
          <p:nvPr>
            <p:ph type="dt" sz="half" idx="10"/>
          </p:nvPr>
        </p:nvSpPr>
        <p:spPr/>
        <p:txBody>
          <a:bodyPr/>
          <a:lstStyle/>
          <a:p>
            <a:fld id="{41BA1BF1-689B-614A-9BA1-2E9A5462AC9C}" type="datetimeFigureOut">
              <a:rPr kumimoji="1" lang="ja-JP" altLang="en-US" smtClean="0"/>
              <a:t>2023/2/20</a:t>
            </a:fld>
            <a:endParaRPr kumimoji="1" lang="ja-JP" altLang="en-US"/>
          </a:p>
        </p:txBody>
      </p:sp>
      <p:sp>
        <p:nvSpPr>
          <p:cNvPr id="6" name="フッター プレースホルダー 5">
            <a:extLst>
              <a:ext uri="{FF2B5EF4-FFF2-40B4-BE49-F238E27FC236}">
                <a16:creationId xmlns:a16="http://schemas.microsoft.com/office/drawing/2014/main" id="{97A05E97-A5CB-C447-C07F-CE7986BCB24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13F2B1B-5E27-2C3B-2A17-04043FC34009}"/>
              </a:ext>
            </a:extLst>
          </p:cNvPr>
          <p:cNvSpPr>
            <a:spLocks noGrp="1"/>
          </p:cNvSpPr>
          <p:nvPr>
            <p:ph type="sldNum" sz="quarter" idx="12"/>
          </p:nvPr>
        </p:nvSpPr>
        <p:spPr/>
        <p:txBody>
          <a:bodyPr/>
          <a:lstStyle/>
          <a:p>
            <a:fld id="{4E21EFB5-9A8B-DE4E-BF8E-B74ED903C8C3}" type="slidenum">
              <a:rPr kumimoji="1" lang="ja-JP" altLang="en-US" smtClean="0"/>
              <a:t>‹#›</a:t>
            </a:fld>
            <a:endParaRPr kumimoji="1" lang="ja-JP" altLang="en-US"/>
          </a:p>
        </p:txBody>
      </p:sp>
    </p:spTree>
    <p:extLst>
      <p:ext uri="{BB962C8B-B14F-4D97-AF65-F5344CB8AC3E}">
        <p14:creationId xmlns:p14="http://schemas.microsoft.com/office/powerpoint/2010/main" val="4806960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27BF0E-FD41-351B-F7F3-02DEE042BD6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87955C1-EA9B-E57B-82B4-F2D932BE97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53FA1A2-D446-629F-07A0-F32379F9A9F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D35E8DB2-F52B-3016-52EF-854C26374A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E44244E-ABA4-1BE5-F159-77F5082DE64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72903C5-51DD-E6FD-92A1-9880D355DAC8}"/>
              </a:ext>
            </a:extLst>
          </p:cNvPr>
          <p:cNvSpPr>
            <a:spLocks noGrp="1"/>
          </p:cNvSpPr>
          <p:nvPr>
            <p:ph type="dt" sz="half" idx="10"/>
          </p:nvPr>
        </p:nvSpPr>
        <p:spPr/>
        <p:txBody>
          <a:bodyPr/>
          <a:lstStyle/>
          <a:p>
            <a:fld id="{41BA1BF1-689B-614A-9BA1-2E9A5462AC9C}" type="datetimeFigureOut">
              <a:rPr kumimoji="1" lang="ja-JP" altLang="en-US" smtClean="0"/>
              <a:t>2023/2/20</a:t>
            </a:fld>
            <a:endParaRPr kumimoji="1" lang="ja-JP" altLang="en-US"/>
          </a:p>
        </p:txBody>
      </p:sp>
      <p:sp>
        <p:nvSpPr>
          <p:cNvPr id="8" name="フッター プレースホルダー 7">
            <a:extLst>
              <a:ext uri="{FF2B5EF4-FFF2-40B4-BE49-F238E27FC236}">
                <a16:creationId xmlns:a16="http://schemas.microsoft.com/office/drawing/2014/main" id="{74B104D2-F343-171F-130D-FA2A01EC04C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3ABEDBC-4B2C-597F-E111-DC331E6CB0B2}"/>
              </a:ext>
            </a:extLst>
          </p:cNvPr>
          <p:cNvSpPr>
            <a:spLocks noGrp="1"/>
          </p:cNvSpPr>
          <p:nvPr>
            <p:ph type="sldNum" sz="quarter" idx="12"/>
          </p:nvPr>
        </p:nvSpPr>
        <p:spPr/>
        <p:txBody>
          <a:bodyPr/>
          <a:lstStyle/>
          <a:p>
            <a:fld id="{4E21EFB5-9A8B-DE4E-BF8E-B74ED903C8C3}" type="slidenum">
              <a:rPr kumimoji="1" lang="ja-JP" altLang="en-US" smtClean="0"/>
              <a:t>‹#›</a:t>
            </a:fld>
            <a:endParaRPr kumimoji="1" lang="ja-JP" altLang="en-US"/>
          </a:p>
        </p:txBody>
      </p:sp>
    </p:spTree>
    <p:extLst>
      <p:ext uri="{BB962C8B-B14F-4D97-AF65-F5344CB8AC3E}">
        <p14:creationId xmlns:p14="http://schemas.microsoft.com/office/powerpoint/2010/main" val="23600602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73C8052-B084-4AC5-39A3-25A51C507C6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0BA7570-4712-C038-CE12-8AEE57CD541D}"/>
              </a:ext>
            </a:extLst>
          </p:cNvPr>
          <p:cNvSpPr>
            <a:spLocks noGrp="1"/>
          </p:cNvSpPr>
          <p:nvPr>
            <p:ph type="dt" sz="half" idx="10"/>
          </p:nvPr>
        </p:nvSpPr>
        <p:spPr/>
        <p:txBody>
          <a:bodyPr/>
          <a:lstStyle/>
          <a:p>
            <a:fld id="{41BA1BF1-689B-614A-9BA1-2E9A5462AC9C}" type="datetimeFigureOut">
              <a:rPr kumimoji="1" lang="ja-JP" altLang="en-US" smtClean="0"/>
              <a:t>2023/2/20</a:t>
            </a:fld>
            <a:endParaRPr kumimoji="1" lang="ja-JP" altLang="en-US"/>
          </a:p>
        </p:txBody>
      </p:sp>
      <p:sp>
        <p:nvSpPr>
          <p:cNvPr id="4" name="フッター プレースホルダー 3">
            <a:extLst>
              <a:ext uri="{FF2B5EF4-FFF2-40B4-BE49-F238E27FC236}">
                <a16:creationId xmlns:a16="http://schemas.microsoft.com/office/drawing/2014/main" id="{C4DB9977-4796-1CC3-B5E4-F5BAE60E52E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8263093F-3E81-B865-B54B-88CCD1597164}"/>
              </a:ext>
            </a:extLst>
          </p:cNvPr>
          <p:cNvSpPr>
            <a:spLocks noGrp="1"/>
          </p:cNvSpPr>
          <p:nvPr>
            <p:ph type="sldNum" sz="quarter" idx="12"/>
          </p:nvPr>
        </p:nvSpPr>
        <p:spPr/>
        <p:txBody>
          <a:bodyPr/>
          <a:lstStyle/>
          <a:p>
            <a:fld id="{4E21EFB5-9A8B-DE4E-BF8E-B74ED903C8C3}" type="slidenum">
              <a:rPr kumimoji="1" lang="ja-JP" altLang="en-US" smtClean="0"/>
              <a:t>‹#›</a:t>
            </a:fld>
            <a:endParaRPr kumimoji="1" lang="ja-JP" altLang="en-US"/>
          </a:p>
        </p:txBody>
      </p:sp>
    </p:spTree>
    <p:extLst>
      <p:ext uri="{BB962C8B-B14F-4D97-AF65-F5344CB8AC3E}">
        <p14:creationId xmlns:p14="http://schemas.microsoft.com/office/powerpoint/2010/main" val="29415785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95D75F2-C4DC-A964-09AE-F6B657138B45}"/>
              </a:ext>
            </a:extLst>
          </p:cNvPr>
          <p:cNvSpPr>
            <a:spLocks noGrp="1"/>
          </p:cNvSpPr>
          <p:nvPr>
            <p:ph type="dt" sz="half" idx="10"/>
          </p:nvPr>
        </p:nvSpPr>
        <p:spPr/>
        <p:txBody>
          <a:bodyPr/>
          <a:lstStyle/>
          <a:p>
            <a:fld id="{41BA1BF1-689B-614A-9BA1-2E9A5462AC9C}" type="datetimeFigureOut">
              <a:rPr kumimoji="1" lang="ja-JP" altLang="en-US" smtClean="0"/>
              <a:t>2023/2/20</a:t>
            </a:fld>
            <a:endParaRPr kumimoji="1" lang="ja-JP" altLang="en-US"/>
          </a:p>
        </p:txBody>
      </p:sp>
      <p:sp>
        <p:nvSpPr>
          <p:cNvPr id="3" name="フッター プレースホルダー 2">
            <a:extLst>
              <a:ext uri="{FF2B5EF4-FFF2-40B4-BE49-F238E27FC236}">
                <a16:creationId xmlns:a16="http://schemas.microsoft.com/office/drawing/2014/main" id="{11F3CC5D-1BED-7BE6-9588-C662C185B74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EDC017D-6645-70ED-E655-C8042B0631CF}"/>
              </a:ext>
            </a:extLst>
          </p:cNvPr>
          <p:cNvSpPr>
            <a:spLocks noGrp="1"/>
          </p:cNvSpPr>
          <p:nvPr>
            <p:ph type="sldNum" sz="quarter" idx="12"/>
          </p:nvPr>
        </p:nvSpPr>
        <p:spPr/>
        <p:txBody>
          <a:bodyPr/>
          <a:lstStyle/>
          <a:p>
            <a:fld id="{4E21EFB5-9A8B-DE4E-BF8E-B74ED903C8C3}" type="slidenum">
              <a:rPr kumimoji="1" lang="ja-JP" altLang="en-US" smtClean="0"/>
              <a:t>‹#›</a:t>
            </a:fld>
            <a:endParaRPr kumimoji="1" lang="ja-JP" altLang="en-US"/>
          </a:p>
        </p:txBody>
      </p:sp>
    </p:spTree>
    <p:extLst>
      <p:ext uri="{BB962C8B-B14F-4D97-AF65-F5344CB8AC3E}">
        <p14:creationId xmlns:p14="http://schemas.microsoft.com/office/powerpoint/2010/main" val="16175982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AEFAC8-96D5-1BBB-EE28-A12A30A4C3A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6B4EAD5-F693-9AF0-211A-73A0542DB30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6282CE2-D438-BAB4-CBB8-F27BE82520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7CF28E8-275C-036A-787B-9BED6FF13F89}"/>
              </a:ext>
            </a:extLst>
          </p:cNvPr>
          <p:cNvSpPr>
            <a:spLocks noGrp="1"/>
          </p:cNvSpPr>
          <p:nvPr>
            <p:ph type="dt" sz="half" idx="10"/>
          </p:nvPr>
        </p:nvSpPr>
        <p:spPr/>
        <p:txBody>
          <a:bodyPr/>
          <a:lstStyle/>
          <a:p>
            <a:fld id="{41BA1BF1-689B-614A-9BA1-2E9A5462AC9C}" type="datetimeFigureOut">
              <a:rPr kumimoji="1" lang="ja-JP" altLang="en-US" smtClean="0"/>
              <a:t>2023/2/20</a:t>
            </a:fld>
            <a:endParaRPr kumimoji="1" lang="ja-JP" altLang="en-US"/>
          </a:p>
        </p:txBody>
      </p:sp>
      <p:sp>
        <p:nvSpPr>
          <p:cNvPr id="6" name="フッター プレースホルダー 5">
            <a:extLst>
              <a:ext uri="{FF2B5EF4-FFF2-40B4-BE49-F238E27FC236}">
                <a16:creationId xmlns:a16="http://schemas.microsoft.com/office/drawing/2014/main" id="{E2D10C5F-483C-DD08-1903-FB575316A45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4C6BB67-C0AE-A3F0-1111-9549A1376437}"/>
              </a:ext>
            </a:extLst>
          </p:cNvPr>
          <p:cNvSpPr>
            <a:spLocks noGrp="1"/>
          </p:cNvSpPr>
          <p:nvPr>
            <p:ph type="sldNum" sz="quarter" idx="12"/>
          </p:nvPr>
        </p:nvSpPr>
        <p:spPr/>
        <p:txBody>
          <a:bodyPr/>
          <a:lstStyle/>
          <a:p>
            <a:fld id="{4E21EFB5-9A8B-DE4E-BF8E-B74ED903C8C3}" type="slidenum">
              <a:rPr kumimoji="1" lang="ja-JP" altLang="en-US" smtClean="0"/>
              <a:t>‹#›</a:t>
            </a:fld>
            <a:endParaRPr kumimoji="1" lang="ja-JP" altLang="en-US"/>
          </a:p>
        </p:txBody>
      </p:sp>
    </p:spTree>
    <p:extLst>
      <p:ext uri="{BB962C8B-B14F-4D97-AF65-F5344CB8AC3E}">
        <p14:creationId xmlns:p14="http://schemas.microsoft.com/office/powerpoint/2010/main" val="961192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9E65AC-3162-D98D-96FD-7D5BEE937BC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0AE978D-D4F9-0D99-D32C-E829FB0A101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3D7D089-C57E-B7D3-1A9D-F0B3D6644D22}"/>
              </a:ext>
            </a:extLst>
          </p:cNvPr>
          <p:cNvSpPr>
            <a:spLocks noGrp="1"/>
          </p:cNvSpPr>
          <p:nvPr>
            <p:ph type="dt" sz="half" idx="10"/>
          </p:nvPr>
        </p:nvSpPr>
        <p:spPr/>
        <p:txBody>
          <a:bodyPr/>
          <a:lstStyle/>
          <a:p>
            <a:fld id="{3FED8557-83AD-4961-9FD1-B0A4E8A554B9}" type="datetimeFigureOut">
              <a:rPr kumimoji="1" lang="ja-JP" altLang="en-US" smtClean="0"/>
              <a:t>2023/2/20</a:t>
            </a:fld>
            <a:endParaRPr kumimoji="1" lang="ja-JP" altLang="en-US"/>
          </a:p>
        </p:txBody>
      </p:sp>
      <p:sp>
        <p:nvSpPr>
          <p:cNvPr id="5" name="フッター プレースホルダー 4">
            <a:extLst>
              <a:ext uri="{FF2B5EF4-FFF2-40B4-BE49-F238E27FC236}">
                <a16:creationId xmlns:a16="http://schemas.microsoft.com/office/drawing/2014/main" id="{F9B6C16C-64E4-F008-076E-F519BAD4F3D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A50B263-CE18-0D0E-6DEA-0E2CFB146BB2}"/>
              </a:ext>
            </a:extLst>
          </p:cNvPr>
          <p:cNvSpPr>
            <a:spLocks noGrp="1"/>
          </p:cNvSpPr>
          <p:nvPr>
            <p:ph type="sldNum" sz="quarter" idx="12"/>
          </p:nvPr>
        </p:nvSpPr>
        <p:spPr/>
        <p:txBody>
          <a:bodyPr/>
          <a:lstStyle/>
          <a:p>
            <a:fld id="{C3FC61D3-D8A9-4D1A-B7AC-B7BA852EAC35}" type="slidenum">
              <a:rPr kumimoji="1" lang="ja-JP" altLang="en-US" smtClean="0"/>
              <a:t>‹#›</a:t>
            </a:fld>
            <a:endParaRPr kumimoji="1" lang="ja-JP" altLang="en-US"/>
          </a:p>
        </p:txBody>
      </p:sp>
    </p:spTree>
    <p:extLst>
      <p:ext uri="{BB962C8B-B14F-4D97-AF65-F5344CB8AC3E}">
        <p14:creationId xmlns:p14="http://schemas.microsoft.com/office/powerpoint/2010/main" val="13221142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B88EEA-68FC-F802-7FFF-3FCE8010652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A39051F-392C-63E0-0FAA-537A6B6F1C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B1EBDE0-597F-509C-F19B-81224A54A4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5AFDD20-4766-FACD-237A-15CB76E8AB07}"/>
              </a:ext>
            </a:extLst>
          </p:cNvPr>
          <p:cNvSpPr>
            <a:spLocks noGrp="1"/>
          </p:cNvSpPr>
          <p:nvPr>
            <p:ph type="dt" sz="half" idx="10"/>
          </p:nvPr>
        </p:nvSpPr>
        <p:spPr/>
        <p:txBody>
          <a:bodyPr/>
          <a:lstStyle/>
          <a:p>
            <a:fld id="{41BA1BF1-689B-614A-9BA1-2E9A5462AC9C}" type="datetimeFigureOut">
              <a:rPr kumimoji="1" lang="ja-JP" altLang="en-US" smtClean="0"/>
              <a:t>2023/2/20</a:t>
            </a:fld>
            <a:endParaRPr kumimoji="1" lang="ja-JP" altLang="en-US"/>
          </a:p>
        </p:txBody>
      </p:sp>
      <p:sp>
        <p:nvSpPr>
          <p:cNvPr id="6" name="フッター プレースホルダー 5">
            <a:extLst>
              <a:ext uri="{FF2B5EF4-FFF2-40B4-BE49-F238E27FC236}">
                <a16:creationId xmlns:a16="http://schemas.microsoft.com/office/drawing/2014/main" id="{7A310D9F-292C-A9DB-B7E6-BB35BFE9EB6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AE191C5-0374-1C9C-E487-5099FBA3B341}"/>
              </a:ext>
            </a:extLst>
          </p:cNvPr>
          <p:cNvSpPr>
            <a:spLocks noGrp="1"/>
          </p:cNvSpPr>
          <p:nvPr>
            <p:ph type="sldNum" sz="quarter" idx="12"/>
          </p:nvPr>
        </p:nvSpPr>
        <p:spPr/>
        <p:txBody>
          <a:bodyPr/>
          <a:lstStyle/>
          <a:p>
            <a:fld id="{4E21EFB5-9A8B-DE4E-BF8E-B74ED903C8C3}" type="slidenum">
              <a:rPr kumimoji="1" lang="ja-JP" altLang="en-US" smtClean="0"/>
              <a:t>‹#›</a:t>
            </a:fld>
            <a:endParaRPr kumimoji="1" lang="ja-JP" altLang="en-US"/>
          </a:p>
        </p:txBody>
      </p:sp>
    </p:spTree>
    <p:extLst>
      <p:ext uri="{BB962C8B-B14F-4D97-AF65-F5344CB8AC3E}">
        <p14:creationId xmlns:p14="http://schemas.microsoft.com/office/powerpoint/2010/main" val="11416663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4E0339-4998-3D84-1A6D-2F71E5F1A13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EEE46EB-53D7-26A2-0FC5-63BB1CC850F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B49E41F-117B-7C7B-6CCE-10C39EB78F5B}"/>
              </a:ext>
            </a:extLst>
          </p:cNvPr>
          <p:cNvSpPr>
            <a:spLocks noGrp="1"/>
          </p:cNvSpPr>
          <p:nvPr>
            <p:ph type="dt" sz="half" idx="10"/>
          </p:nvPr>
        </p:nvSpPr>
        <p:spPr/>
        <p:txBody>
          <a:bodyPr/>
          <a:lstStyle/>
          <a:p>
            <a:fld id="{41BA1BF1-689B-614A-9BA1-2E9A5462AC9C}" type="datetimeFigureOut">
              <a:rPr kumimoji="1" lang="ja-JP" altLang="en-US" smtClean="0"/>
              <a:t>2023/2/20</a:t>
            </a:fld>
            <a:endParaRPr kumimoji="1" lang="ja-JP" altLang="en-US"/>
          </a:p>
        </p:txBody>
      </p:sp>
      <p:sp>
        <p:nvSpPr>
          <p:cNvPr id="5" name="フッター プレースホルダー 4">
            <a:extLst>
              <a:ext uri="{FF2B5EF4-FFF2-40B4-BE49-F238E27FC236}">
                <a16:creationId xmlns:a16="http://schemas.microsoft.com/office/drawing/2014/main" id="{470525F7-E5A1-5930-3B3B-87A8FDCD78A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68690C6-8C85-C1EA-2184-CDA303B7AF9E}"/>
              </a:ext>
            </a:extLst>
          </p:cNvPr>
          <p:cNvSpPr>
            <a:spLocks noGrp="1"/>
          </p:cNvSpPr>
          <p:nvPr>
            <p:ph type="sldNum" sz="quarter" idx="12"/>
          </p:nvPr>
        </p:nvSpPr>
        <p:spPr/>
        <p:txBody>
          <a:bodyPr/>
          <a:lstStyle/>
          <a:p>
            <a:fld id="{4E21EFB5-9A8B-DE4E-BF8E-B74ED903C8C3}" type="slidenum">
              <a:rPr kumimoji="1" lang="ja-JP" altLang="en-US" smtClean="0"/>
              <a:t>‹#›</a:t>
            </a:fld>
            <a:endParaRPr kumimoji="1" lang="ja-JP" altLang="en-US"/>
          </a:p>
        </p:txBody>
      </p:sp>
    </p:spTree>
    <p:extLst>
      <p:ext uri="{BB962C8B-B14F-4D97-AF65-F5344CB8AC3E}">
        <p14:creationId xmlns:p14="http://schemas.microsoft.com/office/powerpoint/2010/main" val="87428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1A7D0DE-17A3-1FF7-5876-93C3EBB2FFB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20C0058-48A9-16CF-1BAA-DA889BFA00D1}"/>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64231AF-C6C8-705D-FE1D-74F54D1126EC}"/>
              </a:ext>
            </a:extLst>
          </p:cNvPr>
          <p:cNvSpPr>
            <a:spLocks noGrp="1"/>
          </p:cNvSpPr>
          <p:nvPr>
            <p:ph type="dt" sz="half" idx="10"/>
          </p:nvPr>
        </p:nvSpPr>
        <p:spPr/>
        <p:txBody>
          <a:bodyPr/>
          <a:lstStyle/>
          <a:p>
            <a:fld id="{41BA1BF1-689B-614A-9BA1-2E9A5462AC9C}" type="datetimeFigureOut">
              <a:rPr kumimoji="1" lang="ja-JP" altLang="en-US" smtClean="0"/>
              <a:t>2023/2/20</a:t>
            </a:fld>
            <a:endParaRPr kumimoji="1" lang="ja-JP" altLang="en-US"/>
          </a:p>
        </p:txBody>
      </p:sp>
      <p:sp>
        <p:nvSpPr>
          <p:cNvPr id="5" name="フッター プレースホルダー 4">
            <a:extLst>
              <a:ext uri="{FF2B5EF4-FFF2-40B4-BE49-F238E27FC236}">
                <a16:creationId xmlns:a16="http://schemas.microsoft.com/office/drawing/2014/main" id="{35472E2D-83D4-4BAD-DF75-5BC5E872405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8FE277E-0865-6F61-08E2-6879D8EE2DFF}"/>
              </a:ext>
            </a:extLst>
          </p:cNvPr>
          <p:cNvSpPr>
            <a:spLocks noGrp="1"/>
          </p:cNvSpPr>
          <p:nvPr>
            <p:ph type="sldNum" sz="quarter" idx="12"/>
          </p:nvPr>
        </p:nvSpPr>
        <p:spPr/>
        <p:txBody>
          <a:bodyPr/>
          <a:lstStyle/>
          <a:p>
            <a:fld id="{4E21EFB5-9A8B-DE4E-BF8E-B74ED903C8C3}" type="slidenum">
              <a:rPr kumimoji="1" lang="ja-JP" altLang="en-US" smtClean="0"/>
              <a:t>‹#›</a:t>
            </a:fld>
            <a:endParaRPr kumimoji="1" lang="ja-JP" altLang="en-US"/>
          </a:p>
        </p:txBody>
      </p:sp>
    </p:spTree>
    <p:extLst>
      <p:ext uri="{BB962C8B-B14F-4D97-AF65-F5344CB8AC3E}">
        <p14:creationId xmlns:p14="http://schemas.microsoft.com/office/powerpoint/2010/main" val="580413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C769EB-250D-23EA-30F0-83EA422C82F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76C1C8C-6660-17ED-8060-360F48AF683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C97FA9E9-18F4-0B86-34DC-3AC0A3F6C679}"/>
              </a:ext>
            </a:extLst>
          </p:cNvPr>
          <p:cNvSpPr>
            <a:spLocks noGrp="1"/>
          </p:cNvSpPr>
          <p:nvPr>
            <p:ph type="dt" sz="half" idx="10"/>
          </p:nvPr>
        </p:nvSpPr>
        <p:spPr/>
        <p:txBody>
          <a:bodyPr/>
          <a:lstStyle/>
          <a:p>
            <a:fld id="{3FED8557-83AD-4961-9FD1-B0A4E8A554B9}" type="datetimeFigureOut">
              <a:rPr kumimoji="1" lang="ja-JP" altLang="en-US" smtClean="0"/>
              <a:t>2023/2/20</a:t>
            </a:fld>
            <a:endParaRPr kumimoji="1" lang="ja-JP" altLang="en-US"/>
          </a:p>
        </p:txBody>
      </p:sp>
      <p:sp>
        <p:nvSpPr>
          <p:cNvPr id="5" name="フッター プレースホルダー 4">
            <a:extLst>
              <a:ext uri="{FF2B5EF4-FFF2-40B4-BE49-F238E27FC236}">
                <a16:creationId xmlns:a16="http://schemas.microsoft.com/office/drawing/2014/main" id="{A4EBBB8E-03A6-1B03-AA4E-B44AC5B7BD0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21D4F72-7E82-A217-283B-E1F234B5D05F}"/>
              </a:ext>
            </a:extLst>
          </p:cNvPr>
          <p:cNvSpPr>
            <a:spLocks noGrp="1"/>
          </p:cNvSpPr>
          <p:nvPr>
            <p:ph type="sldNum" sz="quarter" idx="12"/>
          </p:nvPr>
        </p:nvSpPr>
        <p:spPr/>
        <p:txBody>
          <a:bodyPr/>
          <a:lstStyle/>
          <a:p>
            <a:fld id="{C3FC61D3-D8A9-4D1A-B7AC-B7BA852EAC35}" type="slidenum">
              <a:rPr kumimoji="1" lang="ja-JP" altLang="en-US" smtClean="0"/>
              <a:t>‹#›</a:t>
            </a:fld>
            <a:endParaRPr kumimoji="1" lang="ja-JP" altLang="en-US"/>
          </a:p>
        </p:txBody>
      </p:sp>
    </p:spTree>
    <p:extLst>
      <p:ext uri="{BB962C8B-B14F-4D97-AF65-F5344CB8AC3E}">
        <p14:creationId xmlns:p14="http://schemas.microsoft.com/office/powerpoint/2010/main" val="543542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3B1FE4-AFC9-BC5D-C637-52EEA266198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BAF1822-0319-EA54-6515-0E6C844FA48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559685C-385E-1F64-40A2-B75F5EA42CBB}"/>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7A7DC53-FF48-420B-6048-E1EBD557AB22}"/>
              </a:ext>
            </a:extLst>
          </p:cNvPr>
          <p:cNvSpPr>
            <a:spLocks noGrp="1"/>
          </p:cNvSpPr>
          <p:nvPr>
            <p:ph type="dt" sz="half" idx="10"/>
          </p:nvPr>
        </p:nvSpPr>
        <p:spPr/>
        <p:txBody>
          <a:bodyPr/>
          <a:lstStyle/>
          <a:p>
            <a:fld id="{3FED8557-83AD-4961-9FD1-B0A4E8A554B9}" type="datetimeFigureOut">
              <a:rPr kumimoji="1" lang="ja-JP" altLang="en-US" smtClean="0"/>
              <a:t>2023/2/20</a:t>
            </a:fld>
            <a:endParaRPr kumimoji="1" lang="ja-JP" altLang="en-US"/>
          </a:p>
        </p:txBody>
      </p:sp>
      <p:sp>
        <p:nvSpPr>
          <p:cNvPr id="6" name="フッター プレースホルダー 5">
            <a:extLst>
              <a:ext uri="{FF2B5EF4-FFF2-40B4-BE49-F238E27FC236}">
                <a16:creationId xmlns:a16="http://schemas.microsoft.com/office/drawing/2014/main" id="{BD15FCE9-0D77-BFAF-4B33-F92459CDC1E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E9338B4-46BE-BFF8-1058-C908F38A158F}"/>
              </a:ext>
            </a:extLst>
          </p:cNvPr>
          <p:cNvSpPr>
            <a:spLocks noGrp="1"/>
          </p:cNvSpPr>
          <p:nvPr>
            <p:ph type="sldNum" sz="quarter" idx="12"/>
          </p:nvPr>
        </p:nvSpPr>
        <p:spPr/>
        <p:txBody>
          <a:bodyPr/>
          <a:lstStyle/>
          <a:p>
            <a:fld id="{C3FC61D3-D8A9-4D1A-B7AC-B7BA852EAC35}" type="slidenum">
              <a:rPr kumimoji="1" lang="ja-JP" altLang="en-US" smtClean="0"/>
              <a:t>‹#›</a:t>
            </a:fld>
            <a:endParaRPr kumimoji="1" lang="ja-JP" altLang="en-US"/>
          </a:p>
        </p:txBody>
      </p:sp>
    </p:spTree>
    <p:extLst>
      <p:ext uri="{BB962C8B-B14F-4D97-AF65-F5344CB8AC3E}">
        <p14:creationId xmlns:p14="http://schemas.microsoft.com/office/powerpoint/2010/main" val="515234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136710-3581-41F3-9D70-221B4505FB8D}"/>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AB79DB9-43F3-A9BD-470D-3C0618C5F8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6BA3301-19B3-9A6C-0623-4A4C623FB9A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DF65900E-B92A-404E-E3C1-D0CF5F4C8F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B2CC492-8C25-3940-AA0E-9C10039E0E0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F7E2D919-B749-7C1B-301F-53F58B153674}"/>
              </a:ext>
            </a:extLst>
          </p:cNvPr>
          <p:cNvSpPr>
            <a:spLocks noGrp="1"/>
          </p:cNvSpPr>
          <p:nvPr>
            <p:ph type="dt" sz="half" idx="10"/>
          </p:nvPr>
        </p:nvSpPr>
        <p:spPr/>
        <p:txBody>
          <a:bodyPr/>
          <a:lstStyle/>
          <a:p>
            <a:fld id="{3FED8557-83AD-4961-9FD1-B0A4E8A554B9}" type="datetimeFigureOut">
              <a:rPr kumimoji="1" lang="ja-JP" altLang="en-US" smtClean="0"/>
              <a:t>2023/2/20</a:t>
            </a:fld>
            <a:endParaRPr kumimoji="1" lang="ja-JP" altLang="en-US"/>
          </a:p>
        </p:txBody>
      </p:sp>
      <p:sp>
        <p:nvSpPr>
          <p:cNvPr id="8" name="フッター プレースホルダー 7">
            <a:extLst>
              <a:ext uri="{FF2B5EF4-FFF2-40B4-BE49-F238E27FC236}">
                <a16:creationId xmlns:a16="http://schemas.microsoft.com/office/drawing/2014/main" id="{90FFFC49-A6C0-062B-0677-C20DEA64BE6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D8967E9-DC34-5084-3677-35C756FC27AF}"/>
              </a:ext>
            </a:extLst>
          </p:cNvPr>
          <p:cNvSpPr>
            <a:spLocks noGrp="1"/>
          </p:cNvSpPr>
          <p:nvPr>
            <p:ph type="sldNum" sz="quarter" idx="12"/>
          </p:nvPr>
        </p:nvSpPr>
        <p:spPr/>
        <p:txBody>
          <a:bodyPr/>
          <a:lstStyle/>
          <a:p>
            <a:fld id="{C3FC61D3-D8A9-4D1A-B7AC-B7BA852EAC35}" type="slidenum">
              <a:rPr kumimoji="1" lang="ja-JP" altLang="en-US" smtClean="0"/>
              <a:t>‹#›</a:t>
            </a:fld>
            <a:endParaRPr kumimoji="1" lang="ja-JP" altLang="en-US"/>
          </a:p>
        </p:txBody>
      </p:sp>
    </p:spTree>
    <p:extLst>
      <p:ext uri="{BB962C8B-B14F-4D97-AF65-F5344CB8AC3E}">
        <p14:creationId xmlns:p14="http://schemas.microsoft.com/office/powerpoint/2010/main" val="4241927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191972-1562-F7EB-02BF-16BC8459873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B91CB81-2D34-90EE-2C77-6A3831B12FCC}"/>
              </a:ext>
            </a:extLst>
          </p:cNvPr>
          <p:cNvSpPr>
            <a:spLocks noGrp="1"/>
          </p:cNvSpPr>
          <p:nvPr>
            <p:ph type="dt" sz="half" idx="10"/>
          </p:nvPr>
        </p:nvSpPr>
        <p:spPr/>
        <p:txBody>
          <a:bodyPr/>
          <a:lstStyle/>
          <a:p>
            <a:fld id="{3FED8557-83AD-4961-9FD1-B0A4E8A554B9}" type="datetimeFigureOut">
              <a:rPr kumimoji="1" lang="ja-JP" altLang="en-US" smtClean="0"/>
              <a:t>2023/2/20</a:t>
            </a:fld>
            <a:endParaRPr kumimoji="1" lang="ja-JP" altLang="en-US"/>
          </a:p>
        </p:txBody>
      </p:sp>
      <p:sp>
        <p:nvSpPr>
          <p:cNvPr id="4" name="フッター プレースホルダー 3">
            <a:extLst>
              <a:ext uri="{FF2B5EF4-FFF2-40B4-BE49-F238E27FC236}">
                <a16:creationId xmlns:a16="http://schemas.microsoft.com/office/drawing/2014/main" id="{06DD0AAA-0FC8-273B-FA2E-B9FDAD724AA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84855B47-B6F1-07F7-E181-D0A55674AB52}"/>
              </a:ext>
            </a:extLst>
          </p:cNvPr>
          <p:cNvSpPr>
            <a:spLocks noGrp="1"/>
          </p:cNvSpPr>
          <p:nvPr>
            <p:ph type="sldNum" sz="quarter" idx="12"/>
          </p:nvPr>
        </p:nvSpPr>
        <p:spPr/>
        <p:txBody>
          <a:bodyPr/>
          <a:lstStyle/>
          <a:p>
            <a:fld id="{C3FC61D3-D8A9-4D1A-B7AC-B7BA852EAC35}" type="slidenum">
              <a:rPr kumimoji="1" lang="ja-JP" altLang="en-US" smtClean="0"/>
              <a:t>‹#›</a:t>
            </a:fld>
            <a:endParaRPr kumimoji="1" lang="ja-JP" altLang="en-US"/>
          </a:p>
        </p:txBody>
      </p:sp>
    </p:spTree>
    <p:extLst>
      <p:ext uri="{BB962C8B-B14F-4D97-AF65-F5344CB8AC3E}">
        <p14:creationId xmlns:p14="http://schemas.microsoft.com/office/powerpoint/2010/main" val="989758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0A2429E-9DC9-F189-582C-11D2C2A0E2B1}"/>
              </a:ext>
            </a:extLst>
          </p:cNvPr>
          <p:cNvSpPr>
            <a:spLocks noGrp="1"/>
          </p:cNvSpPr>
          <p:nvPr>
            <p:ph type="dt" sz="half" idx="10"/>
          </p:nvPr>
        </p:nvSpPr>
        <p:spPr/>
        <p:txBody>
          <a:bodyPr/>
          <a:lstStyle/>
          <a:p>
            <a:fld id="{3FED8557-83AD-4961-9FD1-B0A4E8A554B9}" type="datetimeFigureOut">
              <a:rPr kumimoji="1" lang="ja-JP" altLang="en-US" smtClean="0"/>
              <a:t>2023/2/20</a:t>
            </a:fld>
            <a:endParaRPr kumimoji="1" lang="ja-JP" altLang="en-US"/>
          </a:p>
        </p:txBody>
      </p:sp>
      <p:sp>
        <p:nvSpPr>
          <p:cNvPr id="3" name="フッター プレースホルダー 2">
            <a:extLst>
              <a:ext uri="{FF2B5EF4-FFF2-40B4-BE49-F238E27FC236}">
                <a16:creationId xmlns:a16="http://schemas.microsoft.com/office/drawing/2014/main" id="{86E78FBF-8D39-EEF1-98BC-AF2391FB8A2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27A62F0-EC5E-C3D9-82B7-E43B76335B79}"/>
              </a:ext>
            </a:extLst>
          </p:cNvPr>
          <p:cNvSpPr>
            <a:spLocks noGrp="1"/>
          </p:cNvSpPr>
          <p:nvPr>
            <p:ph type="sldNum" sz="quarter" idx="12"/>
          </p:nvPr>
        </p:nvSpPr>
        <p:spPr/>
        <p:txBody>
          <a:bodyPr/>
          <a:lstStyle/>
          <a:p>
            <a:fld id="{C3FC61D3-D8A9-4D1A-B7AC-B7BA852EAC35}" type="slidenum">
              <a:rPr kumimoji="1" lang="ja-JP" altLang="en-US" smtClean="0"/>
              <a:t>‹#›</a:t>
            </a:fld>
            <a:endParaRPr kumimoji="1" lang="ja-JP" altLang="en-US"/>
          </a:p>
        </p:txBody>
      </p:sp>
    </p:spTree>
    <p:extLst>
      <p:ext uri="{BB962C8B-B14F-4D97-AF65-F5344CB8AC3E}">
        <p14:creationId xmlns:p14="http://schemas.microsoft.com/office/powerpoint/2010/main" val="1621981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3CEA44-1E4E-DBF7-32C4-94FE3953D99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EDD5A27-DD6D-D3AF-0089-FABD6CBA8A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765CECC-081C-8E12-83A9-C4C24004A0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558D3F3-428D-615A-E2DC-4A47F59D8973}"/>
              </a:ext>
            </a:extLst>
          </p:cNvPr>
          <p:cNvSpPr>
            <a:spLocks noGrp="1"/>
          </p:cNvSpPr>
          <p:nvPr>
            <p:ph type="dt" sz="half" idx="10"/>
          </p:nvPr>
        </p:nvSpPr>
        <p:spPr/>
        <p:txBody>
          <a:bodyPr/>
          <a:lstStyle/>
          <a:p>
            <a:fld id="{3FED8557-83AD-4961-9FD1-B0A4E8A554B9}" type="datetimeFigureOut">
              <a:rPr kumimoji="1" lang="ja-JP" altLang="en-US" smtClean="0"/>
              <a:t>2023/2/20</a:t>
            </a:fld>
            <a:endParaRPr kumimoji="1" lang="ja-JP" altLang="en-US"/>
          </a:p>
        </p:txBody>
      </p:sp>
      <p:sp>
        <p:nvSpPr>
          <p:cNvPr id="6" name="フッター プレースホルダー 5">
            <a:extLst>
              <a:ext uri="{FF2B5EF4-FFF2-40B4-BE49-F238E27FC236}">
                <a16:creationId xmlns:a16="http://schemas.microsoft.com/office/drawing/2014/main" id="{E936F8DC-7463-6B4F-9192-D7FE806C1B1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C87D6CB-992B-74AB-E0E0-640BEB8536E8}"/>
              </a:ext>
            </a:extLst>
          </p:cNvPr>
          <p:cNvSpPr>
            <a:spLocks noGrp="1"/>
          </p:cNvSpPr>
          <p:nvPr>
            <p:ph type="sldNum" sz="quarter" idx="12"/>
          </p:nvPr>
        </p:nvSpPr>
        <p:spPr/>
        <p:txBody>
          <a:bodyPr/>
          <a:lstStyle/>
          <a:p>
            <a:fld id="{C3FC61D3-D8A9-4D1A-B7AC-B7BA852EAC35}" type="slidenum">
              <a:rPr kumimoji="1" lang="ja-JP" altLang="en-US" smtClean="0"/>
              <a:t>‹#›</a:t>
            </a:fld>
            <a:endParaRPr kumimoji="1" lang="ja-JP" altLang="en-US"/>
          </a:p>
        </p:txBody>
      </p:sp>
    </p:spTree>
    <p:extLst>
      <p:ext uri="{BB962C8B-B14F-4D97-AF65-F5344CB8AC3E}">
        <p14:creationId xmlns:p14="http://schemas.microsoft.com/office/powerpoint/2010/main" val="1991297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C271DD-8697-A165-7A5D-E2863A9207A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BA499103-0F64-9F09-3534-3699B6C067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7F433D6B-061D-9F20-AB97-87F93B6AAF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AE30D8D-BF46-F24B-1B9D-19FDD8071165}"/>
              </a:ext>
            </a:extLst>
          </p:cNvPr>
          <p:cNvSpPr>
            <a:spLocks noGrp="1"/>
          </p:cNvSpPr>
          <p:nvPr>
            <p:ph type="dt" sz="half" idx="10"/>
          </p:nvPr>
        </p:nvSpPr>
        <p:spPr/>
        <p:txBody>
          <a:bodyPr/>
          <a:lstStyle/>
          <a:p>
            <a:fld id="{3FED8557-83AD-4961-9FD1-B0A4E8A554B9}" type="datetimeFigureOut">
              <a:rPr kumimoji="1" lang="ja-JP" altLang="en-US" smtClean="0"/>
              <a:t>2023/2/20</a:t>
            </a:fld>
            <a:endParaRPr kumimoji="1" lang="ja-JP" altLang="en-US"/>
          </a:p>
        </p:txBody>
      </p:sp>
      <p:sp>
        <p:nvSpPr>
          <p:cNvPr id="6" name="フッター プレースホルダー 5">
            <a:extLst>
              <a:ext uri="{FF2B5EF4-FFF2-40B4-BE49-F238E27FC236}">
                <a16:creationId xmlns:a16="http://schemas.microsoft.com/office/drawing/2014/main" id="{F23EE227-E2E9-E064-5527-EB6F7EFF747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50797AC-7F88-D422-CBF9-4147AB65936A}"/>
              </a:ext>
            </a:extLst>
          </p:cNvPr>
          <p:cNvSpPr>
            <a:spLocks noGrp="1"/>
          </p:cNvSpPr>
          <p:nvPr>
            <p:ph type="sldNum" sz="quarter" idx="12"/>
          </p:nvPr>
        </p:nvSpPr>
        <p:spPr/>
        <p:txBody>
          <a:bodyPr/>
          <a:lstStyle/>
          <a:p>
            <a:fld id="{C3FC61D3-D8A9-4D1A-B7AC-B7BA852EAC35}" type="slidenum">
              <a:rPr kumimoji="1" lang="ja-JP" altLang="en-US" smtClean="0"/>
              <a:t>‹#›</a:t>
            </a:fld>
            <a:endParaRPr kumimoji="1" lang="ja-JP" altLang="en-US"/>
          </a:p>
        </p:txBody>
      </p:sp>
    </p:spTree>
    <p:extLst>
      <p:ext uri="{BB962C8B-B14F-4D97-AF65-F5344CB8AC3E}">
        <p14:creationId xmlns:p14="http://schemas.microsoft.com/office/powerpoint/2010/main" val="2741199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82ABFD8-F7B4-200C-03F2-51B8072FA6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07525496-9E7C-75A4-D32F-AC0792D45C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E9E37F66-8D4F-706B-62FF-6BDD318EFD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ED8557-83AD-4961-9FD1-B0A4E8A554B9}" type="datetimeFigureOut">
              <a:rPr kumimoji="1" lang="ja-JP" altLang="en-US" smtClean="0"/>
              <a:t>2023/2/20</a:t>
            </a:fld>
            <a:endParaRPr kumimoji="1" lang="ja-JP" altLang="en-US"/>
          </a:p>
        </p:txBody>
      </p:sp>
      <p:sp>
        <p:nvSpPr>
          <p:cNvPr id="5" name="フッター プレースホルダー 4">
            <a:extLst>
              <a:ext uri="{FF2B5EF4-FFF2-40B4-BE49-F238E27FC236}">
                <a16:creationId xmlns:a16="http://schemas.microsoft.com/office/drawing/2014/main" id="{9070DE6B-7DC4-3B56-B03A-C09B6073E8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EED4121D-0E7A-CA38-B733-53A0E2BC35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FC61D3-D8A9-4D1A-B7AC-B7BA852EAC35}" type="slidenum">
              <a:rPr kumimoji="1" lang="ja-JP" altLang="en-US" smtClean="0"/>
              <a:t>‹#›</a:t>
            </a:fld>
            <a:endParaRPr kumimoji="1" lang="ja-JP" altLang="en-US"/>
          </a:p>
        </p:txBody>
      </p:sp>
      <p:pic>
        <p:nvPicPr>
          <p:cNvPr id="8" name="図 7">
            <a:extLst>
              <a:ext uri="{FF2B5EF4-FFF2-40B4-BE49-F238E27FC236}">
                <a16:creationId xmlns:a16="http://schemas.microsoft.com/office/drawing/2014/main" id="{12B9E3D3-69CC-1AAA-8FC2-AC9E52C3CDEF}"/>
              </a:ext>
            </a:extLst>
          </p:cNvPr>
          <p:cNvPicPr>
            <a:picLocks noChangeAspect="1"/>
          </p:cNvPicPr>
          <p:nvPr userDrawn="1"/>
        </p:nvPicPr>
        <p:blipFill>
          <a:blip r:embed="rId13" cstate="screen">
            <a:extLst>
              <a:ext uri="{28A0092B-C50C-407E-A947-70E740481C1C}">
                <a14:useLocalDpi xmlns:a14="http://schemas.microsoft.com/office/drawing/2010/main"/>
              </a:ext>
            </a:extLst>
          </a:blip>
          <a:stretch>
            <a:fillRect/>
          </a:stretch>
        </p:blipFill>
        <p:spPr>
          <a:xfrm>
            <a:off x="8677254" y="5785963"/>
            <a:ext cx="3242112" cy="856107"/>
          </a:xfrm>
          <a:prstGeom prst="rect">
            <a:avLst/>
          </a:prstGeom>
        </p:spPr>
      </p:pic>
    </p:spTree>
    <p:extLst>
      <p:ext uri="{BB962C8B-B14F-4D97-AF65-F5344CB8AC3E}">
        <p14:creationId xmlns:p14="http://schemas.microsoft.com/office/powerpoint/2010/main" val="20962569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12B5CD1-8B5E-1803-9981-59C6FEDCA4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8C3F8C0-4887-34D6-A7A9-CBA1BB7BCB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D4959C1-1F99-8A2A-9198-3507FD416C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BA1BF1-689B-614A-9BA1-2E9A5462AC9C}" type="datetimeFigureOut">
              <a:rPr kumimoji="1" lang="ja-JP" altLang="en-US" smtClean="0"/>
              <a:t>2023/2/20</a:t>
            </a:fld>
            <a:endParaRPr kumimoji="1" lang="ja-JP" altLang="en-US"/>
          </a:p>
        </p:txBody>
      </p:sp>
      <p:sp>
        <p:nvSpPr>
          <p:cNvPr id="5" name="フッター プレースホルダー 4">
            <a:extLst>
              <a:ext uri="{FF2B5EF4-FFF2-40B4-BE49-F238E27FC236}">
                <a16:creationId xmlns:a16="http://schemas.microsoft.com/office/drawing/2014/main" id="{67C1F5C7-5B45-91A5-A5AA-8A2BBD403E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D2735A08-21FF-D191-6C26-6C0B68437B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21EFB5-9A8B-DE4E-BF8E-B74ED903C8C3}" type="slidenum">
              <a:rPr kumimoji="1" lang="ja-JP" altLang="en-US" smtClean="0"/>
              <a:t>‹#›</a:t>
            </a:fld>
            <a:endParaRPr kumimoji="1" lang="ja-JP" altLang="en-US"/>
          </a:p>
        </p:txBody>
      </p:sp>
    </p:spTree>
    <p:extLst>
      <p:ext uri="{BB962C8B-B14F-4D97-AF65-F5344CB8AC3E}">
        <p14:creationId xmlns:p14="http://schemas.microsoft.com/office/powerpoint/2010/main" val="9849268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A89948-673A-002F-A9E3-D66BB86DFF38}"/>
              </a:ext>
            </a:extLst>
          </p:cNvPr>
          <p:cNvSpPr>
            <a:spLocks noGrp="1"/>
          </p:cNvSpPr>
          <p:nvPr>
            <p:ph type="ctrTitle"/>
          </p:nvPr>
        </p:nvSpPr>
        <p:spPr>
          <a:xfrm>
            <a:off x="1524000" y="1122363"/>
            <a:ext cx="9144000" cy="1198099"/>
          </a:xfrm>
        </p:spPr>
        <p:txBody>
          <a:bodyPr anchor="t"/>
          <a:lstStyle/>
          <a:p>
            <a:r>
              <a:rPr kumimoji="1" lang="en-US" altLang="ja-JP" sz="2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RID2660</a:t>
            </a:r>
            <a:r>
              <a:rPr kumimoji="1" lang="ja-JP" altLang="en-US" sz="2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en-US" altLang="ja-JP" sz="2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2022</a:t>
            </a:r>
            <a:r>
              <a:rPr kumimoji="1" lang="ja-JP" altLang="en-US" sz="2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en-US" altLang="ja-JP" sz="2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23</a:t>
            </a:r>
            <a:r>
              <a:rPr kumimoji="1" lang="ja-JP" altLang="en-US" sz="2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年度資格認定</a:t>
            </a:r>
            <a:br>
              <a:rPr kumimoji="1" lang="en-US" altLang="ja-JP" sz="3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br>
            <a:r>
              <a:rPr kumimoji="1" lang="ja-JP" altLang="en-US" sz="3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地区ロータリー財団補助金管理セミナー</a:t>
            </a:r>
            <a:endParaRPr kumimoji="1" lang="ja-JP" altLang="en-US" b="1" dirty="0">
              <a:latin typeface="Meiryo UI" panose="020B0604030504040204" pitchFamily="50" charset="-128"/>
              <a:ea typeface="Meiryo UI" panose="020B0604030504040204" pitchFamily="50" charset="-128"/>
            </a:endParaRPr>
          </a:p>
        </p:txBody>
      </p:sp>
      <p:sp>
        <p:nvSpPr>
          <p:cNvPr id="3" name="字幕 2">
            <a:extLst>
              <a:ext uri="{FF2B5EF4-FFF2-40B4-BE49-F238E27FC236}">
                <a16:creationId xmlns:a16="http://schemas.microsoft.com/office/drawing/2014/main" id="{9B697BDF-1B92-D24C-2336-E4314C52D111}"/>
              </a:ext>
            </a:extLst>
          </p:cNvPr>
          <p:cNvSpPr>
            <a:spLocks noGrp="1"/>
          </p:cNvSpPr>
          <p:nvPr>
            <p:ph type="subTitle" idx="1"/>
          </p:nvPr>
        </p:nvSpPr>
        <p:spPr>
          <a:xfrm>
            <a:off x="1574545" y="2586972"/>
            <a:ext cx="9144000" cy="955754"/>
          </a:xfrm>
        </p:spPr>
        <p:txBody>
          <a:bodyPr>
            <a:normAutofit/>
          </a:bodyPr>
          <a:lstStyle/>
          <a:p>
            <a:r>
              <a:rPr kumimoji="1" lang="ja-JP" altLang="en-US" sz="4800" b="1" dirty="0"/>
              <a:t>財団奨学金プログラム</a:t>
            </a:r>
          </a:p>
        </p:txBody>
      </p:sp>
      <p:sp>
        <p:nvSpPr>
          <p:cNvPr id="4" name="テキスト ボックス 3">
            <a:extLst>
              <a:ext uri="{FF2B5EF4-FFF2-40B4-BE49-F238E27FC236}">
                <a16:creationId xmlns:a16="http://schemas.microsoft.com/office/drawing/2014/main" id="{0E37EFD1-585E-AAB9-D10F-51C9516AF64B}"/>
              </a:ext>
            </a:extLst>
          </p:cNvPr>
          <p:cNvSpPr txBox="1"/>
          <p:nvPr/>
        </p:nvSpPr>
        <p:spPr>
          <a:xfrm>
            <a:off x="6096000" y="4810939"/>
            <a:ext cx="5722275" cy="1200329"/>
          </a:xfrm>
          <a:prstGeom prst="rect">
            <a:avLst/>
          </a:prstGeom>
          <a:noFill/>
        </p:spPr>
        <p:txBody>
          <a:bodyPr wrap="square" rtlCol="0">
            <a:spAutoFit/>
          </a:bodyPr>
          <a:lstStyle/>
          <a:p>
            <a:pPr algn="r">
              <a:lnSpc>
                <a:spcPct val="150000"/>
              </a:lnSpc>
            </a:pPr>
            <a:r>
              <a:rPr kumimoji="1" lang="ja-JP" altLang="en-US" dirty="0"/>
              <a:t>奨学金小委員会</a:t>
            </a:r>
            <a:r>
              <a:rPr kumimoji="1" lang="en-US" altLang="ja-JP" dirty="0"/>
              <a:t>/</a:t>
            </a:r>
            <a:r>
              <a:rPr kumimoji="1" lang="ja-JP" altLang="en-US" dirty="0"/>
              <a:t>平和フェローシップ小委員会</a:t>
            </a:r>
            <a:endParaRPr kumimoji="1" lang="en-US" altLang="ja-JP" dirty="0"/>
          </a:p>
          <a:p>
            <a:pPr algn="r">
              <a:lnSpc>
                <a:spcPct val="150000"/>
              </a:lnSpc>
            </a:pPr>
            <a:r>
              <a:rPr lang="ja-JP" altLang="en-US" dirty="0"/>
              <a:t>委員長　塚本　英（大阪北梅田</a:t>
            </a:r>
            <a:r>
              <a:rPr lang="en-US" altLang="ja-JP" dirty="0"/>
              <a:t>RC</a:t>
            </a:r>
            <a:r>
              <a:rPr lang="ja-JP" altLang="en-US" dirty="0"/>
              <a:t>）</a:t>
            </a:r>
            <a:endParaRPr lang="en-US" altLang="ja-JP" dirty="0"/>
          </a:p>
          <a:p>
            <a:endParaRPr kumimoji="1" lang="ja-JP" altLang="en-US" dirty="0"/>
          </a:p>
        </p:txBody>
      </p:sp>
    </p:spTree>
    <p:extLst>
      <p:ext uri="{BB962C8B-B14F-4D97-AF65-F5344CB8AC3E}">
        <p14:creationId xmlns:p14="http://schemas.microsoft.com/office/powerpoint/2010/main" val="3253984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221B6FB-6052-4FB1-3767-DF71D223437F}"/>
              </a:ext>
            </a:extLst>
          </p:cNvPr>
          <p:cNvSpPr>
            <a:spLocks noGrp="1"/>
          </p:cNvSpPr>
          <p:nvPr>
            <p:ph type="title"/>
          </p:nvPr>
        </p:nvSpPr>
        <p:spPr>
          <a:xfrm>
            <a:off x="692232" y="365126"/>
            <a:ext cx="10807535" cy="668027"/>
          </a:xfrm>
        </p:spPr>
        <p:txBody>
          <a:bodyPr>
            <a:normAutofit/>
          </a:bodyPr>
          <a:lstStyle/>
          <a:p>
            <a:pPr algn="ctr"/>
            <a:r>
              <a:rPr kumimoji="1" lang="ja-JP" altLang="en-US" sz="3200" b="1" dirty="0"/>
              <a:t>フェロー候補者の選考方法</a:t>
            </a:r>
          </a:p>
        </p:txBody>
      </p:sp>
      <p:sp>
        <p:nvSpPr>
          <p:cNvPr id="4" name="テキスト ボックス 3">
            <a:extLst>
              <a:ext uri="{FF2B5EF4-FFF2-40B4-BE49-F238E27FC236}">
                <a16:creationId xmlns:a16="http://schemas.microsoft.com/office/drawing/2014/main" id="{10B99004-D747-C628-04AA-E23715A6B2D2}"/>
              </a:ext>
            </a:extLst>
          </p:cNvPr>
          <p:cNvSpPr txBox="1"/>
          <p:nvPr/>
        </p:nvSpPr>
        <p:spPr>
          <a:xfrm>
            <a:off x="639467" y="1033153"/>
            <a:ext cx="11128980" cy="566308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Calibri" panose="020F0502020204030204"/>
                <a:ea typeface="メイリオ" panose="020B0604030504040204" pitchFamily="50" charset="-128"/>
                <a:cs typeface="+mn-cs"/>
              </a:rPr>
              <a:t>次年度選考（２０２４</a:t>
            </a:r>
            <a:r>
              <a:rPr kumimoji="1" lang="en-US" altLang="ja-JP" sz="2400" b="1" i="0" u="none" strike="noStrike" kern="1200" cap="none" spc="0" normalizeH="0" baseline="0" noProof="0" dirty="0">
                <a:ln>
                  <a:noFill/>
                </a:ln>
                <a:solidFill>
                  <a:prstClr val="black"/>
                </a:solidFill>
                <a:effectLst/>
                <a:uLnTx/>
                <a:uFillTx/>
                <a:latin typeface="Calibri" panose="020F0502020204030204"/>
                <a:ea typeface="メイリオ" panose="020B0604030504040204" pitchFamily="50" charset="-128"/>
                <a:cs typeface="+mn-cs"/>
              </a:rPr>
              <a:t>-</a:t>
            </a:r>
            <a:r>
              <a:rPr kumimoji="1" lang="ja-JP" altLang="en-US" sz="2400" b="1" i="0" u="none" strike="noStrike" kern="1200" cap="none" spc="0" normalizeH="0" baseline="0" noProof="0" dirty="0">
                <a:ln>
                  <a:noFill/>
                </a:ln>
                <a:solidFill>
                  <a:prstClr val="black"/>
                </a:solidFill>
                <a:effectLst/>
                <a:uLnTx/>
                <a:uFillTx/>
                <a:latin typeface="Calibri" panose="020F0502020204030204"/>
                <a:ea typeface="メイリオ" panose="020B0604030504040204" pitchFamily="50" charset="-128"/>
                <a:cs typeface="+mn-cs"/>
              </a:rPr>
              <a:t>２５年度派遣）</a:t>
            </a:r>
            <a:endParaRPr kumimoji="1" lang="en-US" altLang="ja-JP" sz="2400" b="1" i="0" u="none" strike="noStrike" kern="1200" cap="none" spc="0" normalizeH="0" baseline="0" noProof="0" dirty="0">
              <a:ln>
                <a:noFill/>
              </a:ln>
              <a:solidFill>
                <a:prstClr val="black"/>
              </a:solidFill>
              <a:effectLst/>
              <a:uLnTx/>
              <a:uFillTx/>
              <a:latin typeface="Calibri" panose="020F0502020204030204"/>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1" i="0" u="none" strike="noStrike" kern="1200" cap="none" spc="0" normalizeH="0" baseline="0" noProof="0" dirty="0">
                <a:ln>
                  <a:noFill/>
                </a:ln>
                <a:solidFill>
                  <a:prstClr val="black"/>
                </a:solidFill>
                <a:effectLst/>
                <a:uLnTx/>
                <a:uFillTx/>
                <a:latin typeface="Calibri" panose="020F0502020204030204"/>
                <a:ea typeface="メイリオ" panose="020B0604030504040204" pitchFamily="50" charset="-128"/>
                <a:cs typeface="+mn-cs"/>
              </a:rPr>
              <a:t>応募期間：　オンライン申請締切２０２３年</a:t>
            </a:r>
            <a:r>
              <a:rPr lang="ja-JP" altLang="en-US" b="1" dirty="0">
                <a:solidFill>
                  <a:prstClr val="black"/>
                </a:solidFill>
                <a:latin typeface="Calibri" panose="020F0502020204030204"/>
                <a:ea typeface="メイリオ" panose="020B0604030504040204" pitchFamily="50" charset="-128"/>
              </a:rPr>
              <a:t>５</a:t>
            </a:r>
            <a:r>
              <a:rPr kumimoji="1" lang="ja-JP" altLang="en-US" b="1" i="0" u="none" strike="noStrike" kern="1200" cap="none" spc="0" normalizeH="0" baseline="0" noProof="0" dirty="0">
                <a:ln>
                  <a:noFill/>
                </a:ln>
                <a:solidFill>
                  <a:prstClr val="black"/>
                </a:solidFill>
                <a:effectLst/>
                <a:uLnTx/>
                <a:uFillTx/>
                <a:latin typeface="Calibri" panose="020F0502020204030204"/>
                <a:ea typeface="メイリオ" panose="020B0604030504040204" pitchFamily="50" charset="-128"/>
                <a:cs typeface="+mn-cs"/>
              </a:rPr>
              <a:t>月１５日（７月１日地区推薦締切）</a:t>
            </a:r>
            <a:endParaRPr kumimoji="1" lang="en-US" altLang="ja-JP" b="1" i="0" u="none" strike="noStrike" kern="1200" cap="none" spc="0" normalizeH="0" baseline="0" noProof="0" dirty="0">
              <a:ln>
                <a:noFill/>
              </a:ln>
              <a:solidFill>
                <a:prstClr val="black"/>
              </a:solidFill>
              <a:effectLst/>
              <a:uLnTx/>
              <a:uFillTx/>
              <a:latin typeface="Calibri" panose="020F0502020204030204"/>
              <a:ea typeface="メイリオ" panose="020B0604030504040204" pitchFamily="50" charset="-128"/>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b="1" i="0" u="none" strike="noStrike" kern="1200" cap="none" spc="0" normalizeH="0" baseline="0" noProof="0" dirty="0">
                <a:ln>
                  <a:noFill/>
                </a:ln>
                <a:solidFill>
                  <a:prstClr val="black"/>
                </a:solidFill>
                <a:effectLst/>
                <a:uLnTx/>
                <a:uFillTx/>
                <a:latin typeface="Calibri" panose="020F0502020204030204"/>
                <a:ea typeface="メイリオ" panose="020B0604030504040204" pitchFamily="50" charset="-128"/>
                <a:cs typeface="+mn-cs"/>
              </a:rPr>
              <a:t>合否結果：</a:t>
            </a:r>
            <a:r>
              <a:rPr lang="ja-JP" altLang="en-US" b="1" dirty="0">
                <a:solidFill>
                  <a:prstClr val="black"/>
                </a:solidFill>
                <a:latin typeface="Calibri" panose="020F0502020204030204"/>
                <a:ea typeface="メイリオ" panose="020B0604030504040204" pitchFamily="50" charset="-128"/>
              </a:rPr>
              <a:t>　１１月に地区と候補者に通知</a:t>
            </a:r>
            <a:endParaRPr kumimoji="1" lang="en-US" altLang="ja-JP" b="1" i="0" u="none" strike="noStrike" kern="1200" cap="none" spc="0" normalizeH="0" baseline="0" noProof="0" dirty="0">
              <a:ln>
                <a:noFill/>
              </a:ln>
              <a:solidFill>
                <a:prstClr val="black"/>
              </a:solidFill>
              <a:effectLst/>
              <a:uLnTx/>
              <a:uFillTx/>
              <a:latin typeface="Calibri" panose="020F0502020204030204"/>
              <a:ea typeface="メイリオ" panose="020B0604030504040204" pitchFamily="50" charset="-128"/>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lang="ja-JP" altLang="en-US" sz="2400" b="1" dirty="0">
                <a:solidFill>
                  <a:prstClr val="black"/>
                </a:solidFill>
                <a:latin typeface="Calibri" panose="020F0502020204030204"/>
                <a:ea typeface="メイリオ" panose="020B0604030504040204" pitchFamily="50" charset="-128"/>
              </a:rPr>
              <a:t>申請資格</a:t>
            </a:r>
            <a:endParaRPr kumimoji="1" lang="en-US" altLang="ja-JP" sz="2400" b="1" i="0" u="none" strike="noStrike" kern="1200" cap="none" spc="0" normalizeH="0" baseline="0" noProof="0" dirty="0">
              <a:ln>
                <a:noFill/>
              </a:ln>
              <a:solidFill>
                <a:prstClr val="black"/>
              </a:solidFill>
              <a:effectLst/>
              <a:uLnTx/>
              <a:uFillTx/>
              <a:latin typeface="Calibri" panose="020F0502020204030204"/>
              <a:ea typeface="メイリオ" panose="020B0604030504040204" pitchFamily="50" charset="-128"/>
              <a:cs typeface="+mn-cs"/>
            </a:endParaRPr>
          </a:p>
          <a:p>
            <a:pPr marL="342900" marR="0" lvl="0" indent="-342900" algn="l" defTabSz="914400" rtl="0" eaLnBrk="1" fontAlgn="auto" latinLnBrk="0" hangingPunct="1">
              <a:lnSpc>
                <a:spcPct val="150000"/>
              </a:lnSpc>
              <a:spcBef>
                <a:spcPts val="0"/>
              </a:spcBef>
              <a:spcAft>
                <a:spcPts val="0"/>
              </a:spcAft>
              <a:buClrTx/>
              <a:buSzTx/>
              <a:buFont typeface="+mj-lt"/>
              <a:buAutoNum type="arabicPeriod"/>
              <a:tabLst/>
              <a:defRPr/>
            </a:pPr>
            <a:r>
              <a:rPr lang="ja-JP" altLang="en-US" b="1" dirty="0">
                <a:solidFill>
                  <a:prstClr val="black"/>
                </a:solidFill>
                <a:latin typeface="Calibri" panose="020F0502020204030204"/>
                <a:ea typeface="メイリオ" panose="020B0604030504040204" pitchFamily="50" charset="-128"/>
              </a:rPr>
              <a:t>英語に堪能であること</a:t>
            </a:r>
            <a:endParaRPr kumimoji="1" lang="en-US" altLang="ja-JP" sz="1800" b="1" i="0" u="none" strike="noStrike" kern="1200" cap="none" spc="0" normalizeH="0" baseline="0" noProof="0" dirty="0">
              <a:ln>
                <a:noFill/>
              </a:ln>
              <a:solidFill>
                <a:prstClr val="black"/>
              </a:solidFill>
              <a:effectLst/>
              <a:uLnTx/>
              <a:uFillTx/>
              <a:latin typeface="Calibri" panose="020F0502020204030204"/>
              <a:ea typeface="メイリオ" panose="020B0604030504040204" pitchFamily="50" charset="-128"/>
              <a:cs typeface="+mn-cs"/>
            </a:endParaRPr>
          </a:p>
          <a:p>
            <a:pPr marL="342900" marR="0" lvl="0" indent="-342900" algn="l" defTabSz="914400" rtl="0" eaLnBrk="1" fontAlgn="auto" latinLnBrk="0" hangingPunct="1">
              <a:lnSpc>
                <a:spcPct val="150000"/>
              </a:lnSpc>
              <a:spcBef>
                <a:spcPts val="0"/>
              </a:spcBef>
              <a:spcAft>
                <a:spcPts val="0"/>
              </a:spcAft>
              <a:buClrTx/>
              <a:buSzTx/>
              <a:buFont typeface="+mj-lt"/>
              <a:buAutoNum type="arabicPeriod"/>
              <a:tabLst/>
              <a:defRPr/>
            </a:pPr>
            <a:r>
              <a:rPr lang="ja-JP" altLang="en-US" b="1" dirty="0">
                <a:solidFill>
                  <a:prstClr val="black"/>
                </a:solidFill>
                <a:latin typeface="Calibri" panose="020F0502020204030204"/>
                <a:ea typeface="メイリオ" panose="020B0604030504040204" pitchFamily="50" charset="-128"/>
              </a:rPr>
              <a:t>学士号を保有し前回の学位取得プログラム（学士課程または大学院）の修了からフェローシップの開始予定日までの間に、最低</a:t>
            </a:r>
            <a:r>
              <a:rPr lang="en-US" altLang="ja-JP" b="1" dirty="0">
                <a:solidFill>
                  <a:prstClr val="black"/>
                </a:solidFill>
                <a:latin typeface="Calibri" panose="020F0502020204030204"/>
                <a:ea typeface="メイリオ" panose="020B0604030504040204" pitchFamily="50" charset="-128"/>
              </a:rPr>
              <a:t>3</a:t>
            </a:r>
            <a:r>
              <a:rPr lang="ja-JP" altLang="en-US" b="1" dirty="0">
                <a:solidFill>
                  <a:prstClr val="black"/>
                </a:solidFill>
                <a:latin typeface="Calibri" panose="020F0502020204030204"/>
                <a:ea typeface="メイリオ" panose="020B0604030504040204" pitchFamily="50" charset="-128"/>
              </a:rPr>
              <a:t>年間の期間が空いていること</a:t>
            </a:r>
            <a:endParaRPr lang="en-US" altLang="ja-JP" b="1" dirty="0">
              <a:solidFill>
                <a:prstClr val="black"/>
              </a:solidFill>
              <a:latin typeface="Calibri" panose="020F0502020204030204"/>
              <a:ea typeface="メイリオ" panose="020B0604030504040204" pitchFamily="50" charset="-128"/>
            </a:endParaRPr>
          </a:p>
          <a:p>
            <a:pPr marL="342900" marR="0" lvl="0" indent="-342900" algn="l" defTabSz="914400" rtl="0" eaLnBrk="1" fontAlgn="auto" latinLnBrk="0" hangingPunct="1">
              <a:lnSpc>
                <a:spcPct val="150000"/>
              </a:lnSpc>
              <a:spcBef>
                <a:spcPts val="0"/>
              </a:spcBef>
              <a:spcAft>
                <a:spcPts val="0"/>
              </a:spcAft>
              <a:buClrTx/>
              <a:buSzTx/>
              <a:buFont typeface="+mj-lt"/>
              <a:buAutoNum type="arabicPeriod"/>
              <a:tabLst/>
              <a:defRPr/>
            </a:pPr>
            <a:r>
              <a:rPr lang="ja-JP" altLang="en-US" b="1" i="0" dirty="0">
                <a:solidFill>
                  <a:srgbClr val="39424A"/>
                </a:solidFill>
                <a:effectLst/>
                <a:latin typeface="Noto Sans JP"/>
              </a:rPr>
              <a:t>個人的活動や社会奉仕活動を通して、または学問上、職務上の実績を通して、国際理解と平和への専心を実証していること</a:t>
            </a:r>
            <a:endParaRPr lang="en-US" altLang="ja-JP" b="1" i="0" dirty="0">
              <a:solidFill>
                <a:srgbClr val="39424A"/>
              </a:solidFill>
              <a:effectLst/>
              <a:latin typeface="Noto Sans JP"/>
            </a:endParaRPr>
          </a:p>
          <a:p>
            <a:pPr marL="342900" marR="0" lvl="0" indent="-342900" algn="l" defTabSz="914400" rtl="0" eaLnBrk="1" fontAlgn="auto" latinLnBrk="0" hangingPunct="1">
              <a:lnSpc>
                <a:spcPct val="150000"/>
              </a:lnSpc>
              <a:spcBef>
                <a:spcPts val="0"/>
              </a:spcBef>
              <a:spcAft>
                <a:spcPts val="0"/>
              </a:spcAft>
              <a:buClrTx/>
              <a:buSzTx/>
              <a:buFont typeface="+mj-lt"/>
              <a:buAutoNum type="arabicPeriod"/>
              <a:tabLst/>
              <a:defRPr/>
            </a:pPr>
            <a:r>
              <a:rPr lang="ja-JP" altLang="en-US" b="1" i="0" dirty="0">
                <a:solidFill>
                  <a:srgbClr val="39424A"/>
                </a:solidFill>
                <a:effectLst/>
                <a:latin typeface="Noto Sans JP"/>
              </a:rPr>
              <a:t>リーダーシップの素質を有していること（修士号）、スキルを実証していること。</a:t>
            </a:r>
            <a:r>
              <a:rPr lang="en-US" altLang="ja-JP" b="1" i="0" dirty="0">
                <a:solidFill>
                  <a:srgbClr val="39424A"/>
                </a:solidFill>
                <a:effectLst/>
                <a:latin typeface="Noto Sans JP"/>
              </a:rPr>
              <a:t>(</a:t>
            </a:r>
            <a:r>
              <a:rPr lang="ja-JP" altLang="en-US" b="1" i="0" dirty="0">
                <a:solidFill>
                  <a:srgbClr val="39424A"/>
                </a:solidFill>
                <a:effectLst/>
                <a:latin typeface="Noto Sans JP"/>
              </a:rPr>
              <a:t>専門能力開発</a:t>
            </a:r>
            <a:r>
              <a:rPr lang="en-US" altLang="ja-JP" b="1" i="0" dirty="0">
                <a:solidFill>
                  <a:srgbClr val="39424A"/>
                </a:solidFill>
                <a:effectLst/>
                <a:latin typeface="Noto Sans JP"/>
              </a:rPr>
              <a:t>)</a:t>
            </a:r>
          </a:p>
          <a:p>
            <a:pPr marL="342900" marR="0" lvl="0" indent="-342900" algn="l" defTabSz="914400" rtl="0" eaLnBrk="1" fontAlgn="auto" latinLnBrk="0" hangingPunct="1">
              <a:lnSpc>
                <a:spcPct val="150000"/>
              </a:lnSpc>
              <a:spcBef>
                <a:spcPts val="0"/>
              </a:spcBef>
              <a:spcAft>
                <a:spcPts val="0"/>
              </a:spcAft>
              <a:buClrTx/>
              <a:buSzTx/>
              <a:buFont typeface="+mj-lt"/>
              <a:buAutoNum type="arabicPeriod"/>
              <a:tabLst/>
              <a:defRPr/>
            </a:pPr>
            <a:r>
              <a:rPr lang="ja-JP" altLang="en-US" b="1" i="0" dirty="0">
                <a:solidFill>
                  <a:srgbClr val="39424A"/>
                </a:solidFill>
                <a:effectLst/>
                <a:latin typeface="Noto Sans JP"/>
              </a:rPr>
              <a:t>平和あるいは開発の分野において少なくとも</a:t>
            </a:r>
            <a:r>
              <a:rPr lang="en-US" altLang="ja-JP" b="1" i="0" dirty="0">
                <a:solidFill>
                  <a:srgbClr val="39424A"/>
                </a:solidFill>
                <a:effectLst/>
                <a:latin typeface="Noto Sans JP"/>
              </a:rPr>
              <a:t>3</a:t>
            </a:r>
            <a:r>
              <a:rPr lang="ja-JP" altLang="en-US" b="1" i="0" dirty="0">
                <a:solidFill>
                  <a:srgbClr val="39424A"/>
                </a:solidFill>
                <a:effectLst/>
                <a:latin typeface="Noto Sans JP"/>
              </a:rPr>
              <a:t>年のフルタイムの職歴を有していること</a:t>
            </a:r>
            <a:r>
              <a:rPr lang="en-US" altLang="ja-JP" b="1" i="0" dirty="0">
                <a:solidFill>
                  <a:srgbClr val="39424A"/>
                </a:solidFill>
                <a:effectLst/>
                <a:latin typeface="Noto Sans JP"/>
              </a:rPr>
              <a:t>(</a:t>
            </a:r>
            <a:r>
              <a:rPr lang="ja-JP" altLang="en-US" b="1" i="0" dirty="0">
                <a:solidFill>
                  <a:srgbClr val="39424A"/>
                </a:solidFill>
                <a:effectLst/>
                <a:latin typeface="Noto Sans JP"/>
              </a:rPr>
              <a:t>修士号</a:t>
            </a:r>
            <a:r>
              <a:rPr lang="en-US" altLang="ja-JP" b="1" i="0" dirty="0">
                <a:solidFill>
                  <a:srgbClr val="39424A"/>
                </a:solidFill>
                <a:effectLst/>
                <a:latin typeface="Noto Sans JP"/>
              </a:rPr>
              <a:t>)</a:t>
            </a:r>
            <a:br>
              <a:rPr lang="en-US" altLang="ja-JP" b="1" i="0" dirty="0">
                <a:solidFill>
                  <a:srgbClr val="39424A"/>
                </a:solidFill>
                <a:effectLst/>
                <a:latin typeface="Noto Sans JP"/>
              </a:rPr>
            </a:br>
            <a:r>
              <a:rPr lang="ja-JP" altLang="en-US" b="1" i="0" dirty="0">
                <a:solidFill>
                  <a:srgbClr val="39424A"/>
                </a:solidFill>
                <a:effectLst/>
                <a:latin typeface="Noto Sans JP"/>
              </a:rPr>
              <a:t>５年のフルタイムの職歴を有していること</a:t>
            </a:r>
            <a:r>
              <a:rPr lang="en-US" altLang="ja-JP" b="1" i="0" dirty="0">
                <a:solidFill>
                  <a:srgbClr val="39424A"/>
                </a:solidFill>
                <a:effectLst/>
                <a:latin typeface="Noto Sans JP"/>
              </a:rPr>
              <a:t>(</a:t>
            </a:r>
            <a:r>
              <a:rPr lang="ja-JP" altLang="en-US" b="1" i="0" dirty="0">
                <a:solidFill>
                  <a:srgbClr val="39424A"/>
                </a:solidFill>
                <a:effectLst/>
                <a:latin typeface="Noto Sans JP"/>
              </a:rPr>
              <a:t>専門能力開発</a:t>
            </a:r>
            <a:r>
              <a:rPr lang="en-US" altLang="ja-JP" b="1" i="0" dirty="0">
                <a:solidFill>
                  <a:srgbClr val="39424A"/>
                </a:solidFill>
                <a:effectLst/>
                <a:latin typeface="Noto Sans JP"/>
              </a:rPr>
              <a:t>)</a:t>
            </a:r>
            <a:endParaRPr lang="ja-JP" altLang="en-US" b="1" i="0" dirty="0">
              <a:solidFill>
                <a:srgbClr val="39424A"/>
              </a:solidFill>
              <a:effectLst/>
              <a:latin typeface="Noto Sans JP"/>
            </a:endParaRPr>
          </a:p>
          <a:p>
            <a:br>
              <a:rPr lang="ja-JP" altLang="en-US" dirty="0"/>
            </a:b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メイリオ" panose="020B0604030504040204" pitchFamily="50" charset="-128"/>
              <a:cs typeface="+mn-cs"/>
            </a:endParaRPr>
          </a:p>
        </p:txBody>
      </p:sp>
    </p:spTree>
    <p:extLst>
      <p:ext uri="{BB962C8B-B14F-4D97-AF65-F5344CB8AC3E}">
        <p14:creationId xmlns:p14="http://schemas.microsoft.com/office/powerpoint/2010/main" val="3942340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E3B1CC-5B86-E71D-09FA-6815B28AF32D}"/>
              </a:ext>
            </a:extLst>
          </p:cNvPr>
          <p:cNvSpPr>
            <a:spLocks noGrp="1"/>
          </p:cNvSpPr>
          <p:nvPr>
            <p:ph type="title"/>
          </p:nvPr>
        </p:nvSpPr>
        <p:spPr>
          <a:xfrm>
            <a:off x="838200" y="378910"/>
            <a:ext cx="10515600" cy="1325563"/>
          </a:xfrm>
        </p:spPr>
        <p:txBody>
          <a:bodyPr/>
          <a:lstStyle/>
          <a:p>
            <a:r>
              <a:rPr lang="ja-JP" altLang="en-US" dirty="0"/>
              <a:t>４</a:t>
            </a:r>
            <a:r>
              <a:rPr lang="en-US" altLang="ja-JP" dirty="0"/>
              <a:t>. </a:t>
            </a:r>
            <a:r>
              <a:rPr lang="ja-JP" altLang="en-US" dirty="0"/>
              <a:t>奨学金小委員会からのお願い</a:t>
            </a:r>
            <a:r>
              <a:rPr kumimoji="1" lang="en-US" altLang="ja-JP" dirty="0"/>
              <a:t> </a:t>
            </a:r>
            <a:endParaRPr kumimoji="1" lang="ja-JP" altLang="en-US" dirty="0"/>
          </a:p>
        </p:txBody>
      </p:sp>
      <p:sp>
        <p:nvSpPr>
          <p:cNvPr id="3" name="テキスト ボックス 2">
            <a:extLst>
              <a:ext uri="{FF2B5EF4-FFF2-40B4-BE49-F238E27FC236}">
                <a16:creationId xmlns:a16="http://schemas.microsoft.com/office/drawing/2014/main" id="{817FF824-495C-F813-2829-8BEBB09AA5B5}"/>
              </a:ext>
            </a:extLst>
          </p:cNvPr>
          <p:cNvSpPr txBox="1"/>
          <p:nvPr/>
        </p:nvSpPr>
        <p:spPr>
          <a:xfrm>
            <a:off x="437408" y="2994790"/>
            <a:ext cx="11317183" cy="3139321"/>
          </a:xfrm>
          <a:prstGeom prst="rect">
            <a:avLst/>
          </a:prstGeom>
          <a:noFill/>
        </p:spPr>
        <p:txBody>
          <a:bodyPr wrap="square" rtlCol="0">
            <a:spAutoFit/>
          </a:bodyPr>
          <a:lstStyle/>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ja-JP" altLang="en-US" sz="2400" b="1" dirty="0">
                <a:solidFill>
                  <a:prstClr val="black"/>
                </a:solidFill>
                <a:latin typeface="+mn-ea"/>
              </a:rPr>
              <a:t>自クラブにロータリーの奨学金や平和フェローシップの問い合わせがあった場合奨学金小委員会までご連絡願います。（ガバナー事務所内）</a:t>
            </a:r>
            <a:endParaRPr lang="en-US" altLang="ja-JP" sz="2400" b="1" dirty="0">
              <a:solidFill>
                <a:prstClr val="black"/>
              </a:solidFill>
              <a:latin typeface="+mn-ea"/>
            </a:endParaRPr>
          </a:p>
          <a:p>
            <a:pPr marR="0" lvl="0" algn="l" defTabSz="914400" rtl="0" eaLnBrk="1" fontAlgn="auto" latinLnBrk="0" hangingPunct="1">
              <a:lnSpc>
                <a:spcPct val="100000"/>
              </a:lnSpc>
              <a:spcBef>
                <a:spcPts val="0"/>
              </a:spcBef>
              <a:spcAft>
                <a:spcPts val="0"/>
              </a:spcAft>
              <a:buClrTx/>
              <a:buSzTx/>
              <a:tabLst/>
              <a:defRPr/>
            </a:pPr>
            <a:endParaRPr lang="en-US" altLang="ja-JP" dirty="0">
              <a:solidFill>
                <a:prstClr val="black"/>
              </a:solidFill>
              <a:latin typeface="Calibri" panose="020F0502020204030204"/>
              <a:ea typeface="メイリオ"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800" b="0" i="0" u="none" strike="noStrike" kern="1200" cap="none" spc="0" normalizeH="0" baseline="0" noProof="0" dirty="0">
              <a:ln>
                <a:noFill/>
              </a:ln>
              <a:solidFill>
                <a:prstClr val="black"/>
              </a:solidFill>
              <a:effectLst/>
              <a:uLnTx/>
              <a:uFillTx/>
              <a:latin typeface="Calibri" panose="020F0502020204030204"/>
              <a:ea typeface="メイリオ" panose="020B060403050404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altLang="ja-JP" dirty="0"/>
          </a:p>
          <a:p>
            <a:pPr marL="285750" indent="-285750">
              <a:buFont typeface="Arial" panose="020B0604020202020204" pitchFamily="34" charset="0"/>
              <a:buChar char="•"/>
            </a:pPr>
            <a:endParaRPr kumimoji="1" lang="en-US" altLang="ja-JP" dirty="0"/>
          </a:p>
          <a:p>
            <a:pPr marL="285750" indent="-285750">
              <a:buFont typeface="Arial" panose="020B0604020202020204" pitchFamily="34" charset="0"/>
              <a:buChar char="•"/>
            </a:pPr>
            <a:endParaRPr kumimoji="1" lang="en-US" altLang="ja-JP" dirty="0"/>
          </a:p>
          <a:p>
            <a:pPr marL="285750" indent="-285750">
              <a:buFont typeface="Arial" panose="020B0604020202020204" pitchFamily="34" charset="0"/>
              <a:buChar char="•"/>
            </a:pPr>
            <a:endParaRPr kumimoji="1" lang="en-US" altLang="ja-JP" dirty="0"/>
          </a:p>
          <a:p>
            <a:pPr marL="285750" indent="-285750">
              <a:buFont typeface="Arial" panose="020B0604020202020204" pitchFamily="34" charset="0"/>
              <a:buChar char="•"/>
            </a:pPr>
            <a:endParaRPr kumimoji="1" lang="ja-JP" altLang="en-US" dirty="0"/>
          </a:p>
        </p:txBody>
      </p:sp>
    </p:spTree>
    <p:extLst>
      <p:ext uri="{BB962C8B-B14F-4D97-AF65-F5344CB8AC3E}">
        <p14:creationId xmlns:p14="http://schemas.microsoft.com/office/powerpoint/2010/main" val="3252613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E3B1CC-5B86-E71D-09FA-6815B28AF32D}"/>
              </a:ext>
            </a:extLst>
          </p:cNvPr>
          <p:cNvSpPr>
            <a:spLocks noGrp="1"/>
          </p:cNvSpPr>
          <p:nvPr>
            <p:ph type="title"/>
          </p:nvPr>
        </p:nvSpPr>
        <p:spPr>
          <a:xfrm>
            <a:off x="838200" y="378910"/>
            <a:ext cx="10515600" cy="1325563"/>
          </a:xfrm>
        </p:spPr>
        <p:txBody>
          <a:bodyPr/>
          <a:lstStyle/>
          <a:p>
            <a:endParaRPr kumimoji="1" lang="ja-JP" altLang="en-US" dirty="0"/>
          </a:p>
        </p:txBody>
      </p:sp>
      <p:sp>
        <p:nvSpPr>
          <p:cNvPr id="3" name="テキスト ボックス 2">
            <a:extLst>
              <a:ext uri="{FF2B5EF4-FFF2-40B4-BE49-F238E27FC236}">
                <a16:creationId xmlns:a16="http://schemas.microsoft.com/office/drawing/2014/main" id="{817FF824-495C-F813-2829-8BEBB09AA5B5}"/>
              </a:ext>
            </a:extLst>
          </p:cNvPr>
          <p:cNvSpPr txBox="1"/>
          <p:nvPr/>
        </p:nvSpPr>
        <p:spPr>
          <a:xfrm>
            <a:off x="425052" y="2895936"/>
            <a:ext cx="11317183" cy="3077766"/>
          </a:xfrm>
          <a:prstGeom prst="rect">
            <a:avLst/>
          </a:prstGeom>
          <a:noFill/>
        </p:spPr>
        <p:txBody>
          <a:bodyPr wrap="square" rtlCol="0">
            <a:spAutoFit/>
          </a:bodyPr>
          <a:lstStyle/>
          <a:p>
            <a:pPr marR="0" lvl="0" algn="ctr" defTabSz="914400" rtl="0" eaLnBrk="1" fontAlgn="auto" latinLnBrk="0" hangingPunct="1">
              <a:lnSpc>
                <a:spcPct val="150000"/>
              </a:lnSpc>
              <a:spcBef>
                <a:spcPts val="0"/>
              </a:spcBef>
              <a:spcAft>
                <a:spcPts val="0"/>
              </a:spcAft>
              <a:buClrTx/>
              <a:buSzTx/>
              <a:tabLst/>
              <a:defRPr/>
            </a:pPr>
            <a:r>
              <a:rPr lang="ja-JP" altLang="en-US" sz="4400" b="1" dirty="0">
                <a:solidFill>
                  <a:prstClr val="black"/>
                </a:solidFill>
                <a:latin typeface="+mn-ea"/>
              </a:rPr>
              <a:t>ご清聴ありがとうございました</a:t>
            </a:r>
            <a:endParaRPr lang="en-US" altLang="ja-JP" sz="4400" b="1" dirty="0">
              <a:solidFill>
                <a:prstClr val="black"/>
              </a:solidFill>
              <a:latin typeface="+mn-ea"/>
            </a:endParaRPr>
          </a:p>
          <a:p>
            <a:pPr marR="0" lvl="0" algn="l" defTabSz="914400" rtl="0" eaLnBrk="1" fontAlgn="auto" latinLnBrk="0" hangingPunct="1">
              <a:lnSpc>
                <a:spcPct val="100000"/>
              </a:lnSpc>
              <a:spcBef>
                <a:spcPts val="0"/>
              </a:spcBef>
              <a:spcAft>
                <a:spcPts val="0"/>
              </a:spcAft>
              <a:buClrTx/>
              <a:buSzTx/>
              <a:tabLst/>
              <a:defRPr/>
            </a:pPr>
            <a:endParaRPr lang="en-US" altLang="ja-JP" sz="2000" dirty="0">
              <a:solidFill>
                <a:prstClr val="black"/>
              </a:solidFill>
              <a:latin typeface="Calibri" panose="020F0502020204030204"/>
              <a:ea typeface="メイリオ"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800" b="0" i="0" u="none" strike="noStrike" kern="1200" cap="none" spc="0" normalizeH="0" baseline="0" noProof="0" dirty="0">
              <a:ln>
                <a:noFill/>
              </a:ln>
              <a:solidFill>
                <a:prstClr val="black"/>
              </a:solidFill>
              <a:effectLst/>
              <a:uLnTx/>
              <a:uFillTx/>
              <a:latin typeface="Calibri" panose="020F0502020204030204"/>
              <a:ea typeface="メイリオ" panose="020B060403050404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altLang="ja-JP" dirty="0"/>
          </a:p>
          <a:p>
            <a:pPr marL="285750" indent="-285750">
              <a:buFont typeface="Arial" panose="020B0604020202020204" pitchFamily="34" charset="0"/>
              <a:buChar char="•"/>
            </a:pPr>
            <a:endParaRPr kumimoji="1" lang="en-US" altLang="ja-JP" dirty="0"/>
          </a:p>
          <a:p>
            <a:pPr marL="285750" indent="-285750">
              <a:buFont typeface="Arial" panose="020B0604020202020204" pitchFamily="34" charset="0"/>
              <a:buChar char="•"/>
            </a:pPr>
            <a:endParaRPr kumimoji="1" lang="en-US" altLang="ja-JP" dirty="0"/>
          </a:p>
          <a:p>
            <a:pPr marL="285750" indent="-285750">
              <a:buFont typeface="Arial" panose="020B0604020202020204" pitchFamily="34" charset="0"/>
              <a:buChar char="•"/>
            </a:pPr>
            <a:endParaRPr kumimoji="1" lang="en-US" altLang="ja-JP" dirty="0"/>
          </a:p>
          <a:p>
            <a:pPr marL="285750" indent="-285750">
              <a:buFont typeface="Arial" panose="020B0604020202020204" pitchFamily="34" charset="0"/>
              <a:buChar char="•"/>
            </a:pPr>
            <a:endParaRPr kumimoji="1" lang="ja-JP" altLang="en-US" dirty="0"/>
          </a:p>
        </p:txBody>
      </p:sp>
    </p:spTree>
    <p:extLst>
      <p:ext uri="{BB962C8B-B14F-4D97-AF65-F5344CB8AC3E}">
        <p14:creationId xmlns:p14="http://schemas.microsoft.com/office/powerpoint/2010/main" val="148206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206292-CD73-0373-69D9-00213A44BF3F}"/>
              </a:ext>
            </a:extLst>
          </p:cNvPr>
          <p:cNvSpPr>
            <a:spLocks noGrp="1"/>
          </p:cNvSpPr>
          <p:nvPr>
            <p:ph type="title"/>
          </p:nvPr>
        </p:nvSpPr>
        <p:spPr/>
        <p:txBody>
          <a:bodyPr/>
          <a:lstStyle/>
          <a:p>
            <a:r>
              <a:rPr kumimoji="1" lang="ja-JP" altLang="en-US" b="1" dirty="0"/>
              <a:t>本日の発表内容</a:t>
            </a:r>
          </a:p>
        </p:txBody>
      </p:sp>
      <p:sp>
        <p:nvSpPr>
          <p:cNvPr id="3" name="テキスト ボックス 2">
            <a:extLst>
              <a:ext uri="{FF2B5EF4-FFF2-40B4-BE49-F238E27FC236}">
                <a16:creationId xmlns:a16="http://schemas.microsoft.com/office/drawing/2014/main" id="{A98A45AC-850B-D562-824A-F0919092AB4F}"/>
              </a:ext>
            </a:extLst>
          </p:cNvPr>
          <p:cNvSpPr txBox="1"/>
          <p:nvPr/>
        </p:nvSpPr>
        <p:spPr>
          <a:xfrm>
            <a:off x="708392" y="1827738"/>
            <a:ext cx="10775216" cy="3270126"/>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kumimoji="1" lang="ja-JP" altLang="en-US" sz="2800" dirty="0"/>
              <a:t>財団奨学金プログラムとは</a:t>
            </a:r>
            <a:endParaRPr kumimoji="1" lang="en-US" altLang="ja-JP" sz="2800" dirty="0"/>
          </a:p>
          <a:p>
            <a:pPr marL="285750" indent="-285750">
              <a:lnSpc>
                <a:spcPct val="150000"/>
              </a:lnSpc>
              <a:buFont typeface="Arial" panose="020B0604020202020204" pitchFamily="34" charset="0"/>
              <a:buChar char="•"/>
            </a:pPr>
            <a:r>
              <a:rPr lang="ja-JP" altLang="en-US" sz="2800" dirty="0"/>
              <a:t>グローバル補助金奨学生について</a:t>
            </a:r>
            <a:endParaRPr lang="en-US" altLang="ja-JP" sz="2800" dirty="0"/>
          </a:p>
          <a:p>
            <a:pPr marL="285750" indent="-285750">
              <a:lnSpc>
                <a:spcPct val="150000"/>
              </a:lnSpc>
              <a:buFont typeface="Arial" panose="020B0604020202020204" pitchFamily="34" charset="0"/>
              <a:buChar char="•"/>
            </a:pPr>
            <a:r>
              <a:rPr kumimoji="1" lang="ja-JP" altLang="en-US" sz="2800" dirty="0"/>
              <a:t>平和フェローシップ</a:t>
            </a:r>
            <a:r>
              <a:rPr lang="ja-JP" altLang="en-US" sz="2800" dirty="0"/>
              <a:t>について</a:t>
            </a:r>
            <a:endParaRPr lang="en-US" altLang="ja-JP" sz="2800" dirty="0"/>
          </a:p>
          <a:p>
            <a:pPr marL="285750" indent="-285750">
              <a:lnSpc>
                <a:spcPct val="150000"/>
              </a:lnSpc>
              <a:buFont typeface="Arial" panose="020B0604020202020204" pitchFamily="34" charset="0"/>
              <a:buChar char="•"/>
            </a:pPr>
            <a:r>
              <a:rPr lang="ja-JP" altLang="en-US" sz="2800" dirty="0"/>
              <a:t>奨学金小委員会・平和フェローシップ小委員会からのお願い</a:t>
            </a:r>
            <a:endParaRPr lang="en-US" altLang="ja-JP" sz="2800" dirty="0"/>
          </a:p>
          <a:p>
            <a:pPr marL="285750" indent="-285750">
              <a:lnSpc>
                <a:spcPct val="150000"/>
              </a:lnSpc>
              <a:buFont typeface="Arial" panose="020B0604020202020204" pitchFamily="34" charset="0"/>
              <a:buChar char="•"/>
            </a:pPr>
            <a:r>
              <a:rPr kumimoji="1" lang="en-US" altLang="ja-JP" sz="2800" dirty="0"/>
              <a:t>2022-23</a:t>
            </a:r>
            <a:r>
              <a:rPr kumimoji="1" lang="ja-JP" altLang="en-US" sz="2800" dirty="0"/>
              <a:t>年度（</a:t>
            </a:r>
            <a:r>
              <a:rPr kumimoji="1" lang="en-US" altLang="ja-JP" sz="2800" dirty="0"/>
              <a:t>24</a:t>
            </a:r>
            <a:r>
              <a:rPr kumimoji="1" lang="ja-JP" altLang="en-US" sz="2800" dirty="0"/>
              <a:t>年度派遣）グローバル補助金奨学生の紹介</a:t>
            </a:r>
            <a:endParaRPr kumimoji="1" lang="en-US" altLang="ja-JP" sz="2800" dirty="0"/>
          </a:p>
        </p:txBody>
      </p:sp>
    </p:spTree>
    <p:extLst>
      <p:ext uri="{BB962C8B-B14F-4D97-AF65-F5344CB8AC3E}">
        <p14:creationId xmlns:p14="http://schemas.microsoft.com/office/powerpoint/2010/main" val="2276299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74C64B-CEC5-DD0F-6CBC-94BFD77A8597}"/>
              </a:ext>
            </a:extLst>
          </p:cNvPr>
          <p:cNvSpPr>
            <a:spLocks noGrp="1"/>
          </p:cNvSpPr>
          <p:nvPr>
            <p:ph type="title"/>
          </p:nvPr>
        </p:nvSpPr>
        <p:spPr/>
        <p:txBody>
          <a:bodyPr/>
          <a:lstStyle/>
          <a:p>
            <a:r>
              <a:rPr kumimoji="1" lang="ja-JP" altLang="en-US" b="1" dirty="0"/>
              <a:t>１</a:t>
            </a:r>
            <a:r>
              <a:rPr kumimoji="1" lang="en-US" altLang="ja-JP" b="1" dirty="0"/>
              <a:t>.</a:t>
            </a:r>
            <a:r>
              <a:rPr lang="ja-JP" altLang="en-US" b="1" dirty="0"/>
              <a:t> 財団奨学金プログラムとは</a:t>
            </a:r>
            <a:endParaRPr kumimoji="1" lang="ja-JP" altLang="en-US" b="1" dirty="0"/>
          </a:p>
        </p:txBody>
      </p:sp>
      <p:sp>
        <p:nvSpPr>
          <p:cNvPr id="3" name="テキスト ボックス 2">
            <a:extLst>
              <a:ext uri="{FF2B5EF4-FFF2-40B4-BE49-F238E27FC236}">
                <a16:creationId xmlns:a16="http://schemas.microsoft.com/office/drawing/2014/main" id="{F7E33FDC-75FF-7CF7-F786-EBC096A2F144}"/>
              </a:ext>
            </a:extLst>
          </p:cNvPr>
          <p:cNvSpPr txBox="1"/>
          <p:nvPr/>
        </p:nvSpPr>
        <p:spPr>
          <a:xfrm>
            <a:off x="716816" y="2305615"/>
            <a:ext cx="10758368" cy="3539430"/>
          </a:xfrm>
          <a:prstGeom prst="rect">
            <a:avLst/>
          </a:prstGeom>
          <a:noFill/>
        </p:spPr>
        <p:txBody>
          <a:bodyPr wrap="square" rtlCol="0">
            <a:spAutoFit/>
          </a:bodyPr>
          <a:lstStyle/>
          <a:p>
            <a:pPr marL="342900" indent="-342900">
              <a:lnSpc>
                <a:spcPct val="200000"/>
              </a:lnSpc>
              <a:buFont typeface="+mj-ea"/>
              <a:buAutoNum type="circleNumDbPlain"/>
            </a:pPr>
            <a:r>
              <a:rPr lang="ja-JP" altLang="en-US" sz="2800" dirty="0"/>
              <a:t>地区補助金による奨学金</a:t>
            </a:r>
            <a:endParaRPr lang="en-US" altLang="ja-JP" sz="2800" dirty="0"/>
          </a:p>
          <a:p>
            <a:pPr marL="342900" indent="-342900">
              <a:lnSpc>
                <a:spcPct val="200000"/>
              </a:lnSpc>
              <a:buFont typeface="+mj-ea"/>
              <a:buAutoNum type="circleNumDbPlain"/>
            </a:pPr>
            <a:r>
              <a:rPr lang="ja-JP" altLang="en-US" sz="2800" dirty="0"/>
              <a:t>グローバル補助金奨学金</a:t>
            </a:r>
            <a:endParaRPr lang="en-US" altLang="ja-JP" sz="2800" dirty="0"/>
          </a:p>
          <a:p>
            <a:pPr marL="342900" indent="-342900">
              <a:lnSpc>
                <a:spcPct val="200000"/>
              </a:lnSpc>
              <a:buFont typeface="+mj-ea"/>
              <a:buAutoNum type="circleNumDbPlain"/>
            </a:pPr>
            <a:r>
              <a:rPr lang="ja-JP" altLang="en-US" sz="2800" dirty="0"/>
              <a:t>平和フェローシップ</a:t>
            </a:r>
            <a:endParaRPr lang="en-US" altLang="ja-JP" sz="2800" dirty="0"/>
          </a:p>
          <a:p>
            <a:pPr marL="342900" indent="-342900">
              <a:buFont typeface="+mj-ea"/>
              <a:buAutoNum type="circleNumDbPlain"/>
            </a:pPr>
            <a:endParaRPr lang="en-US" altLang="ja-JP" sz="2800" dirty="0"/>
          </a:p>
          <a:p>
            <a:pPr marL="342900" indent="-342900">
              <a:buFont typeface="+mj-ea"/>
              <a:buAutoNum type="circleNumDbPlain"/>
            </a:pPr>
            <a:endParaRPr kumimoji="1" lang="ja-JP" altLang="en-US" sz="2800" dirty="0"/>
          </a:p>
        </p:txBody>
      </p:sp>
    </p:spTree>
    <p:extLst>
      <p:ext uri="{BB962C8B-B14F-4D97-AF65-F5344CB8AC3E}">
        <p14:creationId xmlns:p14="http://schemas.microsoft.com/office/powerpoint/2010/main" val="496723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2">
            <a:extLst>
              <a:ext uri="{FF2B5EF4-FFF2-40B4-BE49-F238E27FC236}">
                <a16:creationId xmlns:a16="http://schemas.microsoft.com/office/drawing/2014/main" id="{A7E2B454-002C-6B1B-1F6E-2A44372C70A3}"/>
              </a:ext>
            </a:extLst>
          </p:cNvPr>
          <p:cNvGraphicFramePr>
            <a:graphicFrameLocks noGrp="1"/>
          </p:cNvGraphicFramePr>
          <p:nvPr>
            <p:extLst>
              <p:ext uri="{D42A27DB-BD31-4B8C-83A1-F6EECF244321}">
                <p14:modId xmlns:p14="http://schemas.microsoft.com/office/powerpoint/2010/main" val="3174467778"/>
              </p:ext>
            </p:extLst>
          </p:nvPr>
        </p:nvGraphicFramePr>
        <p:xfrm>
          <a:off x="390574" y="1849615"/>
          <a:ext cx="11349589" cy="2987376"/>
        </p:xfrm>
        <a:graphic>
          <a:graphicData uri="http://schemas.openxmlformats.org/drawingml/2006/table">
            <a:tbl>
              <a:tblPr firstRow="1" bandRow="1">
                <a:tableStyleId>{5C22544A-7EE6-4342-B048-85BDC9FD1C3A}</a:tableStyleId>
              </a:tblPr>
              <a:tblGrid>
                <a:gridCol w="2204421">
                  <a:extLst>
                    <a:ext uri="{9D8B030D-6E8A-4147-A177-3AD203B41FA5}">
                      <a16:colId xmlns:a16="http://schemas.microsoft.com/office/drawing/2014/main" val="1882841749"/>
                    </a:ext>
                  </a:extLst>
                </a:gridCol>
                <a:gridCol w="2574353">
                  <a:extLst>
                    <a:ext uri="{9D8B030D-6E8A-4147-A177-3AD203B41FA5}">
                      <a16:colId xmlns:a16="http://schemas.microsoft.com/office/drawing/2014/main" val="1373223146"/>
                    </a:ext>
                  </a:extLst>
                </a:gridCol>
                <a:gridCol w="2977683">
                  <a:extLst>
                    <a:ext uri="{9D8B030D-6E8A-4147-A177-3AD203B41FA5}">
                      <a16:colId xmlns:a16="http://schemas.microsoft.com/office/drawing/2014/main" val="2792504415"/>
                    </a:ext>
                  </a:extLst>
                </a:gridCol>
                <a:gridCol w="3593132">
                  <a:extLst>
                    <a:ext uri="{9D8B030D-6E8A-4147-A177-3AD203B41FA5}">
                      <a16:colId xmlns:a16="http://schemas.microsoft.com/office/drawing/2014/main" val="2567705492"/>
                    </a:ext>
                  </a:extLst>
                </a:gridCol>
              </a:tblGrid>
              <a:tr h="452329">
                <a:tc>
                  <a:txBody>
                    <a:bodyPr/>
                    <a:lstStyle/>
                    <a:p>
                      <a:pPr algn="ctr"/>
                      <a:r>
                        <a:rPr kumimoji="1" lang="ja-JP" altLang="en-US" dirty="0"/>
                        <a:t>奨学金プログラム</a:t>
                      </a:r>
                    </a:p>
                  </a:txBody>
                  <a:tcPr anchor="ctr"/>
                </a:tc>
                <a:tc>
                  <a:txBody>
                    <a:bodyPr/>
                    <a:lstStyle/>
                    <a:p>
                      <a:pPr algn="ctr"/>
                      <a:r>
                        <a:rPr kumimoji="1" lang="ja-JP" altLang="en-US" dirty="0"/>
                        <a:t>地区補助金</a:t>
                      </a:r>
                    </a:p>
                  </a:txBody>
                  <a:tcPr anchor="ctr"/>
                </a:tc>
                <a:tc>
                  <a:txBody>
                    <a:bodyPr/>
                    <a:lstStyle/>
                    <a:p>
                      <a:pPr algn="ctr"/>
                      <a:r>
                        <a:rPr kumimoji="1" lang="ja-JP" altLang="en-US" dirty="0"/>
                        <a:t>グローバル補助金</a:t>
                      </a:r>
                    </a:p>
                  </a:txBody>
                  <a:tcPr anchor="ctr"/>
                </a:tc>
                <a:tc>
                  <a:txBody>
                    <a:bodyPr/>
                    <a:lstStyle/>
                    <a:p>
                      <a:pPr algn="ctr"/>
                      <a:r>
                        <a:rPr kumimoji="1" lang="ja-JP" altLang="en-US" dirty="0"/>
                        <a:t>平和フェローシップ</a:t>
                      </a:r>
                    </a:p>
                  </a:txBody>
                  <a:tcPr anchor="ctr"/>
                </a:tc>
                <a:extLst>
                  <a:ext uri="{0D108BD9-81ED-4DB2-BD59-A6C34878D82A}">
                    <a16:rowId xmlns:a16="http://schemas.microsoft.com/office/drawing/2014/main" val="2200450629"/>
                  </a:ext>
                </a:extLst>
              </a:tr>
              <a:tr h="431927">
                <a:tc>
                  <a:txBody>
                    <a:bodyPr/>
                    <a:lstStyle/>
                    <a:p>
                      <a:pPr algn="ctr"/>
                      <a:r>
                        <a:rPr kumimoji="1" lang="ja-JP" altLang="en-US" dirty="0"/>
                        <a:t>地区管轄委員会</a:t>
                      </a:r>
                    </a:p>
                  </a:txBody>
                  <a:tcPr anchor="ctr"/>
                </a:tc>
                <a:tc>
                  <a:txBody>
                    <a:bodyPr/>
                    <a:lstStyle/>
                    <a:p>
                      <a:pPr algn="ctr"/>
                      <a:r>
                        <a:rPr kumimoji="1" lang="ja-JP" altLang="en-US" dirty="0"/>
                        <a:t>補助金小委員会</a:t>
                      </a:r>
                    </a:p>
                  </a:txBody>
                  <a:tcPr anchor="ctr"/>
                </a:tc>
                <a:tc>
                  <a:txBody>
                    <a:bodyPr/>
                    <a:lstStyle/>
                    <a:p>
                      <a:pPr algn="ctr"/>
                      <a:r>
                        <a:rPr kumimoji="1" lang="ja-JP" altLang="en-US" b="1" dirty="0"/>
                        <a:t>奨学金小委員会</a:t>
                      </a:r>
                    </a:p>
                  </a:txBody>
                  <a:tcPr anchor="ctr"/>
                </a:tc>
                <a:tc>
                  <a:txBody>
                    <a:bodyPr/>
                    <a:lstStyle/>
                    <a:p>
                      <a:pPr algn="ctr"/>
                      <a:r>
                        <a:rPr kumimoji="1" lang="ja-JP" altLang="en-US" b="1" dirty="0"/>
                        <a:t>平和フェローシップ小委員会</a:t>
                      </a:r>
                    </a:p>
                  </a:txBody>
                  <a:tcPr anchor="ctr"/>
                </a:tc>
                <a:extLst>
                  <a:ext uri="{0D108BD9-81ED-4DB2-BD59-A6C34878D82A}">
                    <a16:rowId xmlns:a16="http://schemas.microsoft.com/office/drawing/2014/main" val="818576734"/>
                  </a:ext>
                </a:extLst>
              </a:tr>
              <a:tr h="1095189">
                <a:tc>
                  <a:txBody>
                    <a:bodyPr/>
                    <a:lstStyle/>
                    <a:p>
                      <a:r>
                        <a:rPr kumimoji="1" lang="ja-JP" altLang="en-US" dirty="0"/>
                        <a:t>奨学金授与額</a:t>
                      </a:r>
                    </a:p>
                  </a:txBody>
                  <a:tcPr anchor="ctr"/>
                </a:tc>
                <a:tc>
                  <a:txBody>
                    <a:bodyPr/>
                    <a:lstStyle/>
                    <a:p>
                      <a:r>
                        <a:rPr kumimoji="1" lang="en-US" altLang="ja-JP" b="1" dirty="0"/>
                        <a:t>40</a:t>
                      </a:r>
                      <a:r>
                        <a:rPr kumimoji="1" lang="ja-JP" altLang="en-US" b="1" dirty="0"/>
                        <a:t>～</a:t>
                      </a:r>
                      <a:r>
                        <a:rPr kumimoji="1" lang="en-US" altLang="ja-JP" b="1" dirty="0"/>
                        <a:t>120</a:t>
                      </a:r>
                      <a:r>
                        <a:rPr kumimoji="1" lang="ja-JP" altLang="en-US" b="1" dirty="0"/>
                        <a:t>万円</a:t>
                      </a:r>
                      <a:endParaRPr kumimoji="1" lang="en-US" altLang="ja-JP" b="1" dirty="0"/>
                    </a:p>
                    <a:p>
                      <a:r>
                        <a:rPr kumimoji="1" lang="en-US" altLang="ja-JP" dirty="0"/>
                        <a:t>※</a:t>
                      </a:r>
                      <a:r>
                        <a:rPr kumimoji="1" lang="ja-JP" altLang="en-US" dirty="0"/>
                        <a:t>申請クラブは半額</a:t>
                      </a:r>
                      <a:endParaRPr kumimoji="1" lang="en-US" altLang="ja-JP" dirty="0"/>
                    </a:p>
                    <a:p>
                      <a:r>
                        <a:rPr kumimoji="1" lang="ja-JP" altLang="en-US" dirty="0"/>
                        <a:t>　以上の拠出金必要</a:t>
                      </a:r>
                    </a:p>
                  </a:txBody>
                  <a:tcPr anchor="ctr"/>
                </a:tc>
                <a:tc>
                  <a:txBody>
                    <a:bodyPr/>
                    <a:lstStyle/>
                    <a:p>
                      <a:r>
                        <a:rPr kumimoji="1" lang="en-US" altLang="ja-JP" b="1" dirty="0"/>
                        <a:t>30,000</a:t>
                      </a:r>
                      <a:r>
                        <a:rPr kumimoji="1" lang="ja-JP" altLang="en-US" b="1" dirty="0"/>
                        <a:t>ドル以上</a:t>
                      </a:r>
                      <a:endParaRPr kumimoji="1" lang="en-US" altLang="ja-JP" b="1" dirty="0"/>
                    </a:p>
                    <a:p>
                      <a:r>
                        <a:rPr kumimoji="1" lang="en-US" altLang="ja-JP" dirty="0"/>
                        <a:t>※</a:t>
                      </a:r>
                      <a:r>
                        <a:rPr kumimoji="1" lang="ja-JP" altLang="en-US" dirty="0"/>
                        <a:t>スポンサークラブは拠出</a:t>
                      </a:r>
                      <a:endParaRPr kumimoji="1" lang="en-US" altLang="ja-JP" dirty="0"/>
                    </a:p>
                    <a:p>
                      <a:r>
                        <a:rPr kumimoji="1" lang="ja-JP" altLang="en-US" dirty="0"/>
                        <a:t>　金不要（当地区方針）</a:t>
                      </a:r>
                    </a:p>
                  </a:txBody>
                  <a:tcPr anchor="ctr"/>
                </a:tc>
                <a:tc>
                  <a:txBody>
                    <a:bodyPr/>
                    <a:lstStyle/>
                    <a:p>
                      <a:r>
                        <a:rPr kumimoji="1" lang="ja-JP" altLang="en-US" dirty="0"/>
                        <a:t>修士号取得：</a:t>
                      </a:r>
                      <a:r>
                        <a:rPr kumimoji="1" lang="en-US" altLang="ja-JP" dirty="0"/>
                        <a:t>100,600</a:t>
                      </a:r>
                      <a:r>
                        <a:rPr kumimoji="1" lang="ja-JP" altLang="en-US" dirty="0"/>
                        <a:t>ドル</a:t>
                      </a:r>
                      <a:r>
                        <a:rPr kumimoji="1" lang="en-US" altLang="ja-JP" dirty="0"/>
                        <a:t>(</a:t>
                      </a:r>
                      <a:r>
                        <a:rPr kumimoji="1" lang="ja-JP" altLang="en-US" dirty="0"/>
                        <a:t>平均</a:t>
                      </a:r>
                      <a:r>
                        <a:rPr kumimoji="1" lang="en-US" altLang="ja-JP" dirty="0"/>
                        <a:t>)</a:t>
                      </a:r>
                    </a:p>
                    <a:p>
                      <a:r>
                        <a:rPr kumimoji="1" lang="ja-JP" altLang="en-US" dirty="0"/>
                        <a:t>専門能力開発：</a:t>
                      </a:r>
                      <a:r>
                        <a:rPr kumimoji="1" lang="en-US" altLang="ja-JP" dirty="0"/>
                        <a:t>11,400</a:t>
                      </a:r>
                      <a:r>
                        <a:rPr kumimoji="1" lang="ja-JP" altLang="en-US" dirty="0"/>
                        <a:t>ドル</a:t>
                      </a:r>
                      <a:r>
                        <a:rPr kumimoji="1" lang="en-US" altLang="ja-JP" dirty="0"/>
                        <a:t>(</a:t>
                      </a:r>
                      <a:r>
                        <a:rPr kumimoji="1" lang="ja-JP" altLang="en-US" dirty="0"/>
                        <a:t>同上</a:t>
                      </a:r>
                      <a:r>
                        <a:rPr kumimoji="1" lang="en-US" altLang="ja-JP" dirty="0"/>
                        <a:t>)</a:t>
                      </a:r>
                    </a:p>
                    <a:p>
                      <a:r>
                        <a:rPr kumimoji="1" lang="en-US" altLang="ja-JP" dirty="0"/>
                        <a:t>※TRF(</a:t>
                      </a:r>
                      <a:r>
                        <a:rPr kumimoji="1" lang="ja-JP" altLang="en-US" dirty="0"/>
                        <a:t>ロータリー財団</a:t>
                      </a:r>
                      <a:r>
                        <a:rPr kumimoji="1" lang="en-US" altLang="ja-JP" dirty="0"/>
                        <a:t>)</a:t>
                      </a:r>
                      <a:r>
                        <a:rPr kumimoji="1" lang="ja-JP" altLang="en-US" dirty="0"/>
                        <a:t>から全額</a:t>
                      </a:r>
                      <a:endParaRPr kumimoji="1" lang="en-US" altLang="ja-JP" dirty="0"/>
                    </a:p>
                    <a:p>
                      <a:r>
                        <a:rPr kumimoji="1" lang="ja-JP" altLang="en-US" dirty="0"/>
                        <a:t>　支給</a:t>
                      </a:r>
                    </a:p>
                  </a:txBody>
                  <a:tcPr anchor="ctr"/>
                </a:tc>
                <a:extLst>
                  <a:ext uri="{0D108BD9-81ED-4DB2-BD59-A6C34878D82A}">
                    <a16:rowId xmlns:a16="http://schemas.microsoft.com/office/drawing/2014/main" val="3361420508"/>
                  </a:ext>
                </a:extLst>
              </a:tr>
              <a:tr h="745903">
                <a:tc>
                  <a:txBody>
                    <a:bodyPr/>
                    <a:lstStyle/>
                    <a:p>
                      <a:r>
                        <a:rPr kumimoji="1" lang="ja-JP" altLang="en-US" dirty="0"/>
                        <a:t>資金調達先</a:t>
                      </a:r>
                    </a:p>
                  </a:txBody>
                  <a:tcPr anchor="ctr"/>
                </a:tc>
                <a:tc>
                  <a:txBody>
                    <a:bodyPr/>
                    <a:lstStyle/>
                    <a:p>
                      <a:r>
                        <a:rPr kumimoji="1" lang="ja-JP" altLang="en-US" dirty="0"/>
                        <a:t>地区財団活動資金</a:t>
                      </a:r>
                      <a:r>
                        <a:rPr kumimoji="1" lang="en-US" altLang="ja-JP" dirty="0"/>
                        <a:t>(DDF)</a:t>
                      </a:r>
                      <a:endParaRPr kumimoji="1" lang="ja-JP" altLang="en-US"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mn-lt"/>
                          <a:ea typeface="+mn-ea"/>
                          <a:cs typeface="+mn-cs"/>
                        </a:rPr>
                        <a:t>地区財団活動資金</a:t>
                      </a:r>
                      <a:r>
                        <a:rPr kumimoji="1" lang="en-US" altLang="ja-JP" sz="1800" b="0" i="0" u="none" strike="noStrike" kern="1200" cap="none" spc="0" normalizeH="0" baseline="0" noProof="0" dirty="0">
                          <a:ln>
                            <a:noFill/>
                          </a:ln>
                          <a:solidFill>
                            <a:prstClr val="black"/>
                          </a:solidFill>
                          <a:effectLst/>
                          <a:uLnTx/>
                          <a:uFillTx/>
                          <a:latin typeface="+mn-lt"/>
                          <a:ea typeface="+mn-ea"/>
                          <a:cs typeface="+mn-cs"/>
                        </a:rPr>
                        <a:t>(DDF)</a:t>
                      </a:r>
                      <a:endParaRPr kumimoji="1" lang="ja-JP" altLang="en-US" sz="1800" b="0" i="0" u="none" strike="noStrike" kern="1200" cap="none" spc="0" normalizeH="0" baseline="0" noProof="0" dirty="0">
                        <a:ln>
                          <a:noFill/>
                        </a:ln>
                        <a:solidFill>
                          <a:prstClr val="black"/>
                        </a:solidFill>
                        <a:effectLst/>
                        <a:uLnTx/>
                        <a:uFillTx/>
                        <a:latin typeface="+mn-lt"/>
                        <a:ea typeface="+mn-ea"/>
                        <a:cs typeface="+mn-cs"/>
                      </a:endParaRPr>
                    </a:p>
                    <a:p>
                      <a:r>
                        <a:rPr kumimoji="1" lang="ja-JP" altLang="en-US" dirty="0"/>
                        <a:t>国際財団活動資金</a:t>
                      </a:r>
                      <a:r>
                        <a:rPr kumimoji="1" lang="en-US" altLang="ja-JP" dirty="0"/>
                        <a:t>(WF)</a:t>
                      </a:r>
                    </a:p>
                    <a:p>
                      <a:r>
                        <a:rPr kumimoji="1" lang="en-US" altLang="ja-JP" dirty="0"/>
                        <a:t>※WF</a:t>
                      </a:r>
                      <a:r>
                        <a:rPr kumimoji="1" lang="ja-JP" altLang="en-US" dirty="0"/>
                        <a:t>は</a:t>
                      </a:r>
                      <a:r>
                        <a:rPr kumimoji="1" lang="en-US" altLang="ja-JP" dirty="0"/>
                        <a:t>DDF80</a:t>
                      </a:r>
                      <a:r>
                        <a:rPr kumimoji="1" lang="ja-JP" altLang="en-US" dirty="0"/>
                        <a:t>％上乗せ</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mn-lt"/>
                          <a:ea typeface="+mn-ea"/>
                          <a:cs typeface="+mn-cs"/>
                        </a:rPr>
                        <a:t>国際財団活動資金</a:t>
                      </a:r>
                      <a:r>
                        <a:rPr kumimoji="1" lang="en-US" altLang="ja-JP" sz="1800" b="0" i="0" u="none" strike="noStrike" kern="1200" cap="none" spc="0" normalizeH="0" baseline="0" noProof="0" dirty="0">
                          <a:ln>
                            <a:noFill/>
                          </a:ln>
                          <a:solidFill>
                            <a:prstClr val="black"/>
                          </a:solidFill>
                          <a:effectLst/>
                          <a:uLnTx/>
                          <a:uFillTx/>
                          <a:latin typeface="+mn-lt"/>
                          <a:ea typeface="+mn-ea"/>
                          <a:cs typeface="+mn-cs"/>
                        </a:rPr>
                        <a:t>(WF)</a:t>
                      </a:r>
                    </a:p>
                  </a:txBody>
                  <a:tcPr anchor="ctr"/>
                </a:tc>
                <a:extLst>
                  <a:ext uri="{0D108BD9-81ED-4DB2-BD59-A6C34878D82A}">
                    <a16:rowId xmlns:a16="http://schemas.microsoft.com/office/drawing/2014/main" val="1911014919"/>
                  </a:ext>
                </a:extLst>
              </a:tr>
            </a:tbl>
          </a:graphicData>
        </a:graphic>
      </p:graphicFrame>
      <p:sp>
        <p:nvSpPr>
          <p:cNvPr id="3" name="タイトル 1">
            <a:extLst>
              <a:ext uri="{FF2B5EF4-FFF2-40B4-BE49-F238E27FC236}">
                <a16:creationId xmlns:a16="http://schemas.microsoft.com/office/drawing/2014/main" id="{384585B1-F041-E12E-F957-6759BE7FBC14}"/>
              </a:ext>
            </a:extLst>
          </p:cNvPr>
          <p:cNvSpPr txBox="1">
            <a:spLocks/>
          </p:cNvSpPr>
          <p:nvPr/>
        </p:nvSpPr>
        <p:spPr>
          <a:xfrm>
            <a:off x="838200" y="799526"/>
            <a:ext cx="10515600" cy="891162"/>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dirty="0"/>
              <a:t>財団奨学金プログラムの特徴</a:t>
            </a:r>
          </a:p>
        </p:txBody>
      </p:sp>
    </p:spTree>
    <p:extLst>
      <p:ext uri="{BB962C8B-B14F-4D97-AF65-F5344CB8AC3E}">
        <p14:creationId xmlns:p14="http://schemas.microsoft.com/office/powerpoint/2010/main" val="1005234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84D98D-C87C-D3EC-C524-B52460092BB0}"/>
              </a:ext>
            </a:extLst>
          </p:cNvPr>
          <p:cNvSpPr>
            <a:spLocks noGrp="1"/>
          </p:cNvSpPr>
          <p:nvPr>
            <p:ph type="title"/>
          </p:nvPr>
        </p:nvSpPr>
        <p:spPr/>
        <p:txBody>
          <a:bodyPr/>
          <a:lstStyle/>
          <a:p>
            <a:r>
              <a:rPr kumimoji="1" lang="ja-JP" altLang="en-US" b="1" dirty="0"/>
              <a:t>２</a:t>
            </a:r>
            <a:r>
              <a:rPr kumimoji="1" lang="en-US" altLang="ja-JP" b="1" dirty="0"/>
              <a:t>.</a:t>
            </a:r>
            <a:r>
              <a:rPr lang="ja-JP" altLang="en-US" b="1" dirty="0"/>
              <a:t> グローバル補助金奨学金について</a:t>
            </a:r>
            <a:endParaRPr kumimoji="1" lang="ja-JP" altLang="en-US" b="1" dirty="0"/>
          </a:p>
        </p:txBody>
      </p:sp>
      <p:sp>
        <p:nvSpPr>
          <p:cNvPr id="3" name="テキスト ボックス 2">
            <a:extLst>
              <a:ext uri="{FF2B5EF4-FFF2-40B4-BE49-F238E27FC236}">
                <a16:creationId xmlns:a16="http://schemas.microsoft.com/office/drawing/2014/main" id="{1E176CDD-CDA4-8EBC-7AB0-EA7508E2AD23}"/>
              </a:ext>
            </a:extLst>
          </p:cNvPr>
          <p:cNvSpPr txBox="1"/>
          <p:nvPr/>
        </p:nvSpPr>
        <p:spPr>
          <a:xfrm>
            <a:off x="643296" y="1437965"/>
            <a:ext cx="10905408" cy="5909310"/>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kumimoji="1" lang="ja-JP" altLang="en-US" sz="2000" dirty="0">
                <a:latin typeface="+mn-ea"/>
              </a:rPr>
              <a:t>応募資格は当地区内に在住･在学･在職または本籍</a:t>
            </a:r>
            <a:r>
              <a:rPr kumimoji="1" lang="en-US" altLang="ja-JP" sz="2000" dirty="0">
                <a:latin typeface="+mn-ea"/>
              </a:rPr>
              <a:t>(</a:t>
            </a:r>
            <a:r>
              <a:rPr kumimoji="1" lang="ja-JP" altLang="en-US" sz="2000" dirty="0">
                <a:latin typeface="+mn-ea"/>
              </a:rPr>
              <a:t>日本国籍か永住権</a:t>
            </a:r>
            <a:r>
              <a:rPr kumimoji="1" lang="en-US" altLang="ja-JP" sz="2000" dirty="0">
                <a:latin typeface="+mn-ea"/>
              </a:rPr>
              <a:t>)</a:t>
            </a:r>
            <a:r>
              <a:rPr kumimoji="1" lang="ja-JP" altLang="en-US" sz="2000" dirty="0">
                <a:latin typeface="+mn-ea"/>
              </a:rPr>
              <a:t>があること</a:t>
            </a:r>
            <a:br>
              <a:rPr kumimoji="1" lang="en-US" altLang="ja-JP" sz="2000" dirty="0">
                <a:latin typeface="+mn-ea"/>
              </a:rPr>
            </a:br>
            <a:r>
              <a:rPr kumimoji="1" lang="en-US" altLang="ja-JP" sz="2000" dirty="0">
                <a:latin typeface="+mn-ea"/>
              </a:rPr>
              <a:t>(</a:t>
            </a:r>
            <a:r>
              <a:rPr kumimoji="1" lang="ja-JP" altLang="en-US" sz="2000" dirty="0">
                <a:latin typeface="+mn-ea"/>
              </a:rPr>
              <a:t>ロータリアンと直系家族、クラブ･地区の職員は応募不可</a:t>
            </a:r>
            <a:r>
              <a:rPr kumimoji="1" lang="en-US" altLang="ja-JP" sz="2000" dirty="0">
                <a:latin typeface="+mn-ea"/>
              </a:rPr>
              <a:t>)</a:t>
            </a:r>
          </a:p>
          <a:p>
            <a:pPr marL="285750" indent="-285750">
              <a:lnSpc>
                <a:spcPct val="150000"/>
              </a:lnSpc>
              <a:buFont typeface="Arial" panose="020B0604020202020204" pitchFamily="34" charset="0"/>
              <a:buChar char="•"/>
            </a:pPr>
            <a:r>
              <a:rPr lang="ja-JP" altLang="en-US" sz="2000" dirty="0">
                <a:latin typeface="+mn-ea"/>
              </a:rPr>
              <a:t>学士号を保有していること</a:t>
            </a:r>
            <a:endParaRPr lang="en-US" altLang="ja-JP" sz="2000" dirty="0">
              <a:latin typeface="+mn-ea"/>
            </a:endParaRPr>
          </a:p>
          <a:p>
            <a:pPr marL="285750" indent="-285750">
              <a:lnSpc>
                <a:spcPct val="150000"/>
              </a:lnSpc>
              <a:buFont typeface="Arial" panose="020B0604020202020204" pitchFamily="34" charset="0"/>
              <a:buChar char="•"/>
            </a:pPr>
            <a:r>
              <a:rPr lang="ja-JP" altLang="en-US" sz="2000" dirty="0">
                <a:solidFill>
                  <a:prstClr val="black"/>
                </a:solidFill>
                <a:latin typeface="メイリオ" panose="020B0604030504040204" pitchFamily="50" charset="-128"/>
              </a:rPr>
              <a:t>海外大学院への留学が目的で７重点分野のいずれかに該当する分野を専攻することが条件</a:t>
            </a:r>
            <a:endParaRPr kumimoji="1" lang="en-US" altLang="ja-JP" sz="2000" dirty="0">
              <a:latin typeface="+mn-ea"/>
            </a:endParaRP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prstClr val="black"/>
                </a:solidFill>
                <a:effectLst/>
                <a:uLnTx/>
                <a:uFillTx/>
                <a:latin typeface="+mn-ea"/>
                <a:cs typeface="+mn-cs"/>
              </a:rPr>
              <a:t>奨学金の授与期間は１年間、他地区･他団体の奨学金と</a:t>
            </a:r>
            <a:r>
              <a:rPr lang="ja-JP" altLang="en-US" sz="2000" dirty="0">
                <a:solidFill>
                  <a:prstClr val="black"/>
                </a:solidFill>
                <a:latin typeface="+mn-ea"/>
              </a:rPr>
              <a:t>同時拝受</a:t>
            </a:r>
            <a:r>
              <a:rPr kumimoji="1" lang="ja-JP" altLang="en-US" sz="2000" b="0" i="0" u="none" strike="noStrike" kern="1200" cap="none" spc="0" normalizeH="0" baseline="0" noProof="0" dirty="0">
                <a:ln>
                  <a:noFill/>
                </a:ln>
                <a:solidFill>
                  <a:prstClr val="black"/>
                </a:solidFill>
                <a:effectLst/>
                <a:uLnTx/>
                <a:uFillTx/>
                <a:latin typeface="+mn-ea"/>
                <a:cs typeface="+mn-cs"/>
              </a:rPr>
              <a:t>は不可</a:t>
            </a:r>
            <a:r>
              <a:rPr lang="ja-JP" altLang="en-US" sz="2000" dirty="0">
                <a:solidFill>
                  <a:prstClr val="black"/>
                </a:solidFill>
                <a:latin typeface="+mn-ea"/>
              </a:rPr>
              <a:t> </a:t>
            </a:r>
            <a:r>
              <a:rPr kumimoji="1" lang="en-US" altLang="ja-JP" sz="2000" b="0" i="0" u="none" strike="noStrike" kern="1200" cap="none" spc="0" normalizeH="0" baseline="0" noProof="0" dirty="0">
                <a:ln>
                  <a:noFill/>
                </a:ln>
                <a:solidFill>
                  <a:prstClr val="black"/>
                </a:solidFill>
                <a:effectLst/>
                <a:uLnTx/>
                <a:uFillTx/>
                <a:latin typeface="+mn-ea"/>
                <a:cs typeface="+mn-cs"/>
              </a:rPr>
              <a:t>※</a:t>
            </a:r>
            <a:endParaRPr lang="en-US" altLang="ja-JP" sz="2000" dirty="0">
              <a:solidFill>
                <a:prstClr val="black"/>
              </a:solidFill>
              <a:latin typeface="+mn-ea"/>
            </a:endParaRP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ja-JP" altLang="en-US" sz="2000" dirty="0">
                <a:solidFill>
                  <a:prstClr val="black"/>
                </a:solidFill>
                <a:latin typeface="+mn-ea"/>
                <a:ea typeface="メイリオ" panose="020B0604030504040204" pitchFamily="50" charset="-128"/>
              </a:rPr>
              <a:t>入学金･授業料･滞在費･渡航費等全額支給</a:t>
            </a:r>
            <a:endParaRPr lang="en-US" altLang="ja-JP" sz="2000" dirty="0">
              <a:solidFill>
                <a:prstClr val="black"/>
              </a:solidFill>
              <a:latin typeface="+mn-ea"/>
              <a:ea typeface="メイリオ" panose="020B0604030504040204" pitchFamily="50" charset="-128"/>
            </a:endParaRP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ja-JP" altLang="en-US" sz="2000" dirty="0">
                <a:solidFill>
                  <a:prstClr val="black"/>
                </a:solidFill>
                <a:latin typeface="+mn-ea"/>
                <a:ea typeface="メイリオ" panose="020B0604030504040204" pitchFamily="50" charset="-128"/>
              </a:rPr>
              <a:t>スポンサークラブとホストクラブ</a:t>
            </a:r>
            <a:r>
              <a:rPr lang="en-US" altLang="ja-JP" sz="2000" dirty="0">
                <a:solidFill>
                  <a:prstClr val="black"/>
                </a:solidFill>
                <a:latin typeface="+mn-ea"/>
                <a:ea typeface="メイリオ" panose="020B0604030504040204" pitchFamily="50" charset="-128"/>
              </a:rPr>
              <a:t>(</a:t>
            </a:r>
            <a:r>
              <a:rPr lang="ja-JP" altLang="en-US" sz="2000" dirty="0">
                <a:solidFill>
                  <a:prstClr val="black"/>
                </a:solidFill>
                <a:latin typeface="+mn-ea"/>
                <a:ea typeface="メイリオ" panose="020B0604030504040204" pitchFamily="50" charset="-128"/>
              </a:rPr>
              <a:t>留学先</a:t>
            </a:r>
            <a:r>
              <a:rPr lang="en-US" altLang="ja-JP" sz="2000" dirty="0">
                <a:solidFill>
                  <a:prstClr val="black"/>
                </a:solidFill>
                <a:latin typeface="+mn-ea"/>
                <a:ea typeface="メイリオ" panose="020B0604030504040204" pitchFamily="50" charset="-128"/>
              </a:rPr>
              <a:t>)</a:t>
            </a:r>
            <a:r>
              <a:rPr lang="ja-JP" altLang="en-US" sz="2000" dirty="0">
                <a:solidFill>
                  <a:prstClr val="black"/>
                </a:solidFill>
                <a:latin typeface="+mn-ea"/>
                <a:ea typeface="メイリオ" panose="020B0604030504040204" pitchFamily="50" charset="-128"/>
              </a:rPr>
              <a:t>が代表提唱クラブとなって申請</a:t>
            </a:r>
            <a:endParaRPr lang="en-US" altLang="ja-JP" sz="2000" dirty="0">
              <a:solidFill>
                <a:prstClr val="black"/>
              </a:solidFill>
              <a:latin typeface="+mn-ea"/>
              <a:ea typeface="メイリオ" panose="020B0604030504040204" pitchFamily="50" charset="-128"/>
            </a:endParaRP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ja-JP" altLang="en-US" sz="2000" dirty="0">
                <a:solidFill>
                  <a:prstClr val="black"/>
                </a:solidFill>
                <a:latin typeface="+mn-ea"/>
                <a:ea typeface="メイリオ" panose="020B0604030504040204" pitchFamily="50" charset="-128"/>
              </a:rPr>
              <a:t>申請年と派遣年の２年にわたる事業</a:t>
            </a:r>
            <a:endParaRPr lang="en-US" altLang="ja-JP" sz="2000" dirty="0">
              <a:solidFill>
                <a:prstClr val="black"/>
              </a:solidFill>
              <a:latin typeface="+mn-ea"/>
              <a:ea typeface="メイリオ" panose="020B0604030504040204" pitchFamily="50" charset="-128"/>
            </a:endParaRPr>
          </a:p>
          <a:p>
            <a:pPr marR="0" lvl="0" algn="l" defTabSz="914400" rtl="0" eaLnBrk="1" fontAlgn="auto" latinLnBrk="0" hangingPunct="1">
              <a:lnSpc>
                <a:spcPct val="150000"/>
              </a:lnSpc>
              <a:spcBef>
                <a:spcPts val="0"/>
              </a:spcBef>
              <a:spcAft>
                <a:spcPts val="0"/>
              </a:spcAft>
              <a:buClrTx/>
              <a:buSzTx/>
              <a:tabLst/>
              <a:defRPr/>
            </a:pPr>
            <a:r>
              <a:rPr lang="en-US" altLang="ja-JP" sz="2000" dirty="0">
                <a:solidFill>
                  <a:prstClr val="black"/>
                </a:solidFill>
                <a:latin typeface="+mn-ea"/>
                <a:ea typeface="メイリオ" panose="020B0604030504040204" pitchFamily="50" charset="-128"/>
              </a:rPr>
              <a:t>※</a:t>
            </a:r>
            <a:r>
              <a:rPr lang="ja-JP" altLang="en-US" sz="2000" dirty="0">
                <a:solidFill>
                  <a:prstClr val="black"/>
                </a:solidFill>
                <a:latin typeface="+mn-ea"/>
                <a:ea typeface="メイリオ" panose="020B0604030504040204" pitchFamily="50" charset="-128"/>
              </a:rPr>
              <a:t>当地区方針</a:t>
            </a:r>
            <a:endParaRPr lang="en-US" altLang="ja-JP" sz="1600" dirty="0">
              <a:solidFill>
                <a:prstClr val="black"/>
              </a:solidFill>
              <a:latin typeface="Calibri" panose="020F0502020204030204"/>
              <a:ea typeface="メイリオ"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800" b="0" i="0" u="none" strike="noStrike" kern="1200" cap="none" spc="0" normalizeH="0" baseline="0" noProof="0" dirty="0">
              <a:ln>
                <a:noFill/>
              </a:ln>
              <a:solidFill>
                <a:prstClr val="black"/>
              </a:solidFill>
              <a:effectLst/>
              <a:uLnTx/>
              <a:uFillTx/>
              <a:latin typeface="Calibri" panose="020F0502020204030204"/>
              <a:ea typeface="メイリオ" panose="020B060403050404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altLang="ja-JP" dirty="0"/>
          </a:p>
          <a:p>
            <a:pPr marL="285750" indent="-285750">
              <a:buFont typeface="Arial" panose="020B0604020202020204" pitchFamily="34" charset="0"/>
              <a:buChar char="•"/>
            </a:pPr>
            <a:endParaRPr kumimoji="1" lang="en-US" altLang="ja-JP" dirty="0"/>
          </a:p>
          <a:p>
            <a:pPr marL="285750" indent="-285750">
              <a:buFont typeface="Arial" panose="020B0604020202020204" pitchFamily="34" charset="0"/>
              <a:buChar char="•"/>
            </a:pPr>
            <a:endParaRPr kumimoji="1" lang="en-US" altLang="ja-JP" dirty="0"/>
          </a:p>
          <a:p>
            <a:pPr marL="285750" indent="-285750">
              <a:buFont typeface="Arial" panose="020B0604020202020204" pitchFamily="34" charset="0"/>
              <a:buChar char="•"/>
            </a:pPr>
            <a:endParaRPr kumimoji="1" lang="en-US" altLang="ja-JP" dirty="0"/>
          </a:p>
          <a:p>
            <a:pPr marL="285750" indent="-285750">
              <a:buFont typeface="Arial" panose="020B0604020202020204" pitchFamily="34" charset="0"/>
              <a:buChar char="•"/>
            </a:pPr>
            <a:endParaRPr kumimoji="1" lang="ja-JP" altLang="en-US" dirty="0"/>
          </a:p>
        </p:txBody>
      </p:sp>
    </p:spTree>
    <p:extLst>
      <p:ext uri="{BB962C8B-B14F-4D97-AF65-F5344CB8AC3E}">
        <p14:creationId xmlns:p14="http://schemas.microsoft.com/office/powerpoint/2010/main" val="1325485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221B6FB-6052-4FB1-3767-DF71D223437F}"/>
              </a:ext>
            </a:extLst>
          </p:cNvPr>
          <p:cNvSpPr>
            <a:spLocks noGrp="1"/>
          </p:cNvSpPr>
          <p:nvPr>
            <p:ph type="title"/>
          </p:nvPr>
        </p:nvSpPr>
        <p:spPr/>
        <p:txBody>
          <a:bodyPr/>
          <a:lstStyle/>
          <a:p>
            <a:pPr algn="ctr"/>
            <a:r>
              <a:rPr kumimoji="1" lang="ja-JP" altLang="en-US" dirty="0"/>
              <a:t>奨学生候補者の選考方法</a:t>
            </a:r>
          </a:p>
        </p:txBody>
      </p:sp>
      <p:sp>
        <p:nvSpPr>
          <p:cNvPr id="4" name="テキスト ボックス 3">
            <a:extLst>
              <a:ext uri="{FF2B5EF4-FFF2-40B4-BE49-F238E27FC236}">
                <a16:creationId xmlns:a16="http://schemas.microsoft.com/office/drawing/2014/main" id="{10B99004-D747-C628-04AA-E23715A6B2D2}"/>
              </a:ext>
            </a:extLst>
          </p:cNvPr>
          <p:cNvSpPr txBox="1"/>
          <p:nvPr/>
        </p:nvSpPr>
        <p:spPr>
          <a:xfrm>
            <a:off x="639467" y="1319907"/>
            <a:ext cx="10913065" cy="4643579"/>
          </a:xfrm>
          <a:prstGeom prst="rect">
            <a:avLst/>
          </a:prstGeom>
          <a:noFill/>
        </p:spPr>
        <p:txBody>
          <a:bodyPr wrap="square" rtlCol="0">
            <a:spAutoFit/>
          </a:bodyPr>
          <a:lstStyle/>
          <a:p>
            <a:r>
              <a:rPr kumimoji="1" lang="ja-JP" altLang="en-US" sz="2800" b="1" dirty="0"/>
              <a:t>次年度選考</a:t>
            </a:r>
            <a:endParaRPr kumimoji="1" lang="en-US" altLang="ja-JP" sz="2800" b="1" dirty="0"/>
          </a:p>
          <a:p>
            <a:pPr>
              <a:lnSpc>
                <a:spcPct val="150000"/>
              </a:lnSpc>
            </a:pPr>
            <a:r>
              <a:rPr kumimoji="1" lang="ja-JP" altLang="en-US" sz="2000" dirty="0"/>
              <a:t>応募期間：</a:t>
            </a:r>
            <a:r>
              <a:rPr lang="ja-JP" altLang="en-US" sz="2000" dirty="0"/>
              <a:t>　</a:t>
            </a:r>
            <a:r>
              <a:rPr lang="ja-JP" altLang="en-US" sz="2000" b="1" dirty="0"/>
              <a:t>２０２３</a:t>
            </a:r>
            <a:r>
              <a:rPr kumimoji="1" lang="ja-JP" altLang="en-US" sz="2000" b="1" dirty="0"/>
              <a:t>年</a:t>
            </a:r>
            <a:r>
              <a:rPr lang="ja-JP" altLang="en-US" sz="2000" b="1" dirty="0"/>
              <a:t>９</a:t>
            </a:r>
            <a:r>
              <a:rPr kumimoji="1" lang="ja-JP" altLang="en-US" sz="2000" b="1" dirty="0"/>
              <a:t>月</a:t>
            </a:r>
            <a:r>
              <a:rPr lang="ja-JP" altLang="en-US" sz="2000" b="1" dirty="0"/>
              <a:t>１</a:t>
            </a:r>
            <a:r>
              <a:rPr kumimoji="1" lang="ja-JP" altLang="en-US" sz="2000" b="1" dirty="0"/>
              <a:t>日～</a:t>
            </a:r>
            <a:r>
              <a:rPr lang="ja-JP" altLang="en-US" sz="2000" b="1" dirty="0"/>
              <a:t>１０</a:t>
            </a:r>
            <a:r>
              <a:rPr kumimoji="1" lang="ja-JP" altLang="en-US" sz="2000" b="1" dirty="0"/>
              <a:t>月</a:t>
            </a:r>
            <a:r>
              <a:rPr lang="ja-JP" altLang="en-US" sz="2000" b="1" dirty="0"/>
              <a:t>３１</a:t>
            </a:r>
            <a:r>
              <a:rPr kumimoji="1" lang="ja-JP" altLang="en-US" sz="2000" b="1" dirty="0"/>
              <a:t>日</a:t>
            </a:r>
            <a:r>
              <a:rPr kumimoji="1" lang="ja-JP" altLang="en-US" sz="2000" dirty="0"/>
              <a:t>（８月中旬以降に地区ＨＰに募集要項掲載）</a:t>
            </a:r>
            <a:endParaRPr kumimoji="1" lang="en-US" altLang="ja-JP" sz="2000" dirty="0"/>
          </a:p>
          <a:p>
            <a:pPr>
              <a:lnSpc>
                <a:spcPct val="150000"/>
              </a:lnSpc>
            </a:pPr>
            <a:r>
              <a:rPr kumimoji="1" lang="ja-JP" altLang="en-US" sz="2000" dirty="0"/>
              <a:t>最終選考日：</a:t>
            </a:r>
            <a:r>
              <a:rPr lang="ja-JP" altLang="en-US" sz="2000" dirty="0"/>
              <a:t>１１</a:t>
            </a:r>
            <a:r>
              <a:rPr kumimoji="1" lang="ja-JP" altLang="en-US" sz="2000" dirty="0"/>
              <a:t>月中旬（応募者多数の場合、先に書類選考）</a:t>
            </a:r>
            <a:endParaRPr kumimoji="1" lang="en-US" altLang="ja-JP" sz="2000" dirty="0"/>
          </a:p>
          <a:p>
            <a:pPr>
              <a:lnSpc>
                <a:spcPct val="150000"/>
              </a:lnSpc>
            </a:pPr>
            <a:r>
              <a:rPr kumimoji="1" lang="ja-JP" altLang="en-US" sz="2000" dirty="0"/>
              <a:t>選考者：　　ガバナー、ガバナーエレクト、各代表幹事、地区ロータリー財団委員長、</a:t>
            </a:r>
            <a:endParaRPr kumimoji="1" lang="en-US" altLang="ja-JP" sz="2000" dirty="0"/>
          </a:p>
          <a:p>
            <a:pPr>
              <a:lnSpc>
                <a:spcPct val="150000"/>
              </a:lnSpc>
            </a:pPr>
            <a:r>
              <a:rPr lang="ja-JP" altLang="en-US" sz="2000" dirty="0"/>
              <a:t>　　　　　　</a:t>
            </a:r>
            <a:r>
              <a:rPr kumimoji="1" lang="ja-JP" altLang="en-US" sz="2000" dirty="0"/>
              <a:t>地区</a:t>
            </a:r>
            <a:r>
              <a:rPr lang="ja-JP" altLang="en-US" sz="2000" dirty="0"/>
              <a:t>ロータリー財団各小委員会委員長、奨学金小委員会委員</a:t>
            </a:r>
            <a:endParaRPr lang="en-US" altLang="ja-JP" sz="2000" dirty="0"/>
          </a:p>
          <a:p>
            <a:pPr>
              <a:lnSpc>
                <a:spcPct val="150000"/>
              </a:lnSpc>
            </a:pPr>
            <a:r>
              <a:rPr kumimoji="1" lang="ja-JP" altLang="en-US" sz="2800" b="1" dirty="0"/>
              <a:t>選考条件</a:t>
            </a:r>
            <a:endParaRPr kumimoji="1" lang="en-US" altLang="ja-JP" sz="2800" b="1" dirty="0"/>
          </a:p>
          <a:p>
            <a:pPr marL="342900" indent="-342900">
              <a:lnSpc>
                <a:spcPct val="150000"/>
              </a:lnSpc>
              <a:buFont typeface="+mj-lt"/>
              <a:buAutoNum type="arabicPeriod"/>
            </a:pPr>
            <a:r>
              <a:rPr lang="ja-JP" altLang="en-US" b="1" dirty="0"/>
              <a:t>留学先の大学院の入学許可証を入手できること。</a:t>
            </a:r>
            <a:endParaRPr lang="en-US" altLang="ja-JP" b="1" dirty="0"/>
          </a:p>
          <a:p>
            <a:pPr marL="342900" indent="-342900">
              <a:lnSpc>
                <a:spcPct val="150000"/>
              </a:lnSpc>
              <a:buFont typeface="+mj-lt"/>
              <a:buAutoNum type="arabicPeriod"/>
            </a:pPr>
            <a:r>
              <a:rPr kumimoji="1" lang="ja-JP" altLang="en-US" b="1" dirty="0"/>
              <a:t>授業についていける語学力があること。</a:t>
            </a:r>
            <a:endParaRPr kumimoji="1" lang="en-US" altLang="ja-JP" b="1" dirty="0"/>
          </a:p>
          <a:p>
            <a:pPr marL="342900" indent="-342900">
              <a:lnSpc>
                <a:spcPct val="150000"/>
              </a:lnSpc>
              <a:buFont typeface="+mj-lt"/>
              <a:buAutoNum type="arabicPeriod"/>
            </a:pPr>
            <a:r>
              <a:rPr lang="ja-JP" altLang="en-US" b="1" dirty="0"/>
              <a:t>大学院での専攻も含め７重点分野でキャリアを築くことを目標としていること。</a:t>
            </a:r>
            <a:endParaRPr kumimoji="1" lang="en-US" altLang="ja-JP" b="1" dirty="0"/>
          </a:p>
          <a:p>
            <a:pPr marL="342900" indent="-342900">
              <a:lnSpc>
                <a:spcPct val="150000"/>
              </a:lnSpc>
              <a:buFont typeface="+mj-lt"/>
              <a:buAutoNum type="arabicPeriod"/>
            </a:pPr>
            <a:r>
              <a:rPr kumimoji="1" lang="ja-JP" altLang="en-US" b="1" dirty="0"/>
              <a:t>卒業後も地区ロータリー学友として地区やスポンサークラブと関係が継続できること。</a:t>
            </a:r>
          </a:p>
        </p:txBody>
      </p:sp>
    </p:spTree>
    <p:extLst>
      <p:ext uri="{BB962C8B-B14F-4D97-AF65-F5344CB8AC3E}">
        <p14:creationId xmlns:p14="http://schemas.microsoft.com/office/powerpoint/2010/main" val="2348833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E3B1CC-5B86-E71D-09FA-6815B28AF32D}"/>
              </a:ext>
            </a:extLst>
          </p:cNvPr>
          <p:cNvSpPr>
            <a:spLocks noGrp="1"/>
          </p:cNvSpPr>
          <p:nvPr>
            <p:ph type="title"/>
          </p:nvPr>
        </p:nvSpPr>
        <p:spPr>
          <a:xfrm>
            <a:off x="838200" y="378910"/>
            <a:ext cx="10515600" cy="1325563"/>
          </a:xfrm>
        </p:spPr>
        <p:txBody>
          <a:bodyPr/>
          <a:lstStyle/>
          <a:p>
            <a:r>
              <a:rPr kumimoji="1" lang="ja-JP" altLang="en-US" b="1" dirty="0"/>
              <a:t>３</a:t>
            </a:r>
            <a:r>
              <a:rPr lang="en-US" altLang="ja-JP" b="1" dirty="0"/>
              <a:t>. </a:t>
            </a:r>
            <a:r>
              <a:rPr lang="ja-JP" altLang="en-US" b="1" dirty="0"/>
              <a:t>平和フェローシップについて</a:t>
            </a:r>
            <a:r>
              <a:rPr kumimoji="1" lang="en-US" altLang="ja-JP" b="1" dirty="0"/>
              <a:t> </a:t>
            </a:r>
            <a:endParaRPr kumimoji="1" lang="ja-JP" altLang="en-US" b="1" dirty="0"/>
          </a:p>
        </p:txBody>
      </p:sp>
      <p:sp>
        <p:nvSpPr>
          <p:cNvPr id="3" name="テキスト ボックス 2">
            <a:extLst>
              <a:ext uri="{FF2B5EF4-FFF2-40B4-BE49-F238E27FC236}">
                <a16:creationId xmlns:a16="http://schemas.microsoft.com/office/drawing/2014/main" id="{817FF824-495C-F813-2829-8BEBB09AA5B5}"/>
              </a:ext>
            </a:extLst>
          </p:cNvPr>
          <p:cNvSpPr txBox="1"/>
          <p:nvPr/>
        </p:nvSpPr>
        <p:spPr>
          <a:xfrm>
            <a:off x="368135" y="1437965"/>
            <a:ext cx="11317183" cy="6463308"/>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ja-JP" altLang="en-US" sz="2200" dirty="0">
                <a:latin typeface="+mn-ea"/>
              </a:rPr>
              <a:t>ロータリー財団が直接授与する平和と開発について学ぶ奨学金プログラム</a:t>
            </a:r>
            <a:endParaRPr kumimoji="1" lang="en-US" altLang="ja-JP" sz="2200" dirty="0">
              <a:latin typeface="+mn-ea"/>
            </a:endParaRPr>
          </a:p>
          <a:p>
            <a:pPr marL="285750" indent="-285750">
              <a:lnSpc>
                <a:spcPct val="150000"/>
              </a:lnSpc>
              <a:buFont typeface="Arial" panose="020B0604020202020204" pitchFamily="34" charset="0"/>
              <a:buChar char="•"/>
            </a:pPr>
            <a:r>
              <a:rPr kumimoji="1" lang="ja-JP" altLang="en-US" sz="2200" dirty="0">
                <a:latin typeface="+mn-ea"/>
              </a:rPr>
              <a:t>ロータリー平和センター提携大学への留学</a:t>
            </a:r>
            <a:r>
              <a:rPr kumimoji="1" lang="en-US" altLang="ja-JP" sz="2200" dirty="0">
                <a:latin typeface="+mn-ea"/>
              </a:rPr>
              <a:t>(</a:t>
            </a:r>
            <a:r>
              <a:rPr kumimoji="1" lang="ja-JP" altLang="en-US" sz="2200" dirty="0">
                <a:latin typeface="+mn-ea"/>
              </a:rPr>
              <a:t>８大学と提携７箇所の平和</a:t>
            </a:r>
            <a:r>
              <a:rPr kumimoji="1" lang="en-US" altLang="ja-JP" sz="2200" dirty="0">
                <a:latin typeface="+mn-ea"/>
              </a:rPr>
              <a:t>C</a:t>
            </a:r>
            <a:r>
              <a:rPr lang="en-US" altLang="ja-JP" sz="2200" dirty="0">
                <a:latin typeface="+mn-ea"/>
              </a:rPr>
              <a:t>)</a:t>
            </a:r>
            <a:endParaRPr kumimoji="1" lang="en-US" altLang="ja-JP" sz="2200" dirty="0">
              <a:latin typeface="+mn-ea"/>
            </a:endParaRP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1" lang="ja-JP" altLang="en-US" sz="2200" i="0" u="none" strike="noStrike" kern="1200" cap="none" spc="0" normalizeH="0" baseline="0" noProof="0" dirty="0">
                <a:ln>
                  <a:noFill/>
                </a:ln>
                <a:solidFill>
                  <a:prstClr val="black"/>
                </a:solidFill>
                <a:effectLst/>
                <a:uLnTx/>
                <a:uFillTx/>
                <a:latin typeface="+mn-ea"/>
                <a:cs typeface="+mn-cs"/>
              </a:rPr>
              <a:t>入学金･授業料･滞在費･渡航費など全額支給</a:t>
            </a:r>
            <a:endParaRPr kumimoji="1" lang="en-US" altLang="ja-JP" sz="2200" i="0" u="none" strike="noStrike" kern="1200" cap="none" spc="0" normalizeH="0" baseline="0" noProof="0" dirty="0">
              <a:ln>
                <a:noFill/>
              </a:ln>
              <a:solidFill>
                <a:prstClr val="black"/>
              </a:solidFill>
              <a:effectLst/>
              <a:uLnTx/>
              <a:uFillTx/>
              <a:latin typeface="+mn-ea"/>
              <a:cs typeface="+mn-cs"/>
            </a:endParaRP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ja-JP" altLang="en-US" sz="2200" dirty="0">
                <a:solidFill>
                  <a:prstClr val="black"/>
                </a:solidFill>
                <a:latin typeface="+mn-ea"/>
              </a:rPr>
              <a:t>修士号取得プログラム</a:t>
            </a:r>
            <a:r>
              <a:rPr lang="en-US" altLang="ja-JP" sz="2200" dirty="0">
                <a:solidFill>
                  <a:prstClr val="black"/>
                </a:solidFill>
                <a:latin typeface="+mn-ea"/>
              </a:rPr>
              <a:t>(</a:t>
            </a:r>
            <a:r>
              <a:rPr lang="ja-JP" altLang="en-US" sz="2200" dirty="0">
                <a:solidFill>
                  <a:prstClr val="black"/>
                </a:solidFill>
                <a:latin typeface="+mn-ea"/>
              </a:rPr>
              <a:t>１５</a:t>
            </a:r>
            <a:r>
              <a:rPr lang="en-US" altLang="ja-JP" sz="2200" dirty="0">
                <a:solidFill>
                  <a:prstClr val="black"/>
                </a:solidFill>
                <a:latin typeface="+mn-ea"/>
              </a:rPr>
              <a:t>-</a:t>
            </a:r>
            <a:r>
              <a:rPr lang="ja-JP" altLang="en-US" sz="2200" dirty="0">
                <a:solidFill>
                  <a:prstClr val="black"/>
                </a:solidFill>
                <a:latin typeface="+mn-ea"/>
              </a:rPr>
              <a:t>２４ヶ月</a:t>
            </a:r>
            <a:r>
              <a:rPr lang="en-US" altLang="ja-JP" sz="2200" dirty="0">
                <a:solidFill>
                  <a:prstClr val="black"/>
                </a:solidFill>
                <a:latin typeface="+mn-ea"/>
              </a:rPr>
              <a:t>)</a:t>
            </a:r>
            <a:r>
              <a:rPr lang="ja-JP" altLang="en-US" sz="2200" dirty="0">
                <a:solidFill>
                  <a:prstClr val="black"/>
                </a:solidFill>
                <a:latin typeface="+mn-ea"/>
              </a:rPr>
              <a:t>と専門能力開発修了証プログラム</a:t>
            </a:r>
            <a:r>
              <a:rPr lang="en-US" altLang="ja-JP" sz="2200" dirty="0">
                <a:solidFill>
                  <a:prstClr val="black"/>
                </a:solidFill>
                <a:latin typeface="+mn-ea"/>
              </a:rPr>
              <a:t>(</a:t>
            </a:r>
            <a:r>
              <a:rPr lang="ja-JP" altLang="en-US" sz="2200" dirty="0">
                <a:solidFill>
                  <a:prstClr val="black"/>
                </a:solidFill>
                <a:latin typeface="+mn-ea"/>
              </a:rPr>
              <a:t>約１年</a:t>
            </a:r>
            <a:r>
              <a:rPr lang="en-US" altLang="ja-JP" sz="2200" dirty="0">
                <a:solidFill>
                  <a:prstClr val="black"/>
                </a:solidFill>
                <a:latin typeface="+mn-ea"/>
              </a:rPr>
              <a:t>)</a:t>
            </a:r>
            <a:r>
              <a:rPr lang="ja-JP" altLang="en-US" sz="2200" dirty="0">
                <a:solidFill>
                  <a:prstClr val="black"/>
                </a:solidFill>
                <a:latin typeface="+mn-ea"/>
              </a:rPr>
              <a:t>から選択</a:t>
            </a:r>
            <a:endParaRPr lang="en-US" altLang="ja-JP" sz="2200" dirty="0">
              <a:solidFill>
                <a:prstClr val="black"/>
              </a:solidFill>
              <a:latin typeface="+mn-ea"/>
            </a:endParaRP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ja-JP" altLang="en-US" sz="2200" dirty="0">
                <a:solidFill>
                  <a:prstClr val="black"/>
                </a:solidFill>
                <a:latin typeface="+mn-ea"/>
              </a:rPr>
              <a:t>毎年最大１３０名</a:t>
            </a:r>
            <a:r>
              <a:rPr lang="en-US" altLang="ja-JP" sz="2200" dirty="0">
                <a:solidFill>
                  <a:prstClr val="black"/>
                </a:solidFill>
                <a:latin typeface="+mn-ea"/>
              </a:rPr>
              <a:t>(</a:t>
            </a:r>
            <a:r>
              <a:rPr lang="ja-JP" altLang="en-US" sz="2200" dirty="0">
                <a:solidFill>
                  <a:prstClr val="black"/>
                </a:solidFill>
                <a:latin typeface="+mn-ea"/>
              </a:rPr>
              <a:t>修士号５０名まで、専門能力開発は８０名まで</a:t>
            </a:r>
            <a:r>
              <a:rPr lang="en-US" altLang="ja-JP" sz="2200" dirty="0">
                <a:solidFill>
                  <a:prstClr val="black"/>
                </a:solidFill>
                <a:latin typeface="+mn-ea"/>
              </a:rPr>
              <a:t>)</a:t>
            </a:r>
            <a:r>
              <a:rPr lang="ja-JP" altLang="en-US" sz="2200" dirty="0">
                <a:solidFill>
                  <a:prstClr val="black"/>
                </a:solidFill>
                <a:latin typeface="+mn-ea"/>
              </a:rPr>
              <a:t>が世界選抜</a:t>
            </a:r>
            <a:endParaRPr lang="en-US" altLang="ja-JP" sz="2200" dirty="0">
              <a:solidFill>
                <a:prstClr val="black"/>
              </a:solidFill>
              <a:latin typeface="+mn-ea"/>
            </a:endParaRP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ja-JP" altLang="en-US" sz="2200" dirty="0">
                <a:solidFill>
                  <a:prstClr val="black"/>
                </a:solidFill>
                <a:latin typeface="+mn-ea"/>
              </a:rPr>
              <a:t>地区</a:t>
            </a:r>
            <a:r>
              <a:rPr lang="en-US" altLang="ja-JP" sz="2200" dirty="0">
                <a:solidFill>
                  <a:prstClr val="black"/>
                </a:solidFill>
                <a:latin typeface="+mn-ea"/>
              </a:rPr>
              <a:t>(</a:t>
            </a:r>
            <a:r>
              <a:rPr lang="ja-JP" altLang="en-US" sz="2200" dirty="0">
                <a:solidFill>
                  <a:prstClr val="black"/>
                </a:solidFill>
                <a:latin typeface="+mn-ea"/>
              </a:rPr>
              <a:t>クラブ</a:t>
            </a:r>
            <a:r>
              <a:rPr lang="en-US" altLang="ja-JP" sz="2200" dirty="0">
                <a:solidFill>
                  <a:prstClr val="black"/>
                </a:solidFill>
                <a:latin typeface="+mn-ea"/>
              </a:rPr>
              <a:t>)</a:t>
            </a:r>
            <a:r>
              <a:rPr lang="ja-JP" altLang="en-US" sz="2200" dirty="0">
                <a:solidFill>
                  <a:prstClr val="black"/>
                </a:solidFill>
                <a:latin typeface="+mn-ea"/>
              </a:rPr>
              <a:t>でフェロー候補者を募集、地区</a:t>
            </a:r>
            <a:r>
              <a:rPr lang="ja-JP" altLang="en-US" sz="2200">
                <a:solidFill>
                  <a:prstClr val="black"/>
                </a:solidFill>
                <a:latin typeface="+mn-ea"/>
              </a:rPr>
              <a:t>にて候補者の申請支援</a:t>
            </a:r>
            <a:r>
              <a:rPr lang="ja-JP" altLang="en-US" sz="2200" dirty="0">
                <a:solidFill>
                  <a:prstClr val="black"/>
                </a:solidFill>
                <a:latin typeface="+mn-ea"/>
              </a:rPr>
              <a:t>とロータリー財団への推薦を実施。</a:t>
            </a:r>
            <a:endParaRPr lang="en-US" altLang="ja-JP" sz="2200" dirty="0">
              <a:solidFill>
                <a:prstClr val="black"/>
              </a:solidFill>
              <a:latin typeface="+mn-ea"/>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altLang="ja-JP" sz="2400" dirty="0">
              <a:solidFill>
                <a:prstClr val="black"/>
              </a:solidFill>
              <a:latin typeface="+mn-ea"/>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altLang="ja-JP" dirty="0">
              <a:solidFill>
                <a:prstClr val="black"/>
              </a:solidFill>
              <a:latin typeface="Calibri" panose="020F0502020204030204"/>
              <a:ea typeface="メイリオ" panose="020B0604030504040204" pitchFamily="50" charset="-128"/>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800" b="0" i="0" u="none" strike="noStrike" kern="1200" cap="none" spc="0" normalizeH="0" baseline="0" noProof="0" dirty="0">
              <a:ln>
                <a:noFill/>
              </a:ln>
              <a:solidFill>
                <a:prstClr val="black"/>
              </a:solidFill>
              <a:effectLst/>
              <a:uLnTx/>
              <a:uFillTx/>
              <a:latin typeface="Calibri" panose="020F0502020204030204"/>
              <a:ea typeface="メイリオ" panose="020B060403050404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altLang="ja-JP" dirty="0"/>
          </a:p>
          <a:p>
            <a:pPr marL="285750" indent="-285750">
              <a:buFont typeface="Arial" panose="020B0604020202020204" pitchFamily="34" charset="0"/>
              <a:buChar char="•"/>
            </a:pPr>
            <a:endParaRPr kumimoji="1" lang="en-US" altLang="ja-JP" dirty="0"/>
          </a:p>
          <a:p>
            <a:pPr marL="285750" indent="-285750">
              <a:buFont typeface="Arial" panose="020B0604020202020204" pitchFamily="34" charset="0"/>
              <a:buChar char="•"/>
            </a:pPr>
            <a:endParaRPr kumimoji="1" lang="en-US" altLang="ja-JP" dirty="0"/>
          </a:p>
          <a:p>
            <a:pPr marL="285750" indent="-285750">
              <a:buFont typeface="Arial" panose="020B0604020202020204" pitchFamily="34" charset="0"/>
              <a:buChar char="•"/>
            </a:pPr>
            <a:endParaRPr kumimoji="1" lang="en-US" altLang="ja-JP" dirty="0"/>
          </a:p>
          <a:p>
            <a:pPr marL="285750" indent="-285750">
              <a:buFont typeface="Arial" panose="020B0604020202020204" pitchFamily="34" charset="0"/>
              <a:buChar char="•"/>
            </a:pPr>
            <a:endParaRPr kumimoji="1" lang="ja-JP" altLang="en-US" dirty="0"/>
          </a:p>
        </p:txBody>
      </p:sp>
    </p:spTree>
    <p:extLst>
      <p:ext uri="{BB962C8B-B14F-4D97-AF65-F5344CB8AC3E}">
        <p14:creationId xmlns:p14="http://schemas.microsoft.com/office/powerpoint/2010/main" val="263888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Screen Clipping">
            <a:extLst>
              <a:ext uri="{FF2B5EF4-FFF2-40B4-BE49-F238E27FC236}">
                <a16:creationId xmlns:a16="http://schemas.microsoft.com/office/drawing/2014/main" id="{330BF2FD-B84E-7515-00C9-F0E52ABFB24A}"/>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905738" y="1323383"/>
            <a:ext cx="8380524" cy="4211234"/>
          </a:xfrm>
          <a:prstGeom prst="rect">
            <a:avLst/>
          </a:prstGeom>
        </p:spPr>
      </p:pic>
      <p:sp>
        <p:nvSpPr>
          <p:cNvPr id="2" name="タイトル 1">
            <a:extLst>
              <a:ext uri="{FF2B5EF4-FFF2-40B4-BE49-F238E27FC236}">
                <a16:creationId xmlns:a16="http://schemas.microsoft.com/office/drawing/2014/main" id="{1C95416D-3D48-B737-CE8B-3C161FB6B854}"/>
              </a:ext>
            </a:extLst>
          </p:cNvPr>
          <p:cNvSpPr>
            <a:spLocks noGrp="1"/>
          </p:cNvSpPr>
          <p:nvPr>
            <p:ph type="title"/>
          </p:nvPr>
        </p:nvSpPr>
        <p:spPr>
          <a:xfrm>
            <a:off x="838200" y="365126"/>
            <a:ext cx="10515600" cy="668028"/>
          </a:xfrm>
        </p:spPr>
        <p:txBody>
          <a:bodyPr>
            <a:normAutofit/>
          </a:bodyPr>
          <a:lstStyle/>
          <a:p>
            <a:pPr algn="ctr"/>
            <a:r>
              <a:rPr kumimoji="1" lang="ja-JP" altLang="en-US" sz="2800" dirty="0"/>
              <a:t>ロータリー平和センターロケーション</a:t>
            </a:r>
          </a:p>
        </p:txBody>
      </p:sp>
      <p:sp>
        <p:nvSpPr>
          <p:cNvPr id="4" name="テキスト ボックス 3">
            <a:extLst>
              <a:ext uri="{FF2B5EF4-FFF2-40B4-BE49-F238E27FC236}">
                <a16:creationId xmlns:a16="http://schemas.microsoft.com/office/drawing/2014/main" id="{7FB59590-657C-CBE2-DD99-381E92D196F4}"/>
              </a:ext>
            </a:extLst>
          </p:cNvPr>
          <p:cNvSpPr txBox="1"/>
          <p:nvPr/>
        </p:nvSpPr>
        <p:spPr>
          <a:xfrm>
            <a:off x="3174303" y="3429000"/>
            <a:ext cx="1971010" cy="738664"/>
          </a:xfrm>
          <a:prstGeom prst="rect">
            <a:avLst/>
          </a:prstGeom>
          <a:solidFill>
            <a:sysClr val="window" lastClr="FFFFFF"/>
          </a:solidFill>
        </p:spPr>
        <p:txBody>
          <a:bodyPr wrap="square">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srgbClr val="FF0000"/>
                </a:solidFill>
                <a:effectLst/>
                <a:uLnTx/>
                <a:uFillTx/>
                <a:latin typeface="MS-PGothic"/>
                <a:ea typeface="游ゴシック" panose="020B0400000000000000" pitchFamily="50" charset="-128"/>
              </a:rPr>
              <a:t>デューク大学および</a:t>
            </a:r>
            <a:endParaRPr kumimoji="0" lang="en-US" altLang="ja-JP" sz="1400" b="1" i="0" u="none" strike="noStrike" kern="0" cap="none" spc="0" normalizeH="0" baseline="0" noProof="0" dirty="0">
              <a:ln>
                <a:noFill/>
              </a:ln>
              <a:solidFill>
                <a:srgbClr val="FF0000"/>
              </a:solidFill>
              <a:effectLst/>
              <a:uLnTx/>
              <a:uFillTx/>
              <a:latin typeface="MS-PGothic"/>
              <a:ea typeface="游ゴシック" panose="020B0400000000000000" pitchFamily="50" charset="-128"/>
            </a:endParaRPr>
          </a:p>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srgbClr val="FF0000"/>
                </a:solidFill>
                <a:effectLst/>
                <a:uLnTx/>
                <a:uFillTx/>
                <a:latin typeface="MS-PGothic"/>
                <a:ea typeface="游ゴシック" panose="020B0400000000000000" pitchFamily="50" charset="-128"/>
              </a:rPr>
              <a:t>ノースカロライナ大学</a:t>
            </a:r>
            <a:endParaRPr kumimoji="0" lang="en-US" altLang="ja-JP" sz="1400" b="1" i="0" u="none" strike="noStrike" kern="0" cap="none" spc="0" normalizeH="0" baseline="0" noProof="0" dirty="0">
              <a:ln>
                <a:noFill/>
              </a:ln>
              <a:solidFill>
                <a:srgbClr val="FF0000"/>
              </a:solidFill>
              <a:effectLst/>
              <a:uLnTx/>
              <a:uFillTx/>
              <a:latin typeface="MS-PGothic"/>
              <a:ea typeface="游ゴシック" panose="020B0400000000000000" pitchFamily="50" charset="-128"/>
            </a:endParaRPr>
          </a:p>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srgbClr val="FF0000"/>
                </a:solidFill>
                <a:effectLst/>
                <a:uLnTx/>
                <a:uFillTx/>
                <a:latin typeface="MS-PGothic"/>
                <a:ea typeface="游ゴシック" panose="020B0400000000000000" pitchFamily="50" charset="-128"/>
              </a:rPr>
              <a:t>チャペルヒル校</a:t>
            </a:r>
            <a:endParaRPr kumimoji="0" lang="ja-JP" altLang="en-US" sz="2000" b="1" i="0" u="none" strike="noStrike" kern="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p:txBody>
      </p:sp>
      <p:sp>
        <p:nvSpPr>
          <p:cNvPr id="5" name="テキスト ボックス 4">
            <a:extLst>
              <a:ext uri="{FF2B5EF4-FFF2-40B4-BE49-F238E27FC236}">
                <a16:creationId xmlns:a16="http://schemas.microsoft.com/office/drawing/2014/main" id="{391C14FC-18B2-29F8-ECED-56CC8B7727FB}"/>
              </a:ext>
            </a:extLst>
          </p:cNvPr>
          <p:cNvSpPr txBox="1"/>
          <p:nvPr/>
        </p:nvSpPr>
        <p:spPr>
          <a:xfrm>
            <a:off x="3320414" y="2128210"/>
            <a:ext cx="1971010" cy="307777"/>
          </a:xfrm>
          <a:prstGeom prst="rect">
            <a:avLst/>
          </a:prstGeom>
          <a:solidFill>
            <a:sysClr val="window" lastClr="FFFFFF"/>
          </a:solidFill>
        </p:spPr>
        <p:txBody>
          <a:bodyPr wrap="square">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srgbClr val="FF0000"/>
                </a:solidFill>
                <a:effectLst/>
                <a:uLnTx/>
                <a:uFillTx/>
                <a:latin typeface="MS-PGothic"/>
                <a:ea typeface="游ゴシック" panose="020B0400000000000000" pitchFamily="50" charset="-128"/>
              </a:rPr>
              <a:t>ブラッドフォード大学</a:t>
            </a:r>
            <a:endParaRPr kumimoji="0" lang="ja-JP" altLang="en-US" sz="2000" b="1" i="0" u="none" strike="noStrike" kern="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p:txBody>
      </p:sp>
      <p:sp>
        <p:nvSpPr>
          <p:cNvPr id="6" name="テキスト ボックス 5">
            <a:extLst>
              <a:ext uri="{FF2B5EF4-FFF2-40B4-BE49-F238E27FC236}">
                <a16:creationId xmlns:a16="http://schemas.microsoft.com/office/drawing/2014/main" id="{433A047D-5E73-59B4-260A-0848F1F494F3}"/>
              </a:ext>
            </a:extLst>
          </p:cNvPr>
          <p:cNvSpPr txBox="1"/>
          <p:nvPr/>
        </p:nvSpPr>
        <p:spPr>
          <a:xfrm>
            <a:off x="5770458" y="1581975"/>
            <a:ext cx="1370271" cy="307777"/>
          </a:xfrm>
          <a:prstGeom prst="rect">
            <a:avLst/>
          </a:prstGeom>
          <a:solidFill>
            <a:sysClr val="window" lastClr="FFFFFF"/>
          </a:solidFill>
        </p:spPr>
        <p:txBody>
          <a:bodyPr wrap="square">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a:ln>
                  <a:noFill/>
                </a:ln>
                <a:solidFill>
                  <a:prstClr val="black"/>
                </a:solidFill>
                <a:effectLst/>
                <a:uLnTx/>
                <a:uFillTx/>
                <a:latin typeface="MS-PGothic"/>
                <a:ea typeface="游ゴシック" panose="020B0400000000000000" pitchFamily="50" charset="-128"/>
              </a:rPr>
              <a:t>•</a:t>
            </a:r>
            <a:r>
              <a:rPr kumimoji="0" lang="ja-JP" altLang="en-US" sz="1400" b="1" i="0" u="none" strike="noStrike" kern="0" cap="none" spc="0" normalizeH="0" baseline="0" noProof="0" dirty="0">
                <a:ln>
                  <a:noFill/>
                </a:ln>
                <a:solidFill>
                  <a:srgbClr val="FF0000"/>
                </a:solidFill>
                <a:effectLst/>
                <a:uLnTx/>
                <a:uFillTx/>
                <a:latin typeface="MS-PGothic"/>
                <a:ea typeface="游ゴシック" panose="020B0400000000000000" pitchFamily="50" charset="-128"/>
              </a:rPr>
              <a:t>ウプサラ大学</a:t>
            </a:r>
            <a:endParaRPr kumimoji="0" lang="ja-JP" altLang="en-US" sz="1800" b="1" i="0" u="none" strike="noStrike" kern="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p:txBody>
      </p:sp>
      <p:sp>
        <p:nvSpPr>
          <p:cNvPr id="7" name="テキスト ボックス 6">
            <a:extLst>
              <a:ext uri="{FF2B5EF4-FFF2-40B4-BE49-F238E27FC236}">
                <a16:creationId xmlns:a16="http://schemas.microsoft.com/office/drawing/2014/main" id="{A3E0307E-EBB9-9A0A-1BCA-8E5C88ABFFAF}"/>
              </a:ext>
            </a:extLst>
          </p:cNvPr>
          <p:cNvSpPr txBox="1"/>
          <p:nvPr/>
        </p:nvSpPr>
        <p:spPr>
          <a:xfrm>
            <a:off x="9147729" y="2850591"/>
            <a:ext cx="1441420" cy="307777"/>
          </a:xfrm>
          <a:prstGeom prst="rect">
            <a:avLst/>
          </a:prstGeom>
          <a:noFill/>
        </p:spPr>
        <p:txBody>
          <a:bodyPr wrap="none" rtlCol="0">
            <a:spAutoFit/>
          </a:bodyPr>
          <a:lstStyle/>
          <a:p>
            <a:pPr defTabSz="457200"/>
            <a:r>
              <a:rPr lang="ja-JP" altLang="en-US" sz="1400" b="1" dirty="0">
                <a:solidFill>
                  <a:srgbClr val="FF0000"/>
                </a:solidFill>
                <a:latin typeface="游ゴシック" panose="020F0502020204030204"/>
                <a:ea typeface="游ゴシック" panose="020B0400000000000000" pitchFamily="50" charset="-128"/>
              </a:rPr>
              <a:t>国際基督教大学</a:t>
            </a:r>
          </a:p>
        </p:txBody>
      </p:sp>
      <p:sp>
        <p:nvSpPr>
          <p:cNvPr id="8" name="テキスト ボックス 7">
            <a:extLst>
              <a:ext uri="{FF2B5EF4-FFF2-40B4-BE49-F238E27FC236}">
                <a16:creationId xmlns:a16="http://schemas.microsoft.com/office/drawing/2014/main" id="{2FBCB8F6-999C-1D07-1B39-ED08932E2844}"/>
              </a:ext>
            </a:extLst>
          </p:cNvPr>
          <p:cNvSpPr txBox="1"/>
          <p:nvPr/>
        </p:nvSpPr>
        <p:spPr>
          <a:xfrm>
            <a:off x="7128872" y="4660472"/>
            <a:ext cx="2018857" cy="307777"/>
          </a:xfrm>
          <a:prstGeom prst="rect">
            <a:avLst/>
          </a:prstGeom>
          <a:solidFill>
            <a:sysClr val="window" lastClr="FFFFFF"/>
          </a:solidFill>
        </p:spPr>
        <p:txBody>
          <a:bodyPr wrap="square">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srgbClr val="FF0000"/>
                </a:solidFill>
                <a:effectLst/>
                <a:uLnTx/>
                <a:uFillTx/>
                <a:latin typeface="MS-PGothic"/>
                <a:ea typeface="游ゴシック" panose="020B0400000000000000" pitchFamily="50" charset="-128"/>
              </a:rPr>
              <a:t>クイーンズランド大学</a:t>
            </a:r>
            <a:endParaRPr kumimoji="0" lang="ja-JP" altLang="en-US" sz="2000" b="1" i="0" u="none" strike="noStrike" kern="0" cap="none" spc="0" normalizeH="0" baseline="0" noProof="0" dirty="0">
              <a:ln>
                <a:noFill/>
              </a:ln>
              <a:solidFill>
                <a:srgbClr val="FF0000"/>
              </a:solidFill>
              <a:effectLst/>
              <a:uLnTx/>
              <a:uFillTx/>
              <a:latin typeface="游ゴシック" panose="020F0502020204030204"/>
              <a:ea typeface="游ゴシック" panose="020B0400000000000000" pitchFamily="50" charset="-128"/>
            </a:endParaRPr>
          </a:p>
        </p:txBody>
      </p:sp>
      <p:sp>
        <p:nvSpPr>
          <p:cNvPr id="9" name="テキスト ボックス 8">
            <a:extLst>
              <a:ext uri="{FF2B5EF4-FFF2-40B4-BE49-F238E27FC236}">
                <a16:creationId xmlns:a16="http://schemas.microsoft.com/office/drawing/2014/main" id="{7708A4C8-E589-3FF6-E928-176B2AC35EBD}"/>
              </a:ext>
            </a:extLst>
          </p:cNvPr>
          <p:cNvSpPr txBox="1"/>
          <p:nvPr/>
        </p:nvSpPr>
        <p:spPr>
          <a:xfrm>
            <a:off x="5990339" y="4349717"/>
            <a:ext cx="1424763" cy="307777"/>
          </a:xfrm>
          <a:prstGeom prst="rect">
            <a:avLst/>
          </a:prstGeom>
          <a:solidFill>
            <a:srgbClr val="FFFF00"/>
          </a:solidFill>
        </p:spPr>
        <p:txBody>
          <a:bodyPr wrap="square">
            <a:spAutoFit/>
          </a:bodyPr>
          <a:lstStyle/>
          <a:p>
            <a:pPr defTabSz="457200"/>
            <a:r>
              <a:rPr kumimoji="0" lang="ja-JP" altLang="en-US" sz="1400" b="1" dirty="0">
                <a:solidFill>
                  <a:prstClr val="black"/>
                </a:solidFill>
                <a:latin typeface="MS-PGothic"/>
                <a:ea typeface="游ゴシック" panose="020B0400000000000000" pitchFamily="50" charset="-128"/>
              </a:rPr>
              <a:t>マケレレ大学</a:t>
            </a:r>
            <a:endParaRPr kumimoji="0" lang="ja-JP" altLang="en-US" sz="2000" b="1" dirty="0">
              <a:solidFill>
                <a:prstClr val="black"/>
              </a:solidFill>
              <a:latin typeface="游ゴシック" panose="020F0502020204030204"/>
              <a:ea typeface="游ゴシック" panose="020B0400000000000000" pitchFamily="50" charset="-128"/>
            </a:endParaRPr>
          </a:p>
        </p:txBody>
      </p:sp>
      <p:sp>
        <p:nvSpPr>
          <p:cNvPr id="10" name="テキスト ボックス 9">
            <a:extLst>
              <a:ext uri="{FF2B5EF4-FFF2-40B4-BE49-F238E27FC236}">
                <a16:creationId xmlns:a16="http://schemas.microsoft.com/office/drawing/2014/main" id="{52BA2553-62EB-1187-CBE8-CDB3297CE6E3}"/>
              </a:ext>
            </a:extLst>
          </p:cNvPr>
          <p:cNvSpPr txBox="1"/>
          <p:nvPr/>
        </p:nvSpPr>
        <p:spPr>
          <a:xfrm>
            <a:off x="6454094" y="3493119"/>
            <a:ext cx="1790257" cy="307777"/>
          </a:xfrm>
          <a:prstGeom prst="rect">
            <a:avLst/>
          </a:prstGeom>
          <a:solidFill>
            <a:srgbClr val="FFFF00"/>
          </a:solidFill>
        </p:spPr>
        <p:txBody>
          <a:bodyPr wrap="square">
            <a:spAutoFit/>
          </a:bodyPr>
          <a:lstStyle/>
          <a:p>
            <a:pPr defTabSz="457200"/>
            <a:r>
              <a:rPr kumimoji="0" lang="ja-JP" altLang="en-US" sz="1400" b="1" dirty="0">
                <a:solidFill>
                  <a:prstClr val="black"/>
                </a:solidFill>
                <a:latin typeface="MS-PGothic"/>
                <a:ea typeface="游ゴシック" panose="020B0400000000000000" pitchFamily="50" charset="-128"/>
              </a:rPr>
              <a:t>チュラロンコン大学</a:t>
            </a:r>
            <a:endParaRPr kumimoji="0" lang="ja-JP" altLang="en-US" sz="2000" b="1" dirty="0">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732805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1780CA9-B5D9-0ECB-1885-723BEBA04AE3}"/>
              </a:ext>
            </a:extLst>
          </p:cNvPr>
          <p:cNvSpPr txBox="1"/>
          <p:nvPr/>
        </p:nvSpPr>
        <p:spPr>
          <a:xfrm>
            <a:off x="2951549" y="475012"/>
            <a:ext cx="6288901" cy="523220"/>
          </a:xfrm>
          <a:prstGeom prst="rect">
            <a:avLst/>
          </a:prstGeom>
          <a:noFill/>
        </p:spPr>
        <p:txBody>
          <a:bodyPr wrap="none" rtlCol="0">
            <a:spAutoFit/>
          </a:bodyPr>
          <a:lstStyle/>
          <a:p>
            <a:pPr defTabSz="457200"/>
            <a:r>
              <a:rPr lang="ja-JP" altLang="en-US" sz="2800" dirty="0">
                <a:solidFill>
                  <a:prstClr val="black"/>
                </a:solidFill>
                <a:latin typeface="+mj-ea"/>
                <a:ea typeface="+mj-ea"/>
              </a:rPr>
              <a:t>ロータリー平和センター卒業生の進路</a:t>
            </a:r>
          </a:p>
        </p:txBody>
      </p:sp>
      <p:pic>
        <p:nvPicPr>
          <p:cNvPr id="14" name="図 13">
            <a:extLst>
              <a:ext uri="{FF2B5EF4-FFF2-40B4-BE49-F238E27FC236}">
                <a16:creationId xmlns:a16="http://schemas.microsoft.com/office/drawing/2014/main" id="{C9DBF4FB-E8AE-189F-65A4-3171011EC47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457695" y="1245973"/>
            <a:ext cx="9276609" cy="4366054"/>
          </a:xfrm>
          <a:prstGeom prst="rect">
            <a:avLst/>
          </a:prstGeom>
        </p:spPr>
      </p:pic>
    </p:spTree>
    <p:extLst>
      <p:ext uri="{BB962C8B-B14F-4D97-AF65-F5344CB8AC3E}">
        <p14:creationId xmlns:p14="http://schemas.microsoft.com/office/powerpoint/2010/main" val="3123881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453</TotalTime>
  <Words>1457</Words>
  <Application>Microsoft Office PowerPoint</Application>
  <PresentationFormat>ワイド画面</PresentationFormat>
  <Paragraphs>124</Paragraphs>
  <Slides>12</Slides>
  <Notes>4</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12</vt:i4>
      </vt:variant>
    </vt:vector>
  </HeadingPairs>
  <TitlesOfParts>
    <vt:vector size="22" baseType="lpstr">
      <vt:lpstr>Meiryo UI</vt:lpstr>
      <vt:lpstr>MS-PGothic</vt:lpstr>
      <vt:lpstr>Noto Sans JP</vt:lpstr>
      <vt:lpstr>メイリオ</vt:lpstr>
      <vt:lpstr>游ゴシック</vt:lpstr>
      <vt:lpstr>游ゴシック Light</vt:lpstr>
      <vt:lpstr>Arial</vt:lpstr>
      <vt:lpstr>Calibri</vt:lpstr>
      <vt:lpstr>Office テーマ</vt:lpstr>
      <vt:lpstr>デザインの設定</vt:lpstr>
      <vt:lpstr>RID2660　2022−23年度資格認定 地区ロータリー財団補助金管理セミナー</vt:lpstr>
      <vt:lpstr>本日の発表内容</vt:lpstr>
      <vt:lpstr>１. 財団奨学金プログラムとは</vt:lpstr>
      <vt:lpstr>PowerPoint プレゼンテーション</vt:lpstr>
      <vt:lpstr>２. グローバル補助金奨学金について</vt:lpstr>
      <vt:lpstr>奨学生候補者の選考方法</vt:lpstr>
      <vt:lpstr>３. 平和フェローシップについて </vt:lpstr>
      <vt:lpstr>ロータリー平和センターロケーション</vt:lpstr>
      <vt:lpstr>PowerPoint プレゼンテーション</vt:lpstr>
      <vt:lpstr>フェロー候補者の選考方法</vt:lpstr>
      <vt:lpstr>４. 奨学金小委員会からのお願い </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RID2660　2022−23年度資格認定 地区ロータリー財団補助金管理セミナー</dc:title>
  <dc:creator>塚本英</dc:creator>
  <cp:lastModifiedBy>岡松 展明</cp:lastModifiedBy>
  <cp:revision>7</cp:revision>
  <dcterms:created xsi:type="dcterms:W3CDTF">2023-01-11T06:54:47Z</dcterms:created>
  <dcterms:modified xsi:type="dcterms:W3CDTF">2023-02-20T05:16:51Z</dcterms:modified>
</cp:coreProperties>
</file>