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 id="2147483867" r:id="rId2"/>
    <p:sldMasterId id="2147483762" r:id="rId3"/>
    <p:sldMasterId id="2147483814" r:id="rId4"/>
    <p:sldMasterId id="2147483854" r:id="rId5"/>
  </p:sldMasterIdLst>
  <p:notesMasterIdLst>
    <p:notesMasterId r:id="rId26"/>
  </p:notesMasterIdLst>
  <p:handoutMasterIdLst>
    <p:handoutMasterId r:id="rId27"/>
  </p:handoutMasterIdLst>
  <p:sldIdLst>
    <p:sldId id="638" r:id="rId6"/>
    <p:sldId id="671" r:id="rId7"/>
    <p:sldId id="688" r:id="rId8"/>
    <p:sldId id="689" r:id="rId9"/>
    <p:sldId id="661" r:id="rId10"/>
    <p:sldId id="686" r:id="rId11"/>
    <p:sldId id="692" r:id="rId12"/>
    <p:sldId id="682" r:id="rId13"/>
    <p:sldId id="697" r:id="rId14"/>
    <p:sldId id="693" r:id="rId15"/>
    <p:sldId id="694" r:id="rId16"/>
    <p:sldId id="683" r:id="rId17"/>
    <p:sldId id="684" r:id="rId18"/>
    <p:sldId id="685" r:id="rId19"/>
    <p:sldId id="670" r:id="rId20"/>
    <p:sldId id="663" r:id="rId21"/>
    <p:sldId id="678" r:id="rId22"/>
    <p:sldId id="695" r:id="rId23"/>
    <p:sldId id="696" r:id="rId24"/>
    <p:sldId id="656" r:id="rId25"/>
  </p:sldIdLst>
  <p:sldSz cx="12192000" cy="6858000"/>
  <p:notesSz cx="7104063" cy="10234613"/>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kumimoji="1"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400" kern="1200">
        <a:solidFill>
          <a:schemeClr val="tx1"/>
        </a:solidFill>
        <a:latin typeface="Times New Roman" pitchFamily="18" charset="0"/>
        <a:ea typeface="+mn-ea"/>
        <a:cs typeface="Arial" charset="0"/>
      </a:defRPr>
    </a:lvl5pPr>
    <a:lvl6pPr marL="2286000" algn="l" defTabSz="914400" rtl="0" eaLnBrk="1" latinLnBrk="0" hangingPunct="1">
      <a:defRPr kumimoji="1" sz="2400" kern="1200">
        <a:solidFill>
          <a:schemeClr val="tx1"/>
        </a:solidFill>
        <a:latin typeface="Times New Roman" pitchFamily="18" charset="0"/>
        <a:ea typeface="+mn-ea"/>
        <a:cs typeface="Arial" charset="0"/>
      </a:defRPr>
    </a:lvl6pPr>
    <a:lvl7pPr marL="2743200" algn="l" defTabSz="914400" rtl="0" eaLnBrk="1" latinLnBrk="0" hangingPunct="1">
      <a:defRPr kumimoji="1" sz="2400" kern="1200">
        <a:solidFill>
          <a:schemeClr val="tx1"/>
        </a:solidFill>
        <a:latin typeface="Times New Roman" pitchFamily="18" charset="0"/>
        <a:ea typeface="+mn-ea"/>
        <a:cs typeface="Arial" charset="0"/>
      </a:defRPr>
    </a:lvl7pPr>
    <a:lvl8pPr marL="3200400" algn="l" defTabSz="914400" rtl="0" eaLnBrk="1" latinLnBrk="0" hangingPunct="1">
      <a:defRPr kumimoji="1" sz="2400" kern="1200">
        <a:solidFill>
          <a:schemeClr val="tx1"/>
        </a:solidFill>
        <a:latin typeface="Times New Roman" pitchFamily="18" charset="0"/>
        <a:ea typeface="+mn-ea"/>
        <a:cs typeface="Arial" charset="0"/>
      </a:defRPr>
    </a:lvl8pPr>
    <a:lvl9pPr marL="3657600" algn="l" defTabSz="914400" rtl="0" eaLnBrk="1" latinLnBrk="0" hangingPunct="1">
      <a:defRPr kumimoji="1"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256" userDrawn="1">
          <p15:clr>
            <a:srgbClr val="A4A3A4"/>
          </p15:clr>
        </p15:guide>
        <p15:guide id="2" pos="5504" userDrawn="1">
          <p15:clr>
            <a:srgbClr val="A4A3A4"/>
          </p15:clr>
        </p15:guide>
      </p15:sldGuideLst>
    </p:ext>
    <p:ext uri="{2D200454-40CA-4A62-9FC3-DE9A4176ACB9}">
      <p15:notesGuideLst xmlns:p15="http://schemas.microsoft.com/office/powerpoint/2012/main">
        <p15:guide id="1" orient="horz" pos="3225"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EBB"/>
    <a:srgbClr val="00B4E7"/>
    <a:srgbClr val="00246C"/>
    <a:srgbClr val="E7E7E8"/>
    <a:srgbClr val="16316B"/>
    <a:srgbClr val="66FFFF"/>
    <a:srgbClr val="17458F"/>
    <a:srgbClr val="005DAA"/>
    <a:srgbClr val="00A84E"/>
    <a:srgbClr val="01B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03" autoAdjust="0"/>
    <p:restoredTop sz="64259" autoAdjust="0"/>
  </p:normalViewPr>
  <p:slideViewPr>
    <p:cSldViewPr>
      <p:cViewPr varScale="1">
        <p:scale>
          <a:sx n="46" d="100"/>
          <a:sy n="46" d="100"/>
        </p:scale>
        <p:origin x="1698" y="48"/>
      </p:cViewPr>
      <p:guideLst>
        <p:guide orient="horz" pos="2256"/>
        <p:guide pos="55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85" d="100"/>
          <a:sy n="85" d="100"/>
        </p:scale>
        <p:origin x="2970" y="-186"/>
      </p:cViewPr>
      <p:guideLst>
        <p:guide orient="horz" pos="3225"/>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bwMode="auto">
          <a:xfrm>
            <a:off x="2" y="0"/>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t" anchorCtr="0" compatLnSpc="1">
            <a:prstTxWarp prst="textNoShape">
              <a:avLst/>
            </a:prstTxWarp>
          </a:bodyPr>
          <a:lstStyle>
            <a:lvl1pPr defTabSz="972858">
              <a:defRPr kumimoji="0" sz="1300">
                <a:latin typeface="Arial" charset="0"/>
              </a:defRPr>
            </a:lvl1pPr>
          </a:lstStyle>
          <a:p>
            <a:pPr>
              <a:defRPr/>
            </a:pPr>
            <a:endParaRPr lang="en-US" dirty="0"/>
          </a:p>
        </p:txBody>
      </p:sp>
      <p:sp>
        <p:nvSpPr>
          <p:cNvPr id="133123" name="Rectangle 3"/>
          <p:cNvSpPr>
            <a:spLocks noGrp="1" noChangeArrowheads="1"/>
          </p:cNvSpPr>
          <p:nvPr>
            <p:ph type="dt" sz="quarter" idx="1"/>
          </p:nvPr>
        </p:nvSpPr>
        <p:spPr bwMode="auto">
          <a:xfrm>
            <a:off x="4024993" y="0"/>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t" anchorCtr="0" compatLnSpc="1">
            <a:prstTxWarp prst="textNoShape">
              <a:avLst/>
            </a:prstTxWarp>
          </a:bodyPr>
          <a:lstStyle>
            <a:lvl1pPr algn="r" defTabSz="972858">
              <a:defRPr kumimoji="0" sz="1300">
                <a:latin typeface="Arial" charset="0"/>
              </a:defRPr>
            </a:lvl1pPr>
          </a:lstStyle>
          <a:p>
            <a:pPr>
              <a:defRPr/>
            </a:pPr>
            <a:fld id="{A893F2C1-799C-4691-A5D1-0DC3A7AF93DD}" type="datetime1">
              <a:rPr lang="en-US" altLang="ja-JP" smtClean="0"/>
              <a:t>2/20/2023</a:t>
            </a:fld>
            <a:endParaRPr lang="en-US" dirty="0"/>
          </a:p>
        </p:txBody>
      </p:sp>
      <p:sp>
        <p:nvSpPr>
          <p:cNvPr id="133124" name="Rectangle 4"/>
          <p:cNvSpPr>
            <a:spLocks noGrp="1" noChangeArrowheads="1"/>
          </p:cNvSpPr>
          <p:nvPr>
            <p:ph type="ftr" sz="quarter" idx="2"/>
          </p:nvPr>
        </p:nvSpPr>
        <p:spPr bwMode="auto">
          <a:xfrm>
            <a:off x="2" y="9720786"/>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b" anchorCtr="0" compatLnSpc="1">
            <a:prstTxWarp prst="textNoShape">
              <a:avLst/>
            </a:prstTxWarp>
          </a:bodyPr>
          <a:lstStyle>
            <a:lvl1pPr defTabSz="972858">
              <a:defRPr kumimoji="0" sz="1300">
                <a:latin typeface="Arial" charset="0"/>
              </a:defRPr>
            </a:lvl1pPr>
          </a:lstStyle>
          <a:p>
            <a:pPr>
              <a:defRPr/>
            </a:pPr>
            <a:endParaRPr lang="en-US" dirty="0"/>
          </a:p>
        </p:txBody>
      </p:sp>
      <p:sp>
        <p:nvSpPr>
          <p:cNvPr id="133125" name="Rectangle 5"/>
          <p:cNvSpPr>
            <a:spLocks noGrp="1" noChangeArrowheads="1"/>
          </p:cNvSpPr>
          <p:nvPr>
            <p:ph type="sldNum" sz="quarter" idx="3"/>
          </p:nvPr>
        </p:nvSpPr>
        <p:spPr bwMode="auto">
          <a:xfrm>
            <a:off x="4024993" y="9720786"/>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b" anchorCtr="0" compatLnSpc="1">
            <a:prstTxWarp prst="textNoShape">
              <a:avLst/>
            </a:prstTxWarp>
          </a:bodyPr>
          <a:lstStyle>
            <a:lvl1pPr algn="r" defTabSz="972858">
              <a:defRPr kumimoji="0" sz="1300">
                <a:latin typeface="Arial" charset="0"/>
              </a:defRPr>
            </a:lvl1pPr>
          </a:lstStyle>
          <a:p>
            <a:pPr>
              <a:defRPr/>
            </a:pPr>
            <a:fld id="{45F96E47-C8E2-4485-8231-C437400F7202}" type="slidenum">
              <a:rPr lang="en-US"/>
              <a:pPr>
                <a:defRPr/>
              </a:pPr>
              <a:t>‹#›</a:t>
            </a:fld>
            <a:endParaRPr lang="en-US" dirty="0"/>
          </a:p>
        </p:txBody>
      </p:sp>
    </p:spTree>
    <p:extLst>
      <p:ext uri="{BB962C8B-B14F-4D97-AF65-F5344CB8AC3E}">
        <p14:creationId xmlns:p14="http://schemas.microsoft.com/office/powerpoint/2010/main" val="11271152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2" y="0"/>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t" anchorCtr="0" compatLnSpc="1">
            <a:prstTxWarp prst="textNoShape">
              <a:avLst/>
            </a:prstTxWarp>
          </a:bodyPr>
          <a:lstStyle>
            <a:lvl1pPr defTabSz="972858">
              <a:defRPr kumimoji="0" sz="1300">
                <a:latin typeface="Arial" charset="0"/>
              </a:defRPr>
            </a:lvl1pPr>
          </a:lstStyle>
          <a:p>
            <a:pPr>
              <a:defRPr/>
            </a:pPr>
            <a:endParaRPr lang="en-US" dirty="0"/>
          </a:p>
        </p:txBody>
      </p:sp>
      <p:sp>
        <p:nvSpPr>
          <p:cNvPr id="96259" name="Rectangle 3"/>
          <p:cNvSpPr>
            <a:spLocks noGrp="1" noChangeArrowheads="1"/>
          </p:cNvSpPr>
          <p:nvPr>
            <p:ph type="dt" idx="1"/>
          </p:nvPr>
        </p:nvSpPr>
        <p:spPr bwMode="auto">
          <a:xfrm>
            <a:off x="4024993" y="0"/>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t" anchorCtr="0" compatLnSpc="1">
            <a:prstTxWarp prst="textNoShape">
              <a:avLst/>
            </a:prstTxWarp>
          </a:bodyPr>
          <a:lstStyle>
            <a:lvl1pPr algn="r" defTabSz="972858">
              <a:defRPr kumimoji="0" sz="1300">
                <a:latin typeface="Arial" charset="0"/>
              </a:defRPr>
            </a:lvl1pPr>
          </a:lstStyle>
          <a:p>
            <a:pPr>
              <a:defRPr/>
            </a:pPr>
            <a:fld id="{8588E9C0-C33E-444E-941A-4E8185B7C400}" type="datetime1">
              <a:rPr lang="en-US" altLang="ja-JP" smtClean="0"/>
              <a:t>2/20/2023</a:t>
            </a:fld>
            <a:endParaRPr lang="en-US" dirty="0"/>
          </a:p>
        </p:txBody>
      </p:sp>
      <p:sp>
        <p:nvSpPr>
          <p:cNvPr id="65540" name="Rectangle 4"/>
          <p:cNvSpPr>
            <a:spLocks noGrp="1" noRot="1" noChangeAspect="1" noChangeArrowheads="1" noTextEdit="1"/>
          </p:cNvSpPr>
          <p:nvPr>
            <p:ph type="sldImg" idx="2"/>
          </p:nvPr>
        </p:nvSpPr>
        <p:spPr bwMode="auto">
          <a:xfrm>
            <a:off x="144463" y="768350"/>
            <a:ext cx="6819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6261" name="Rectangle 5"/>
          <p:cNvSpPr>
            <a:spLocks noGrp="1" noChangeArrowheads="1"/>
          </p:cNvSpPr>
          <p:nvPr>
            <p:ph type="body" sz="quarter" idx="3"/>
          </p:nvPr>
        </p:nvSpPr>
        <p:spPr bwMode="auto">
          <a:xfrm>
            <a:off x="709444" y="4860396"/>
            <a:ext cx="5685181" cy="460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6262" name="Rectangle 6"/>
          <p:cNvSpPr>
            <a:spLocks noGrp="1" noChangeArrowheads="1"/>
          </p:cNvSpPr>
          <p:nvPr>
            <p:ph type="ftr" sz="quarter" idx="4"/>
          </p:nvPr>
        </p:nvSpPr>
        <p:spPr bwMode="auto">
          <a:xfrm>
            <a:off x="2" y="9720786"/>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b" anchorCtr="0" compatLnSpc="1">
            <a:prstTxWarp prst="textNoShape">
              <a:avLst/>
            </a:prstTxWarp>
          </a:bodyPr>
          <a:lstStyle>
            <a:lvl1pPr defTabSz="972858">
              <a:defRPr kumimoji="0" sz="1300">
                <a:latin typeface="Arial" charset="0"/>
              </a:defRPr>
            </a:lvl1pPr>
          </a:lstStyle>
          <a:p>
            <a:pPr>
              <a:defRPr/>
            </a:pPr>
            <a:endParaRPr lang="en-US" dirty="0"/>
          </a:p>
        </p:txBody>
      </p:sp>
      <p:sp>
        <p:nvSpPr>
          <p:cNvPr id="96263" name="Rectangle 7"/>
          <p:cNvSpPr>
            <a:spLocks noGrp="1" noChangeArrowheads="1"/>
          </p:cNvSpPr>
          <p:nvPr>
            <p:ph type="sldNum" sz="quarter" idx="5"/>
          </p:nvPr>
        </p:nvSpPr>
        <p:spPr bwMode="auto">
          <a:xfrm>
            <a:off x="4024993" y="9720786"/>
            <a:ext cx="3077463" cy="5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221" tIns="48613" rIns="97221" bIns="48613" numCol="1" anchor="b" anchorCtr="0" compatLnSpc="1">
            <a:prstTxWarp prst="textNoShape">
              <a:avLst/>
            </a:prstTxWarp>
          </a:bodyPr>
          <a:lstStyle>
            <a:lvl1pPr algn="r" defTabSz="972858">
              <a:defRPr kumimoji="0" sz="1300">
                <a:latin typeface="Arial" charset="0"/>
              </a:defRPr>
            </a:lvl1pPr>
          </a:lstStyle>
          <a:p>
            <a:pPr>
              <a:defRPr/>
            </a:pPr>
            <a:fld id="{650A5DD0-1CB4-4EBD-9286-DD7038B13226}" type="slidenum">
              <a:rPr lang="en-US"/>
              <a:pPr>
                <a:defRPr/>
              </a:pPr>
              <a:t>‹#›</a:t>
            </a:fld>
            <a:endParaRPr lang="en-US" dirty="0"/>
          </a:p>
        </p:txBody>
      </p:sp>
    </p:spTree>
    <p:extLst>
      <p:ext uri="{BB962C8B-B14F-4D97-AF65-F5344CB8AC3E}">
        <p14:creationId xmlns:p14="http://schemas.microsoft.com/office/powerpoint/2010/main" val="1972557522"/>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71486"/>
            <a:fld id="{8F09A2F9-7E79-4C41-8733-BBE788ED81BB}" type="slidenum">
              <a:rPr lang="en-US" altLang="ja-JP" smtClean="0"/>
              <a:pPr defTabSz="971486"/>
              <a:t>1</a:t>
            </a:fld>
            <a:endParaRPr lang="en-US" altLang="ja-JP" dirty="0"/>
          </a:p>
        </p:txBody>
      </p:sp>
      <p:sp>
        <p:nvSpPr>
          <p:cNvPr id="47107" name="Rectangle 2"/>
          <p:cNvSpPr>
            <a:spLocks noGrp="1" noRot="1" noChangeAspect="1" noChangeArrowheads="1" noTextEdit="1"/>
          </p:cNvSpPr>
          <p:nvPr>
            <p:ph type="sldImg"/>
          </p:nvPr>
        </p:nvSpPr>
        <p:spPr>
          <a:xfrm>
            <a:off x="144463" y="768350"/>
            <a:ext cx="6819900" cy="3836988"/>
          </a:xfrm>
          <a:ln/>
        </p:spPr>
      </p:sp>
      <p:sp>
        <p:nvSpPr>
          <p:cNvPr id="47108" name="Rectangle 3"/>
          <p:cNvSpPr>
            <a:spLocks noGrp="1" noChangeArrowheads="1"/>
          </p:cNvSpPr>
          <p:nvPr>
            <p:ph type="body" idx="1"/>
          </p:nvPr>
        </p:nvSpPr>
        <p:spPr>
          <a:noFill/>
          <a:ln/>
        </p:spPr>
        <p:txBody>
          <a:bodyPr/>
          <a:lstStyle/>
          <a:p>
            <a:pPr eaLnBrk="1" hangingPunct="1"/>
            <a:r>
              <a:rPr kumimoji="0" lang="ja-JP" altLang="en-US" dirty="0">
                <a:latin typeface="Arial" pitchFamily="34" charset="0"/>
                <a:ea typeface="ヒラギノ角ゴ Pro W3" charset="-128"/>
              </a:rPr>
              <a:t>みなさん、こんにちは！</a:t>
            </a:r>
            <a:endParaRPr kumimoji="0" lang="en-US" altLang="ja-JP" dirty="0">
              <a:latin typeface="Arial" pitchFamily="34" charset="0"/>
              <a:ea typeface="ヒラギノ角ゴ Pro W3" charset="-128"/>
            </a:endParaRPr>
          </a:p>
          <a:p>
            <a:pPr eaLnBrk="1" hangingPunct="1"/>
            <a:r>
              <a:rPr kumimoji="0" lang="ja-JP" altLang="en-US" dirty="0">
                <a:latin typeface="Arial" pitchFamily="34" charset="0"/>
                <a:ea typeface="ヒラギノ角ゴ Pro W3" charset="-128"/>
              </a:rPr>
              <a:t>資金管理小委員会を担当しております、相馬と申します。</a:t>
            </a:r>
            <a:endParaRPr kumimoji="0" lang="en-US" altLang="ja-JP" dirty="0">
              <a:latin typeface="Arial" pitchFamily="34" charset="0"/>
              <a:ea typeface="ヒラギノ角ゴ Pro W3" charset="-128"/>
            </a:endParaRPr>
          </a:p>
          <a:p>
            <a:pPr eaLnBrk="1" hangingPunct="1"/>
            <a:r>
              <a:rPr kumimoji="0" lang="ja-JP" altLang="en-US" dirty="0">
                <a:latin typeface="Arial" pitchFamily="34" charset="0"/>
                <a:ea typeface="ヒラギノ角ゴ Pro W3" charset="-128"/>
              </a:rPr>
              <a:t>本日は財団補助金の管理・運用について、皆さまにご説明させていただきます。</a:t>
            </a:r>
            <a:endParaRPr kumimoji="0" lang="en-US" altLang="ja-JP" dirty="0">
              <a:latin typeface="Arial" pitchFamily="34" charset="0"/>
              <a:ea typeface="ヒラギノ角ゴ Pro W3" charset="-128"/>
            </a:endParaRPr>
          </a:p>
          <a:p>
            <a:pPr eaLnBrk="1" hangingPunct="1"/>
            <a:r>
              <a:rPr kumimoji="0" lang="ja-JP" altLang="en-US" dirty="0">
                <a:latin typeface="Arial" pitchFamily="34" charset="0"/>
                <a:ea typeface="ヒラギノ角ゴ Pro W3" charset="-128"/>
              </a:rPr>
              <a:t>よろしくお願い申し上げます。</a:t>
            </a:r>
            <a:endParaRPr kumimoji="0" lang="en-US" altLang="ja-JP" dirty="0">
              <a:latin typeface="Arial" pitchFamily="34" charset="0"/>
              <a:ea typeface="ヒラギノ角ゴ Pro W3" charset="-128"/>
            </a:endParaRPr>
          </a:p>
          <a:p>
            <a:pPr eaLnBrk="1" hangingPunct="1"/>
            <a:endParaRPr kumimoji="0" lang="en-US" altLang="ja-JP" dirty="0">
              <a:latin typeface="Arial" pitchFamily="34" charset="0"/>
              <a:ea typeface="ヒラギノ角ゴ Pro W3" charset="-128"/>
            </a:endParaRPr>
          </a:p>
          <a:p>
            <a:pPr eaLnBrk="1" hangingPunct="1"/>
            <a:r>
              <a:rPr kumimoji="0" lang="ja-JP" altLang="en-US" dirty="0">
                <a:latin typeface="Arial" pitchFamily="34" charset="0"/>
                <a:ea typeface="ヒラギノ角ゴ Pro W3" charset="-128"/>
              </a:rPr>
              <a:t>さて、</a:t>
            </a:r>
          </a:p>
        </p:txBody>
      </p:sp>
    </p:spTree>
    <p:extLst>
      <p:ext uri="{BB962C8B-B14F-4D97-AF65-F5344CB8AC3E}">
        <p14:creationId xmlns:p14="http://schemas.microsoft.com/office/powerpoint/2010/main" val="502494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まずは資金運用面。</a:t>
            </a:r>
            <a:endParaRPr kumimoji="1" lang="en-US" altLang="ja-JP" dirty="0"/>
          </a:p>
          <a:p>
            <a:endParaRPr kumimoji="1" lang="en-US" altLang="ja-JP" dirty="0"/>
          </a:p>
          <a:p>
            <a:r>
              <a:rPr kumimoji="1" lang="ja-JP" altLang="en-US" dirty="0"/>
              <a:t>①補助金着金前の着手。</a:t>
            </a:r>
            <a:endParaRPr kumimoji="1" lang="en-US" altLang="ja-JP" dirty="0"/>
          </a:p>
          <a:p>
            <a:r>
              <a:rPr kumimoji="1" lang="ja-JP" altLang="en-US" dirty="0"/>
              <a:t>たまに「支払」さえしていなければいいのだろう？と勘違いされて、業者への発注を着金前に行われるクラブがありますが、発注も着手に含まれますのでご注意ください。</a:t>
            </a:r>
          </a:p>
          <a:p>
            <a:r>
              <a:rPr kumimoji="1" lang="ja-JP" altLang="en-US" dirty="0"/>
              <a:t>②補助金の着金時、補助金専用口座が残高０になっていないケース。</a:t>
            </a:r>
            <a:endParaRPr kumimoji="1" lang="en-US" altLang="ja-JP" dirty="0"/>
          </a:p>
          <a:p>
            <a:r>
              <a:rPr kumimoji="1" lang="ja-JP" altLang="en-US" dirty="0"/>
              <a:t>特に補助金専用口座を前回事業から引き継いだ際、時期がずれて利子が発生し残ってしまっていることがあります。事前に必ず記帳して確認をお願いします。</a:t>
            </a:r>
          </a:p>
          <a:p>
            <a:r>
              <a:rPr kumimoji="1" lang="ja-JP" altLang="en-US" dirty="0"/>
              <a:t>③変更申請が無い状態で、申請書と異なる内容でプロジェクトを実施してしまったケース。</a:t>
            </a:r>
            <a:endParaRPr kumimoji="1" lang="en-US" altLang="ja-JP" dirty="0"/>
          </a:p>
          <a:p>
            <a:r>
              <a:rPr kumimoji="1" lang="ja-JP" altLang="en-US" dirty="0"/>
              <a:t>変更する際は必ず補助金小委員会にご連絡ください。</a:t>
            </a:r>
          </a:p>
          <a:p>
            <a:r>
              <a:rPr kumimoji="1" lang="ja-JP" altLang="en-US" dirty="0"/>
              <a:t>④協力団体や受益者への現金送金。</a:t>
            </a:r>
            <a:endParaRPr kumimoji="1" lang="en-US" altLang="ja-JP" dirty="0"/>
          </a:p>
          <a:p>
            <a:r>
              <a:rPr kumimoji="1" lang="ja-JP" altLang="en-US" dirty="0"/>
              <a:t>これは固く禁じられています。領収書のところでも申し上げましたが、物品調達は中間団体や受益者に委託せず、クラブ担当者自らが直接取引を行うことが必要です。</a:t>
            </a:r>
          </a:p>
          <a:p>
            <a:r>
              <a:rPr kumimoji="1" lang="ja-JP" altLang="en-US" dirty="0"/>
              <a:t>ただし、海外にて物品を調達する必要があるが、為替制度の未整備等の事情により販売業者への直接送金が困難な場合のみ、現地の中間団体への送金が可能です。なおその場合でも送金先は現地の中間団体に限られます。日本国内の中間団体・受益者に送金し、現地への送金を委託することは認められません。</a:t>
            </a:r>
          </a:p>
          <a:p>
            <a:r>
              <a:rPr kumimoji="1" lang="ja-JP" altLang="en-US" dirty="0"/>
              <a:t>⑤補助金専用口座からクラブの決済口座に振り替え、そこから業者への支払いを行ってしまったケース。</a:t>
            </a:r>
            <a:endParaRPr kumimoji="1" lang="en-US" altLang="ja-JP" dirty="0"/>
          </a:p>
          <a:p>
            <a:r>
              <a:rPr kumimoji="1" lang="ja-JP" altLang="en-US" dirty="0"/>
              <a:t>入出金履歴は補助金専用口座に記録する必要があるため、必ず同口座から振込をお願いします。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14DCCAE-BB8F-4115-B3A4-72BD948FBF2D}" type="slidenum">
              <a:rPr kumimoji="1" lang="ja-JP" altLang="en-US" smtClean="0"/>
              <a:pPr/>
              <a:t>10</a:t>
            </a:fld>
            <a:endParaRPr kumimoji="1" lang="ja-JP" altLang="en-US"/>
          </a:p>
        </p:txBody>
      </p:sp>
    </p:spTree>
    <p:extLst>
      <p:ext uri="{BB962C8B-B14F-4D97-AF65-F5344CB8AC3E}">
        <p14:creationId xmlns:p14="http://schemas.microsoft.com/office/powerpoint/2010/main" val="40721833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続いて、事業内容における不備です。</a:t>
            </a:r>
            <a:endParaRPr kumimoji="1" lang="en-US" altLang="ja-JP" dirty="0"/>
          </a:p>
          <a:p>
            <a:endParaRPr kumimoji="1" lang="en-US" altLang="ja-JP" dirty="0"/>
          </a:p>
          <a:p>
            <a:r>
              <a:rPr kumimoji="1" lang="ja-JP" altLang="en-US" dirty="0"/>
              <a:t>①ロータリー会員の移動費を費用計上してしまったケース。</a:t>
            </a:r>
          </a:p>
          <a:p>
            <a:r>
              <a:rPr kumimoji="1" lang="ja-JP" altLang="en-US" dirty="0"/>
              <a:t>②続いて、協力団体の運営費を費用計上しているケース。</a:t>
            </a:r>
          </a:p>
          <a:p>
            <a:r>
              <a:rPr kumimoji="1" lang="ja-JP" altLang="en-US" dirty="0"/>
              <a:t>③これも協力団体がらみですが、既存のイベントへの支援も禁じられています。それまで協力団体が運営費から支出していた分を肩代わりするため、実質的な協力団体支援につながってしまいます。</a:t>
            </a:r>
          </a:p>
          <a:p>
            <a:r>
              <a:rPr kumimoji="1" lang="ja-JP" altLang="en-US" dirty="0"/>
              <a:t>④講師への報酬が過大なケース。講師一人当たりの報酬はプロジェクト予算の </a:t>
            </a:r>
            <a:r>
              <a:rPr kumimoji="1" lang="en-US" altLang="ja-JP" dirty="0"/>
              <a:t>10%</a:t>
            </a:r>
            <a:r>
              <a:rPr kumimoji="1" lang="ja-JP" altLang="en-US" dirty="0"/>
              <a:t>または </a:t>
            </a:r>
            <a:r>
              <a:rPr kumimoji="1" lang="en-US" altLang="ja-JP" dirty="0"/>
              <a:t>10 </a:t>
            </a:r>
            <a:r>
              <a:rPr kumimoji="1" lang="ja-JP" altLang="en-US" dirty="0"/>
              <a:t>万円までと定められています。</a:t>
            </a:r>
          </a:p>
          <a:p>
            <a:r>
              <a:rPr kumimoji="1" lang="ja-JP" altLang="en-US" dirty="0"/>
              <a:t>⑤発注先・協力団体に所属するロータリー会員が、プロジェクト担当者になっている。事情があれば、ロータリー会員が発注先・協力団体となることは認められていますが、その場合、プロジェクトの計画・実施にたずさわることは禁じられています。</a:t>
            </a:r>
          </a:p>
          <a:p>
            <a:r>
              <a:rPr kumimoji="1" lang="ja-JP" altLang="en-US" dirty="0"/>
              <a:t>⑥同一の受益者または地域に対し、前年度以前と同等の支援内容を継続すること。継続的支援は、支援先に依存をもたらしかねません。ゴールの設定が必要です。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C14DCCAE-BB8F-4115-B3A4-72BD948FBF2D}" type="slidenum">
              <a:rPr kumimoji="1" lang="ja-JP" altLang="en-US" smtClean="0"/>
              <a:pPr/>
              <a:t>11</a:t>
            </a:fld>
            <a:endParaRPr kumimoji="1" lang="ja-JP" altLang="en-US"/>
          </a:p>
        </p:txBody>
      </p:sp>
    </p:spTree>
    <p:extLst>
      <p:ext uri="{BB962C8B-B14F-4D97-AF65-F5344CB8AC3E}">
        <p14:creationId xmlns:p14="http://schemas.microsoft.com/office/powerpoint/2010/main" val="1896087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次に、領収書に関する不備です。</a:t>
            </a:r>
            <a:endParaRPr kumimoji="1" lang="en-US" altLang="ja-JP" dirty="0"/>
          </a:p>
          <a:p>
            <a:endParaRPr kumimoji="1" lang="en-US" altLang="ja-JP" dirty="0"/>
          </a:p>
          <a:p>
            <a:r>
              <a:rPr kumimoji="1" lang="ja-JP" altLang="en-US" dirty="0"/>
              <a:t>①領収書の日付・宛名の不備。日付は報告書の事業スケジュールと矛盾するものがまれに見られます。</a:t>
            </a:r>
            <a:endParaRPr kumimoji="1" lang="en-US" altLang="ja-JP" dirty="0"/>
          </a:p>
          <a:p>
            <a:r>
              <a:rPr kumimoji="1" lang="ja-JP" altLang="en-US" dirty="0"/>
              <a:t>また、宛名はクラブ宛であることが必須要件ですが、中間団体名義のものも見受けます。ここはくれぐれもご注意願います。</a:t>
            </a:r>
          </a:p>
          <a:p>
            <a:r>
              <a:rPr kumimoji="1" lang="ja-JP" altLang="en-US" dirty="0"/>
              <a:t>②領収書と支出額の合計不一致、または領収書の不足といったケース。証拠証票ですので、矛盾ないようにご用意ください。税務署のような厳しさはありませんが、お金を扱っている以上、慎重に願います。</a:t>
            </a:r>
          </a:p>
          <a:p>
            <a:r>
              <a:rPr kumimoji="1" lang="ja-JP" altLang="en-US" dirty="0"/>
              <a:t>③領収書が無く、請求書と銀行振込の控えや納品書、振込金受取書の添付だけというケース。最近は印紙税の支払いを嫌い、「振込明細書で代用できるから領収書は発行しません」とする業者も多いですが、領収書の発行は義務です。要求すれば業者は拒否できません。契約などで発行義務を回避されてしまっている場合は、その旨を報告書に記載してください。</a:t>
            </a:r>
          </a:p>
          <a:p>
            <a:r>
              <a:rPr kumimoji="1" lang="ja-JP" altLang="en-US" dirty="0"/>
              <a:t>④海外の領収書がついていたが、</a:t>
            </a:r>
            <a:r>
              <a:rPr kumimoji="1" lang="en-US" altLang="ja-JP" dirty="0"/>
              <a:t>FAX</a:t>
            </a:r>
            <a:r>
              <a:rPr kumimoji="1" lang="ja-JP" altLang="en-US" dirty="0"/>
              <a:t>で字がつぶれて判読できなかったり、英語以外の言語で内容の把握ができなかったケース。馴染みのない言語の場合は、概要でも結構ですので和訳をつけてください。</a:t>
            </a:r>
          </a:p>
        </p:txBody>
      </p:sp>
      <p:sp>
        <p:nvSpPr>
          <p:cNvPr id="4" name="スライド番号プレースホルダー 3"/>
          <p:cNvSpPr>
            <a:spLocks noGrp="1"/>
          </p:cNvSpPr>
          <p:nvPr>
            <p:ph type="sldNum" sz="quarter" idx="10"/>
          </p:nvPr>
        </p:nvSpPr>
        <p:spPr/>
        <p:txBody>
          <a:bodyPr/>
          <a:lstStyle/>
          <a:p>
            <a:fld id="{C14DCCAE-BB8F-4115-B3A4-72BD948FBF2D}" type="slidenum">
              <a:rPr kumimoji="1" lang="ja-JP" altLang="en-US" smtClean="0"/>
              <a:pPr/>
              <a:t>12</a:t>
            </a:fld>
            <a:endParaRPr kumimoji="1" lang="ja-JP" altLang="en-US"/>
          </a:p>
        </p:txBody>
      </p:sp>
    </p:spTree>
    <p:extLst>
      <p:ext uri="{BB962C8B-B14F-4D97-AF65-F5344CB8AC3E}">
        <p14:creationId xmlns:p14="http://schemas.microsoft.com/office/powerpoint/2010/main" val="2566912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最後に報告書の不備事例です。</a:t>
            </a:r>
            <a:endParaRPr kumimoji="1" lang="en-US" altLang="ja-JP" dirty="0"/>
          </a:p>
          <a:p>
            <a:endParaRPr kumimoji="1" lang="en-US" altLang="ja-JP" dirty="0"/>
          </a:p>
          <a:p>
            <a:r>
              <a:rPr kumimoji="1" lang="ja-JP" altLang="en-US" dirty="0"/>
              <a:t>①ロータリ</a:t>
            </a:r>
            <a:r>
              <a:rPr kumimoji="1" lang="en-US" altLang="ja-JP" dirty="0"/>
              <a:t>―</a:t>
            </a:r>
            <a:r>
              <a:rPr kumimoji="1" lang="ja-JP" altLang="en-US" dirty="0"/>
              <a:t>レートの勘違い。収入合計・支出合計欄にて米ドル換算後の金額がズレていることが多いです。</a:t>
            </a:r>
          </a:p>
          <a:p>
            <a:r>
              <a:rPr kumimoji="1" lang="ja-JP" altLang="en-US" dirty="0"/>
              <a:t>②同じく、収入合計と支出合計の不一致。為替差益損や利子、調達物品の数量変更なども原因です。</a:t>
            </a:r>
          </a:p>
          <a:p>
            <a:r>
              <a:rPr kumimoji="1" lang="ja-JP" altLang="en-US" dirty="0"/>
              <a:t>③利子の計上の失念。</a:t>
            </a:r>
          </a:p>
          <a:p>
            <a:r>
              <a:rPr kumimoji="1" lang="ja-JP" altLang="en-US" dirty="0"/>
              <a:t>④ロータリー会員の関連する団体が受益者・発注先となっているが、その団体でなければならない理由の記載が漏れているケース。それでは妥当性が判断できないので、くれぐれも記載をお願いします。</a:t>
            </a:r>
            <a:endParaRPr kumimoji="1" lang="en-US" altLang="ja-JP" dirty="0"/>
          </a:p>
          <a:p>
            <a:endParaRPr kumimoji="1" lang="en-US" altLang="ja-JP" dirty="0"/>
          </a:p>
          <a:p>
            <a:r>
              <a:rPr kumimoji="1" lang="ja-JP" altLang="en-US" dirty="0"/>
              <a:t>よく見られる問題点は以上です。</a:t>
            </a:r>
            <a:endParaRPr kumimoji="1" lang="en-US" altLang="ja-JP" dirty="0"/>
          </a:p>
          <a:p>
            <a:r>
              <a:rPr kumimoji="1" lang="ja-JP" altLang="en-US" dirty="0"/>
              <a:t>皆さま、くれぐれもこのようなパターンに陥らないよう、ルール順守を改めてお願い申し上げます。</a:t>
            </a:r>
            <a:endParaRPr kumimoji="1" lang="en-US" altLang="ja-JP" dirty="0"/>
          </a:p>
          <a:p>
            <a:endParaRPr kumimoji="1" lang="en-US" altLang="ja-JP" dirty="0"/>
          </a:p>
          <a:p>
            <a:r>
              <a:rPr kumimoji="1" lang="ja-JP" altLang="en-US" dirty="0"/>
              <a:t>続いては（クリック）</a:t>
            </a:r>
          </a:p>
        </p:txBody>
      </p:sp>
      <p:sp>
        <p:nvSpPr>
          <p:cNvPr id="4" name="スライド番号プレースホルダー 3"/>
          <p:cNvSpPr>
            <a:spLocks noGrp="1"/>
          </p:cNvSpPr>
          <p:nvPr>
            <p:ph type="sldNum" sz="quarter" idx="10"/>
          </p:nvPr>
        </p:nvSpPr>
        <p:spPr/>
        <p:txBody>
          <a:bodyPr/>
          <a:lstStyle/>
          <a:p>
            <a:fld id="{C14DCCAE-BB8F-4115-B3A4-72BD948FBF2D}" type="slidenum">
              <a:rPr kumimoji="1" lang="ja-JP" altLang="en-US" smtClean="0"/>
              <a:pPr/>
              <a:t>13</a:t>
            </a:fld>
            <a:endParaRPr kumimoji="1" lang="ja-JP" altLang="en-US"/>
          </a:p>
        </p:txBody>
      </p:sp>
    </p:spTree>
    <p:extLst>
      <p:ext uri="{BB962C8B-B14F-4D97-AF65-F5344CB8AC3E}">
        <p14:creationId xmlns:p14="http://schemas.microsoft.com/office/powerpoint/2010/main" val="1113959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71486"/>
            <a:fld id="{8F09A2F9-7E79-4C41-8733-BBE788ED81BB}" type="slidenum">
              <a:rPr lang="en-US" altLang="ja-JP" smtClean="0"/>
              <a:pPr defTabSz="971486"/>
              <a:t>14</a:t>
            </a:fld>
            <a:endParaRPr lang="en-US" altLang="ja-JP" dirty="0"/>
          </a:p>
        </p:txBody>
      </p:sp>
      <p:sp>
        <p:nvSpPr>
          <p:cNvPr id="47107" name="Rectangle 2"/>
          <p:cNvSpPr>
            <a:spLocks noGrp="1" noRot="1" noChangeAspect="1" noChangeArrowheads="1" noTextEdit="1"/>
          </p:cNvSpPr>
          <p:nvPr>
            <p:ph type="sldImg"/>
          </p:nvPr>
        </p:nvSpPr>
        <p:spPr>
          <a:xfrm>
            <a:off x="144463" y="768350"/>
            <a:ext cx="6819900" cy="3836988"/>
          </a:xfrm>
          <a:ln/>
        </p:spPr>
      </p:sp>
      <p:sp>
        <p:nvSpPr>
          <p:cNvPr id="47108" name="Rectangle 3"/>
          <p:cNvSpPr>
            <a:spLocks noGrp="1" noChangeArrowheads="1"/>
          </p:cNvSpPr>
          <p:nvPr>
            <p:ph type="body" idx="1"/>
          </p:nvPr>
        </p:nvSpPr>
        <p:spPr>
          <a:noFill/>
          <a:ln/>
        </p:spPr>
        <p:txBody>
          <a:bodyPr/>
          <a:lstStyle/>
          <a:p>
            <a:pPr eaLnBrk="1" hangingPunct="1"/>
            <a:r>
              <a:rPr kumimoji="0" lang="ja-JP" altLang="en-US" dirty="0">
                <a:latin typeface="Arial" pitchFamily="34" charset="0"/>
                <a:ea typeface="ヒラギノ角ゴ Pro W3" charset="-128"/>
              </a:rPr>
              <a:t>前年度、クラブから質問をいただいた項目について、改めてご説明いたします。</a:t>
            </a:r>
          </a:p>
        </p:txBody>
      </p:sp>
    </p:spTree>
    <p:extLst>
      <p:ext uri="{BB962C8B-B14F-4D97-AF65-F5344CB8AC3E}">
        <p14:creationId xmlns:p14="http://schemas.microsoft.com/office/powerpoint/2010/main" val="3380474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まずは、為替差損益が発生した時の対応です。</a:t>
            </a:r>
            <a:endParaRPr kumimoji="1" lang="en-US" altLang="ja-JP" dirty="0"/>
          </a:p>
          <a:p>
            <a:r>
              <a:rPr kumimoji="1" lang="ja-JP" altLang="en-US" dirty="0"/>
              <a:t>特に今年度は申請した</a:t>
            </a:r>
            <a:r>
              <a:rPr kumimoji="1" lang="en-US" altLang="ja-JP" dirty="0"/>
              <a:t>3</a:t>
            </a:r>
            <a:r>
              <a:rPr kumimoji="1" lang="ja-JP" altLang="en-US" dirty="0"/>
              <a:t>～</a:t>
            </a:r>
            <a:r>
              <a:rPr kumimoji="1" lang="en-US" altLang="ja-JP" dirty="0"/>
              <a:t>4</a:t>
            </a:r>
            <a:r>
              <a:rPr kumimoji="1" lang="ja-JP" altLang="en-US" dirty="0"/>
              <a:t>月から、財団より地区に送金のあった</a:t>
            </a:r>
            <a:r>
              <a:rPr kumimoji="1" lang="en-US" altLang="ja-JP" dirty="0"/>
              <a:t>7</a:t>
            </a:r>
            <a:r>
              <a:rPr kumimoji="1" lang="ja-JP" altLang="en-US" dirty="0"/>
              <a:t>月では為替レートが円安に大きく振れたことから、</a:t>
            </a:r>
            <a:r>
              <a:rPr kumimoji="1" lang="en-US" altLang="ja-JP" dirty="0"/>
              <a:t>2</a:t>
            </a:r>
            <a:r>
              <a:rPr kumimoji="1" lang="ja-JP" altLang="en-US" dirty="0"/>
              <a:t>割程度の為替差益が発生しているものと思われます。</a:t>
            </a:r>
            <a:endParaRPr kumimoji="1" lang="en-US" altLang="ja-JP" dirty="0"/>
          </a:p>
          <a:p>
            <a:r>
              <a:rPr kumimoji="1" lang="ja-JP" altLang="en-US" dirty="0"/>
              <a:t>その場合は、補給品を増量したり上位品種に変更する、またはクラブ拠出金を減額することが認められています。</a:t>
            </a:r>
            <a:endParaRPr kumimoji="1" lang="en-US" altLang="ja-JP" dirty="0"/>
          </a:p>
          <a:p>
            <a:endParaRPr kumimoji="1" lang="en-US" altLang="ja-JP" dirty="0"/>
          </a:p>
          <a:p>
            <a:r>
              <a:rPr kumimoji="1" lang="ja-JP" altLang="en-US" dirty="0"/>
              <a:t>一方、為替差損が発生した場合には、クラブ拠出金の増額や、活動の規模縮小などでご対応をお願いします。</a:t>
            </a:r>
          </a:p>
          <a:p>
            <a:endParaRPr kumimoji="1" lang="en-US" altLang="ja-JP" dirty="0"/>
          </a:p>
          <a:p>
            <a:endParaRPr kumimoji="1" lang="ja-JP" altLang="en-US" dirty="0"/>
          </a:p>
        </p:txBody>
      </p:sp>
      <p:sp>
        <p:nvSpPr>
          <p:cNvPr id="4" name="日付プレースホルダー 3"/>
          <p:cNvSpPr>
            <a:spLocks noGrp="1"/>
          </p:cNvSpPr>
          <p:nvPr>
            <p:ph type="dt" idx="10"/>
          </p:nvPr>
        </p:nvSpPr>
        <p:spPr/>
        <p:txBody>
          <a:bodyPr/>
          <a:lstStyle/>
          <a:p>
            <a:pPr>
              <a:defRPr/>
            </a:pPr>
            <a:fld id="{EF7C3BE9-BF9D-4A23-937B-04E5F892DD12}" type="datetime1">
              <a:rPr lang="en-US" altLang="ja-JP" smtClean="0"/>
              <a:t>2/20/2023</a:t>
            </a:fld>
            <a:endParaRPr lang="en-US" dirty="0"/>
          </a:p>
        </p:txBody>
      </p:sp>
      <p:sp>
        <p:nvSpPr>
          <p:cNvPr id="5" name="スライド番号プレースホルダー 4"/>
          <p:cNvSpPr>
            <a:spLocks noGrp="1"/>
          </p:cNvSpPr>
          <p:nvPr>
            <p:ph type="sldNum" sz="quarter" idx="11"/>
          </p:nvPr>
        </p:nvSpPr>
        <p:spPr/>
        <p:txBody>
          <a:bodyPr/>
          <a:lstStyle/>
          <a:p>
            <a:pPr>
              <a:defRPr/>
            </a:pPr>
            <a:fld id="{650A5DD0-1CB4-4EBD-9286-DD7038B13226}" type="slidenum">
              <a:rPr lang="en-US" smtClean="0"/>
              <a:pPr>
                <a:defRPr/>
              </a:pPr>
              <a:t>15</a:t>
            </a:fld>
            <a:endParaRPr lang="en-US" dirty="0"/>
          </a:p>
        </p:txBody>
      </p:sp>
    </p:spTree>
    <p:extLst>
      <p:ext uri="{BB962C8B-B14F-4D97-AF65-F5344CB8AC3E}">
        <p14:creationId xmlns:p14="http://schemas.microsoft.com/office/powerpoint/2010/main" val="9947757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続いて、調達物品の単価値下がりなどで、余剰金が発生したケース。</a:t>
            </a:r>
            <a:endParaRPr kumimoji="1" lang="en-US" altLang="ja-JP" dirty="0"/>
          </a:p>
          <a:p>
            <a:endParaRPr kumimoji="1" lang="en-US" altLang="ja-JP" dirty="0"/>
          </a:p>
          <a:p>
            <a:r>
              <a:rPr kumimoji="1" lang="ja-JP" altLang="en-US" dirty="0"/>
              <a:t>こちらも為替差益同様、補給品の追加・変更や、クラブ拠出金の減額などで対応してください。</a:t>
            </a:r>
            <a:endParaRPr kumimoji="1" lang="en-US" altLang="ja-JP" dirty="0"/>
          </a:p>
          <a:p>
            <a:r>
              <a:rPr kumimoji="1" lang="ja-JP" altLang="en-US" dirty="0"/>
              <a:t>余ったら地区、ひいては財団に返金することになり、手間も振込手数料ももったいないので、極力、プロジェクト関連費として使い切っていただければと思います。</a:t>
            </a:r>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16</a:t>
            </a:fld>
            <a:endParaRPr lang="en-US" dirty="0"/>
          </a:p>
        </p:txBody>
      </p:sp>
    </p:spTree>
    <p:extLst>
      <p:ext uri="{BB962C8B-B14F-4D97-AF65-F5344CB8AC3E}">
        <p14:creationId xmlns:p14="http://schemas.microsoft.com/office/powerpoint/2010/main" val="31621084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続いて中止になったケース。前年度も新型コロナのため、残念ながら何件か発生しました。</a:t>
            </a:r>
            <a:endParaRPr kumimoji="1" lang="en-US" altLang="ja-JP" dirty="0"/>
          </a:p>
          <a:p>
            <a:endParaRPr kumimoji="1" lang="en-US" altLang="ja-JP" dirty="0"/>
          </a:p>
          <a:p>
            <a:r>
              <a:rPr kumimoji="1" lang="ja-JP" altLang="en-US" dirty="0"/>
              <a:t>この場合、全面中止の旨の最終報告書を作成・提出下さい。</a:t>
            </a:r>
          </a:p>
          <a:p>
            <a:r>
              <a:rPr kumimoji="1" lang="ja-JP" altLang="en-US" dirty="0"/>
              <a:t>地区からの連絡後、補助金は地区宛に振込で返金願います。</a:t>
            </a:r>
          </a:p>
          <a:p>
            <a:r>
              <a:rPr kumimoji="1" lang="ja-JP" altLang="en-US" dirty="0"/>
              <a:t>なお、銀行手数料はクラブで御負担下さい。</a:t>
            </a:r>
          </a:p>
          <a:p>
            <a:r>
              <a:rPr kumimoji="1" lang="ja-JP" altLang="en-US" dirty="0"/>
              <a:t>また、中止前に発生した経費については、当初のプロジェクト予算におけるクラブ拠出と補助金額の割合に従って按分負担となります。 </a:t>
            </a:r>
          </a:p>
          <a:p>
            <a:endParaRPr kumimoji="1" lang="ja-JP" altLang="en-US"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17</a:t>
            </a:fld>
            <a:endParaRPr lang="en-US" dirty="0"/>
          </a:p>
        </p:txBody>
      </p:sp>
    </p:spTree>
    <p:extLst>
      <p:ext uri="{BB962C8B-B14F-4D97-AF65-F5344CB8AC3E}">
        <p14:creationId xmlns:p14="http://schemas.microsoft.com/office/powerpoint/2010/main" val="9238302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一方、事業内容が変更になって、お問い合わせをいただいたケースも相次ぎました。</a:t>
            </a:r>
          </a:p>
          <a:p>
            <a:endParaRPr kumimoji="1" lang="ja-JP" altLang="en-US" dirty="0"/>
          </a:p>
          <a:p>
            <a:r>
              <a:rPr kumimoji="1" lang="ja-JP" altLang="en-US" dirty="0"/>
              <a:t>一部変更の場合は変更内容を地区にご連絡ください。</a:t>
            </a:r>
          </a:p>
          <a:p>
            <a:endParaRPr kumimoji="1" lang="ja-JP" altLang="en-US" dirty="0"/>
          </a:p>
          <a:p>
            <a:r>
              <a:rPr kumimoji="1" lang="ja-JP" altLang="en-US" dirty="0"/>
              <a:t>全面変更の場合はまず、地区に「変更理由」をご連絡いただくことが必要です。折り返し地区より、提出依頼がありますので、変更後の内容で申請書を作成・提出願います。</a:t>
            </a:r>
          </a:p>
          <a:p>
            <a:r>
              <a:rPr kumimoji="1" lang="ja-JP" altLang="en-US" dirty="0"/>
              <a:t>なお、変更内容または新規の申請書の承認を地区から通知するまで、補助金支出は行わないでください。</a:t>
            </a:r>
          </a:p>
          <a:p>
            <a:r>
              <a:rPr kumimoji="1" lang="ja-JP" altLang="en-US" dirty="0"/>
              <a:t>ただし当初の申請内容に沿ってすでに発生している、または変更しない部分の経費については充当することが可能です。</a:t>
            </a:r>
          </a:p>
          <a:p>
            <a:endParaRPr kumimoji="1" lang="ja-JP" altLang="en-US" dirty="0"/>
          </a:p>
          <a:p>
            <a:r>
              <a:rPr kumimoji="1" lang="ja-JP" altLang="en-US" dirty="0"/>
              <a:t>お問い合わせの多かった項目については以上です。</a:t>
            </a:r>
          </a:p>
          <a:p>
            <a:endParaRPr kumimoji="1" lang="ja-JP" altLang="en-US"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18</a:t>
            </a:fld>
            <a:endParaRPr lang="en-US" dirty="0"/>
          </a:p>
        </p:txBody>
      </p:sp>
    </p:spTree>
    <p:extLst>
      <p:ext uri="{BB962C8B-B14F-4D97-AF65-F5344CB8AC3E}">
        <p14:creationId xmlns:p14="http://schemas.microsoft.com/office/powerpoint/2010/main" val="32334294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本日、説明してまいりましたルールについては、財団から提供されております「授与と受諾の条件」、地区より提供しております「財団補助金申請ハンドブック」が参考資料となります。</a:t>
            </a:r>
          </a:p>
          <a:p>
            <a:r>
              <a:rPr kumimoji="1" lang="ja-JP" altLang="en-US" dirty="0"/>
              <a:t>補助金事業の実施にあたりましては、この２冊を熟読の上、進めていっていただければ幸いです。</a:t>
            </a:r>
          </a:p>
          <a:p>
            <a:endParaRPr kumimoji="1" lang="ja-JP" altLang="en-US" dirty="0"/>
          </a:p>
          <a:p>
            <a:r>
              <a:rPr kumimoji="1" lang="ja-JP" altLang="en-US" dirty="0"/>
              <a:t>なお、授与と受諾の条件は、昨年</a:t>
            </a:r>
            <a:r>
              <a:rPr kumimoji="1" lang="en-US" altLang="ja-JP" dirty="0"/>
              <a:t>4</a:t>
            </a:r>
            <a:r>
              <a:rPr kumimoji="1" lang="ja-JP" altLang="en-US" dirty="0"/>
              <a:t>月より地区補助金用・グローバル補助金用の２種類に分かれて発行されています。財団が求める要件はそれぞれの補助金で異なっておりますので、取り違えのないようご注意ください。</a:t>
            </a:r>
          </a:p>
          <a:p>
            <a:endParaRPr kumimoji="1" lang="ja-JP" altLang="en-US" dirty="0"/>
          </a:p>
          <a:p>
            <a:r>
              <a:rPr kumimoji="1" lang="ja-JP" altLang="en-US" dirty="0"/>
              <a:t>それでは（クリック）</a:t>
            </a:r>
          </a:p>
          <a:p>
            <a:endParaRPr kumimoji="1" lang="ja-JP" altLang="en-US"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19</a:t>
            </a:fld>
            <a:endParaRPr lang="en-US" dirty="0"/>
          </a:p>
        </p:txBody>
      </p:sp>
    </p:spTree>
    <p:extLst>
      <p:ext uri="{BB962C8B-B14F-4D97-AF65-F5344CB8AC3E}">
        <p14:creationId xmlns:p14="http://schemas.microsoft.com/office/powerpoint/2010/main" val="65977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資金管理が目指すところですが、</a:t>
            </a:r>
            <a:endParaRPr kumimoji="1" lang="en-US" altLang="ja-JP" dirty="0"/>
          </a:p>
          <a:p>
            <a:r>
              <a:rPr kumimoji="1" lang="ja-JP" altLang="en-US" dirty="0"/>
              <a:t>まずは、クラブにおいて補助金を適切に利用していただくこと、これが第一です。</a:t>
            </a:r>
            <a:endParaRPr kumimoji="1" lang="en-US" altLang="ja-JP" dirty="0"/>
          </a:p>
          <a:p>
            <a:r>
              <a:rPr kumimoji="1" lang="ja-JP" altLang="en-US" dirty="0"/>
              <a:t>どのように運用するのが適切なのか、お願い・お伝えする。そして、その内容がクラブや年度によってブレないよう、均質化・画一化ということですね、情報共有することにあります。</a:t>
            </a:r>
            <a:endParaRPr kumimoji="1" lang="en-US" altLang="ja-JP" dirty="0"/>
          </a:p>
          <a:p>
            <a:endParaRPr kumimoji="1" lang="en-US" altLang="ja-JP" dirty="0"/>
          </a:p>
          <a:p>
            <a:r>
              <a:rPr kumimoji="1" lang="ja-JP" altLang="en-US" dirty="0"/>
              <a:t>具体的な活動としては、まずは事業報告書の審査・承認となります。</a:t>
            </a:r>
            <a:endParaRPr kumimoji="1" lang="en-US" altLang="ja-JP" dirty="0"/>
          </a:p>
          <a:p>
            <a:r>
              <a:rPr kumimoji="1" lang="ja-JP" altLang="en-US" dirty="0"/>
              <a:t>ただ一旦、誤った手順で進んでしまった事業はなかなか修正が効きません。そこで申請の審査段階でコミットしたり、ハンドブックの改訂を通じてクラブへの情報提供を手掛けたりといった、予防管理にも携わっています。</a:t>
            </a:r>
            <a:endParaRPr kumimoji="1" lang="en-US" altLang="ja-JP" dirty="0"/>
          </a:p>
          <a:p>
            <a:endParaRPr kumimoji="1" lang="en-US" altLang="ja-JP" dirty="0"/>
          </a:p>
          <a:p>
            <a:r>
              <a:rPr kumimoji="1" lang="ja-JP" altLang="en-US" dirty="0"/>
              <a:t>もっとも、主たる活動は、あくまで報告書の審査・承認です。</a:t>
            </a:r>
            <a:endParaRPr kumimoji="1" lang="en-US" altLang="ja-JP" dirty="0"/>
          </a:p>
        </p:txBody>
      </p:sp>
      <p:sp>
        <p:nvSpPr>
          <p:cNvPr id="4" name="日付プレースホルダー 3"/>
          <p:cNvSpPr>
            <a:spLocks noGrp="1"/>
          </p:cNvSpPr>
          <p:nvPr>
            <p:ph type="dt" idx="10"/>
          </p:nvPr>
        </p:nvSpPr>
        <p:spPr/>
        <p:txBody>
          <a:bodyPr/>
          <a:lstStyle/>
          <a:p>
            <a:pPr>
              <a:defRPr/>
            </a:pPr>
            <a:fld id="{1E36E8BA-EE77-4E47-9AB2-627EEFAC841F}" type="datetime1">
              <a:rPr lang="en-US" altLang="ja-JP" smtClean="0"/>
              <a:t>2/20/2023</a:t>
            </a:fld>
            <a:endParaRPr lang="en-US" dirty="0"/>
          </a:p>
        </p:txBody>
      </p:sp>
      <p:sp>
        <p:nvSpPr>
          <p:cNvPr id="5" name="スライド番号プレースホルダー 4"/>
          <p:cNvSpPr>
            <a:spLocks noGrp="1"/>
          </p:cNvSpPr>
          <p:nvPr>
            <p:ph type="sldNum" sz="quarter" idx="11"/>
          </p:nvPr>
        </p:nvSpPr>
        <p:spPr/>
        <p:txBody>
          <a:bodyPr/>
          <a:lstStyle/>
          <a:p>
            <a:pPr>
              <a:defRPr/>
            </a:pPr>
            <a:fld id="{650A5DD0-1CB4-4EBD-9286-DD7038B13226}" type="slidenum">
              <a:rPr lang="en-US" smtClean="0"/>
              <a:pPr>
                <a:defRPr/>
              </a:pPr>
              <a:t>2</a:t>
            </a:fld>
            <a:endParaRPr lang="en-US" dirty="0"/>
          </a:p>
        </p:txBody>
      </p:sp>
    </p:spTree>
    <p:extLst>
      <p:ext uri="{BB962C8B-B14F-4D97-AF65-F5344CB8AC3E}">
        <p14:creationId xmlns:p14="http://schemas.microsoft.com/office/powerpoint/2010/main" val="42597109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a:xfrm>
            <a:off x="144463" y="768350"/>
            <a:ext cx="6819900" cy="3836988"/>
          </a:xfrm>
          <a:ln/>
        </p:spPr>
      </p:sp>
      <p:sp>
        <p:nvSpPr>
          <p:cNvPr id="51203" name="ノート プレースホルダ 2"/>
          <p:cNvSpPr>
            <a:spLocks noGrp="1"/>
          </p:cNvSpPr>
          <p:nvPr>
            <p:ph type="body" idx="1"/>
          </p:nvPr>
        </p:nvSpPr>
        <p:spPr>
          <a:noFill/>
          <a:ln/>
        </p:spPr>
        <p:txBody>
          <a:bodyPr/>
          <a:lstStyle/>
          <a:p>
            <a:r>
              <a:rPr lang="ja-JP" altLang="en-US" dirty="0">
                <a:latin typeface="Arial" pitchFamily="34" charset="0"/>
                <a:ea typeface="ヒラギノ角ゴ Pro W3" charset="-128"/>
              </a:rPr>
              <a:t>資金管理小委員会からのご説明は以上でございます。</a:t>
            </a:r>
            <a:endParaRPr lang="en-US" altLang="ja-JP" dirty="0">
              <a:latin typeface="Arial" pitchFamily="34" charset="0"/>
              <a:ea typeface="ヒラギノ角ゴ Pro W3" charset="-128"/>
            </a:endParaRPr>
          </a:p>
          <a:p>
            <a:endParaRPr lang="en-US" altLang="ja-JP" dirty="0">
              <a:latin typeface="Arial" pitchFamily="34" charset="0"/>
              <a:ea typeface="ヒラギノ角ゴ Pro W3" charset="-128"/>
            </a:endParaRPr>
          </a:p>
          <a:p>
            <a:r>
              <a:rPr lang="ja-JP" altLang="en-US" dirty="0">
                <a:latin typeface="Arial" pitchFamily="34" charset="0"/>
                <a:ea typeface="ヒラギノ角ゴ Pro W3" charset="-128"/>
              </a:rPr>
              <a:t>本日はご静聴、ありがとうございました。</a:t>
            </a:r>
          </a:p>
        </p:txBody>
      </p:sp>
      <p:sp>
        <p:nvSpPr>
          <p:cNvPr id="51204" name="スライド番号プレースホルダ 3"/>
          <p:cNvSpPr>
            <a:spLocks noGrp="1"/>
          </p:cNvSpPr>
          <p:nvPr>
            <p:ph type="sldNum" sz="quarter" idx="5"/>
          </p:nvPr>
        </p:nvSpPr>
        <p:spPr>
          <a:noFill/>
        </p:spPr>
        <p:txBody>
          <a:bodyPr/>
          <a:lstStyle/>
          <a:p>
            <a:pPr defTabSz="973145"/>
            <a:fld id="{5B263264-3FF7-4461-AA42-1D5008D23238}" type="slidenum">
              <a:rPr lang="en-US" altLang="ja-JP" smtClean="0"/>
              <a:pPr defTabSz="973145"/>
              <a:t>20</a:t>
            </a:fld>
            <a:endParaRPr lang="en-US" altLang="ja-JP"/>
          </a:p>
        </p:txBody>
      </p:sp>
    </p:spTree>
    <p:extLst>
      <p:ext uri="{BB962C8B-B14F-4D97-AF65-F5344CB8AC3E}">
        <p14:creationId xmlns:p14="http://schemas.microsoft.com/office/powerpoint/2010/main" val="4079321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その、報告書の提出時期ですが、</a:t>
            </a:r>
          </a:p>
          <a:p>
            <a:r>
              <a:rPr kumimoji="1" lang="ja-JP" altLang="en-US" dirty="0"/>
              <a:t>まず、地区補助金の方は、プロジェクト完了後、</a:t>
            </a:r>
            <a:r>
              <a:rPr kumimoji="1" lang="en-US" altLang="ja-JP" dirty="0"/>
              <a:t>2</a:t>
            </a:r>
            <a:r>
              <a:rPr kumimoji="1" lang="ja-JP" altLang="en-US" dirty="0"/>
              <a:t>ヵ月以内に最終報告書をいただきます。</a:t>
            </a:r>
          </a:p>
          <a:p>
            <a:r>
              <a:rPr kumimoji="1" lang="ja-JP" altLang="en-US" dirty="0"/>
              <a:t>補助金口座の通帳コピーと領収書を添えて、地区財団委員会への提出です。</a:t>
            </a:r>
          </a:p>
          <a:p>
            <a:endParaRPr kumimoji="1" lang="ja-JP" altLang="en-US" dirty="0"/>
          </a:p>
          <a:p>
            <a:r>
              <a:rPr kumimoji="1" lang="ja-JP" altLang="en-US" dirty="0"/>
              <a:t>なお、補助金を受領して</a:t>
            </a:r>
            <a:r>
              <a:rPr kumimoji="1" lang="en-US" altLang="ja-JP" dirty="0"/>
              <a:t>6</a:t>
            </a:r>
            <a:r>
              <a:rPr kumimoji="1" lang="ja-JP" altLang="en-US" dirty="0"/>
              <a:t>ヵ月経っても完了していない場合は、中間報告書の提出が必要です。</a:t>
            </a:r>
          </a:p>
          <a:p>
            <a:r>
              <a:rPr kumimoji="1" lang="ja-JP" altLang="en-US" dirty="0"/>
              <a:t>この際、中間であっても、通帳のコピーは必要があります。この点、ご注意ください。</a:t>
            </a:r>
          </a:p>
          <a:p>
            <a:endParaRPr kumimoji="1" lang="ja-JP" altLang="en-US"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3</a:t>
            </a:fld>
            <a:endParaRPr lang="en-US" dirty="0"/>
          </a:p>
        </p:txBody>
      </p:sp>
    </p:spTree>
    <p:extLst>
      <p:ext uri="{BB962C8B-B14F-4D97-AF65-F5344CB8AC3E}">
        <p14:creationId xmlns:p14="http://schemas.microsoft.com/office/powerpoint/2010/main" val="3216005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一方、グローバル補助金の報告書ですが、</a:t>
            </a:r>
          </a:p>
          <a:p>
            <a:r>
              <a:rPr kumimoji="1" lang="ja-JP" altLang="en-US" dirty="0"/>
              <a:t>こちらは補助金の最初の支給を受けてから</a:t>
            </a:r>
            <a:r>
              <a:rPr kumimoji="1" lang="en-US" altLang="ja-JP" dirty="0"/>
              <a:t>12</a:t>
            </a:r>
            <a:r>
              <a:rPr kumimoji="1" lang="ja-JP" altLang="en-US" dirty="0"/>
              <a:t>ヵ月以内に、中間報告書を、財団宛に、オンラインで提出となります。その後もプロジェクト完了まで、</a:t>
            </a:r>
            <a:r>
              <a:rPr kumimoji="1" lang="en-US" altLang="ja-JP" dirty="0"/>
              <a:t>12</a:t>
            </a:r>
            <a:r>
              <a:rPr kumimoji="1" lang="ja-JP" altLang="en-US" dirty="0"/>
              <a:t>ヵ月ごとに出すことになります。</a:t>
            </a:r>
          </a:p>
          <a:p>
            <a:r>
              <a:rPr kumimoji="1" lang="ja-JP" altLang="en-US" dirty="0"/>
              <a:t>最終報告書の提出期限は、プロジェクトが完了して</a:t>
            </a:r>
            <a:r>
              <a:rPr kumimoji="1" lang="en-US" altLang="ja-JP" dirty="0"/>
              <a:t>2</a:t>
            </a:r>
            <a:r>
              <a:rPr kumimoji="1" lang="ja-JP" altLang="en-US" dirty="0"/>
              <a:t>ヵ月以内となっています。</a:t>
            </a:r>
          </a:p>
          <a:p>
            <a:endParaRPr kumimoji="1" lang="ja-JP" altLang="en-US"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4</a:t>
            </a:fld>
            <a:endParaRPr lang="en-US" dirty="0"/>
          </a:p>
        </p:txBody>
      </p:sp>
    </p:spTree>
    <p:extLst>
      <p:ext uri="{BB962C8B-B14F-4D97-AF65-F5344CB8AC3E}">
        <p14:creationId xmlns:p14="http://schemas.microsoft.com/office/powerpoint/2010/main" val="330720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さて、地区宛にご提出いただく地区補助金の報告書ならびに添付資料ですが、お守りいただきたい項目がいくつかございます。</a:t>
            </a:r>
            <a:endParaRPr kumimoji="1" lang="en-US" altLang="ja-JP" dirty="0"/>
          </a:p>
          <a:p>
            <a:r>
              <a:rPr kumimoji="1" lang="ja-JP" altLang="en-US" dirty="0"/>
              <a:t>まず、報告書や通帳について。画面に列挙された</a:t>
            </a:r>
            <a:r>
              <a:rPr kumimoji="1" lang="en-US" altLang="ja-JP" dirty="0"/>
              <a:t>7</a:t>
            </a:r>
            <a:r>
              <a:rPr kumimoji="1" lang="ja-JP" altLang="en-US" dirty="0"/>
              <a:t>点となります。</a:t>
            </a:r>
            <a:endParaRPr kumimoji="1" lang="en-US" altLang="ja-JP" dirty="0"/>
          </a:p>
          <a:p>
            <a:endParaRPr kumimoji="1" lang="en-US" altLang="ja-JP" dirty="0"/>
          </a:p>
          <a:p>
            <a:r>
              <a:rPr kumimoji="1" lang="ja-JP" altLang="en-US" dirty="0"/>
              <a:t>・期限を守って提出していただくこと。</a:t>
            </a:r>
            <a:endParaRPr kumimoji="1" lang="en-US" altLang="ja-JP" dirty="0"/>
          </a:p>
          <a:p>
            <a:r>
              <a:rPr kumimoji="1" lang="ja-JP" altLang="en-US" dirty="0"/>
              <a:t>・中間報告書の場合も、忘れずに通帳コピーを添付すること。</a:t>
            </a:r>
          </a:p>
          <a:p>
            <a:r>
              <a:rPr kumimoji="1" lang="ja-JP" altLang="en-US" dirty="0"/>
              <a:t>・収入および支出欄と通帳口座の入出金記録の整合性を取ること。</a:t>
            </a:r>
          </a:p>
          <a:p>
            <a:r>
              <a:rPr kumimoji="1" lang="ja-JP" altLang="en-US" dirty="0"/>
              <a:t>・支出欄の各項目と領収書に整理番号を付与すること。</a:t>
            </a:r>
          </a:p>
          <a:p>
            <a:r>
              <a:rPr kumimoji="1" lang="ja-JP" altLang="en-US" dirty="0"/>
              <a:t>・活動完了後の口座の残金は必ずゼロにすること。まれに為替差益分などを残していて、払い出しのお願いをご連絡することがあります。</a:t>
            </a:r>
          </a:p>
          <a:p>
            <a:r>
              <a:rPr kumimoji="1" lang="ja-JP" altLang="en-US" dirty="0"/>
              <a:t>・利子も収入として計上すること。</a:t>
            </a:r>
          </a:p>
          <a:p>
            <a:r>
              <a:rPr kumimoji="1" lang="ja-JP" altLang="en-US" dirty="0"/>
              <a:t>・受益者の個人データや、同意が無い受益者の写真は添付しないこと。これは個人情報保護に基づく財団からの通達となっています。</a:t>
            </a:r>
          </a:p>
          <a:p>
            <a:endParaRPr kumimoji="1" lang="ja-JP" altLang="en-US"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5</a:t>
            </a:fld>
            <a:endParaRPr lang="en-US" dirty="0"/>
          </a:p>
        </p:txBody>
      </p:sp>
    </p:spTree>
    <p:extLst>
      <p:ext uri="{BB962C8B-B14F-4D97-AF65-F5344CB8AC3E}">
        <p14:creationId xmlns:p14="http://schemas.microsoft.com/office/powerpoint/2010/main" val="2678651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続いてお守りいただきたい項目として、領収書関連です。</a:t>
            </a:r>
            <a:endParaRPr kumimoji="1" lang="en-US" altLang="ja-JP" dirty="0"/>
          </a:p>
          <a:p>
            <a:r>
              <a:rPr kumimoji="1" lang="ja-JP" altLang="en-US" dirty="0"/>
              <a:t>こちらは</a:t>
            </a:r>
            <a:r>
              <a:rPr kumimoji="1" lang="en-US" altLang="ja-JP" dirty="0"/>
              <a:t>5</a:t>
            </a:r>
            <a:r>
              <a:rPr kumimoji="1" lang="ja-JP" altLang="en-US" dirty="0"/>
              <a:t>項目あります。</a:t>
            </a:r>
            <a:endParaRPr kumimoji="1" lang="en-US" altLang="ja-JP" dirty="0"/>
          </a:p>
          <a:p>
            <a:endParaRPr kumimoji="1" lang="en-US" altLang="ja-JP" dirty="0"/>
          </a:p>
          <a:p>
            <a:r>
              <a:rPr kumimoji="1" lang="ja-JP" altLang="en-US" dirty="0"/>
              <a:t>・領収書は、必ず、全て提唱クラブ宛のものを用意してください。これはクラブによる調達を証明するための必須要件です。くれぐれも順守をお願いします。</a:t>
            </a:r>
            <a:endParaRPr kumimoji="1" lang="en-US" altLang="ja-JP" dirty="0"/>
          </a:p>
          <a:p>
            <a:r>
              <a:rPr kumimoji="1" lang="ja-JP" altLang="en-US" dirty="0"/>
              <a:t>・続いて、領収書の発行者は、購入業者であること。これもクラブによる調達を証明するための、もう一つの必須要件です。</a:t>
            </a:r>
            <a:endParaRPr kumimoji="1" lang="en-US" altLang="ja-JP" dirty="0"/>
          </a:p>
          <a:p>
            <a:r>
              <a:rPr kumimoji="1" lang="ja-JP" altLang="en-US" dirty="0"/>
              <a:t>受益者や協力団体、実施国側提唱ロータリークラブ発行の領収書は不可となっています。こちらも順守をお願いします。</a:t>
            </a:r>
          </a:p>
          <a:p>
            <a:r>
              <a:rPr kumimoji="1" lang="ja-JP" altLang="en-US" dirty="0"/>
              <a:t>・経費の支出内容がわかるように日付・但書・内訳を明記してください。</a:t>
            </a:r>
            <a:endParaRPr kumimoji="1" lang="en-US" altLang="ja-JP" dirty="0"/>
          </a:p>
          <a:p>
            <a:r>
              <a:rPr kumimoji="1" lang="ja-JP" altLang="en-US" dirty="0"/>
              <a:t>特に申請時の見積と数量・金額が異なっている場合は、内訳明細を添付願います。</a:t>
            </a:r>
          </a:p>
          <a:p>
            <a:r>
              <a:rPr kumimoji="1" lang="ja-JP" altLang="en-US" dirty="0"/>
              <a:t>・領収書や会計書類が他言語の場合、和訳を添付してください。</a:t>
            </a:r>
            <a:endParaRPr kumimoji="1" lang="en-US" altLang="ja-JP" dirty="0"/>
          </a:p>
          <a:p>
            <a:r>
              <a:rPr kumimoji="1" lang="ja-JP" altLang="en-US" dirty="0"/>
              <a:t>・なお、領収書・報告書の原本の提出は必要ありません。全ての書類（申請書・報告書・領収書を含む会計書類）の原本はクラブで大切に保管下さい。 </a:t>
            </a:r>
          </a:p>
          <a:p>
            <a:r>
              <a:rPr kumimoji="1" lang="ja-JP" altLang="en-US" dirty="0"/>
              <a:t>ただし、原本の提出不要は皆さまとの信頼関係の下に成り立っています。</a:t>
            </a:r>
            <a:r>
              <a:rPr kumimoji="1" lang="en-US" altLang="ja-JP" dirty="0"/>
              <a:t>PDF</a:t>
            </a:r>
            <a:r>
              <a:rPr kumimoji="1" lang="ja-JP" altLang="en-US" dirty="0"/>
              <a:t>データの改ざんなどは無いものと信じておりますが、何卒、モラルを順守してくださいますようお願い申し上げます。</a:t>
            </a:r>
            <a:endParaRPr kumimoji="1" lang="en-US" altLang="ja-JP" dirty="0"/>
          </a:p>
          <a:p>
            <a:endParaRPr kumimoji="1" lang="en-US" altLang="ja-JP" dirty="0"/>
          </a:p>
          <a:p>
            <a:r>
              <a:rPr kumimoji="1" lang="ja-JP" altLang="en-US" dirty="0"/>
              <a:t>以上、これが報告書作成時にご注意いただきたいことです。</a:t>
            </a:r>
            <a:endParaRPr kumimoji="1" lang="en-US" altLang="ja-JP" dirty="0"/>
          </a:p>
          <a:p>
            <a:r>
              <a:rPr kumimoji="1" lang="ja-JP" altLang="en-US" dirty="0"/>
              <a:t>続きまして、（クリック）</a:t>
            </a:r>
            <a:endParaRPr kumimoji="1" lang="en-US" altLang="ja-JP"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6</a:t>
            </a:fld>
            <a:endParaRPr lang="en-US" dirty="0"/>
          </a:p>
        </p:txBody>
      </p:sp>
    </p:spTree>
    <p:extLst>
      <p:ext uri="{BB962C8B-B14F-4D97-AF65-F5344CB8AC3E}">
        <p14:creationId xmlns:p14="http://schemas.microsoft.com/office/powerpoint/2010/main" val="1482211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それと、皆様に一点、お願いです。</a:t>
            </a:r>
            <a:endParaRPr kumimoji="1" lang="en-US" altLang="ja-JP" dirty="0"/>
          </a:p>
          <a:p>
            <a:r>
              <a:rPr kumimoji="1" lang="en-US" altLang="ja-JP" dirty="0"/>
              <a:t>2021-22</a:t>
            </a:r>
            <a:r>
              <a:rPr kumimoji="1" lang="ja-JP" altLang="en-US" dirty="0"/>
              <a:t>年度、報告書の審査・承認が大変遅延しました。</a:t>
            </a:r>
          </a:p>
          <a:p>
            <a:r>
              <a:rPr kumimoji="1" lang="ja-JP" altLang="en-US" dirty="0"/>
              <a:t>通常年度ならば、</a:t>
            </a:r>
            <a:r>
              <a:rPr kumimoji="1" lang="en-US" altLang="ja-JP" dirty="0"/>
              <a:t>2</a:t>
            </a:r>
            <a:r>
              <a:rPr kumimoji="1" lang="ja-JP" altLang="en-US" dirty="0"/>
              <a:t>月末までに大半が完了しているところです。</a:t>
            </a:r>
            <a:endParaRPr kumimoji="1" lang="en-US" altLang="ja-JP" dirty="0"/>
          </a:p>
          <a:p>
            <a:r>
              <a:rPr kumimoji="1" lang="ja-JP" altLang="en-US" dirty="0"/>
              <a:t>新型コロナの第</a:t>
            </a:r>
            <a:r>
              <a:rPr kumimoji="1" lang="en-US" altLang="ja-JP" dirty="0"/>
              <a:t>5</a:t>
            </a:r>
            <a:r>
              <a:rPr kumimoji="1" lang="ja-JP" altLang="en-US" dirty="0"/>
              <a:t>波・第</a:t>
            </a:r>
            <a:r>
              <a:rPr kumimoji="1" lang="en-US" altLang="ja-JP" dirty="0"/>
              <a:t>6</a:t>
            </a:r>
            <a:r>
              <a:rPr kumimoji="1" lang="ja-JP" altLang="en-US" dirty="0"/>
              <a:t>波が事業のピーク期と重なった結果、実施が</a:t>
            </a:r>
            <a:r>
              <a:rPr kumimoji="1" lang="en-US" altLang="ja-JP" dirty="0"/>
              <a:t>5</a:t>
            </a:r>
            <a:r>
              <a:rPr kumimoji="1" lang="ja-JP" altLang="en-US" dirty="0"/>
              <a:t>月・</a:t>
            </a:r>
            <a:r>
              <a:rPr kumimoji="1" lang="en-US" altLang="ja-JP" dirty="0"/>
              <a:t>6</a:t>
            </a:r>
            <a:r>
              <a:rPr kumimoji="1" lang="ja-JP" altLang="en-US" dirty="0"/>
              <a:t>月にずれこんだクラブが多く、</a:t>
            </a:r>
            <a:endParaRPr kumimoji="1" lang="en-US" altLang="ja-JP" dirty="0"/>
          </a:p>
          <a:p>
            <a:r>
              <a:rPr kumimoji="1" lang="ja-JP" altLang="en-US" dirty="0"/>
              <a:t>報告書提出が年度末に集中してしまったことによるものです。</a:t>
            </a:r>
          </a:p>
          <a:p>
            <a:endParaRPr kumimoji="1" lang="ja-JP" altLang="en-US" dirty="0"/>
          </a:p>
          <a:p>
            <a:r>
              <a:rPr kumimoji="1" lang="ja-JP" altLang="en-US" dirty="0"/>
              <a:t>そこで、今年度の皆さまにお願いなのですが</a:t>
            </a:r>
            <a:endParaRPr kumimoji="1" lang="en-US" altLang="ja-JP" dirty="0"/>
          </a:p>
          <a:p>
            <a:r>
              <a:rPr kumimoji="1" lang="ja-JP" altLang="en-US" dirty="0"/>
              <a:t>想定外の事態に備え、事業着手の前倒しをお勧めします。</a:t>
            </a:r>
          </a:p>
          <a:p>
            <a:r>
              <a:rPr kumimoji="1" lang="ja-JP" altLang="en-US" dirty="0"/>
              <a:t>感染流行が落ち着く兆候があれば予定時期に関わらず、支援先・協力団体と調整して準備していただき、</a:t>
            </a:r>
            <a:endParaRPr kumimoji="1" lang="en-US" altLang="ja-JP" dirty="0"/>
          </a:p>
          <a:p>
            <a:r>
              <a:rPr kumimoji="1" lang="ja-JP" altLang="en-US" dirty="0"/>
              <a:t>可能であれば沈静次第、すぐに着手してくださいますようお願いいたします。</a:t>
            </a:r>
          </a:p>
          <a:p>
            <a:endParaRPr kumimoji="1" lang="ja-JP" altLang="en-US" dirty="0"/>
          </a:p>
          <a:p>
            <a:r>
              <a:rPr kumimoji="1" lang="ja-JP" altLang="en-US" dirty="0"/>
              <a:t>また、事業完了次第、早期に報告書の作成・提出してくださいますようお願い申し上げます。</a:t>
            </a:r>
          </a:p>
          <a:p>
            <a:endParaRPr kumimoji="1" lang="en-US" altLang="ja-JP" dirty="0"/>
          </a:p>
        </p:txBody>
      </p:sp>
      <p:sp>
        <p:nvSpPr>
          <p:cNvPr id="4" name="日付プレースホルダー 3"/>
          <p:cNvSpPr>
            <a:spLocks noGrp="1"/>
          </p:cNvSpPr>
          <p:nvPr>
            <p:ph type="dt" idx="1"/>
          </p:nvPr>
        </p:nvSpPr>
        <p:spPr/>
        <p:txBody>
          <a:bodyPr/>
          <a:lstStyle/>
          <a:p>
            <a:pPr>
              <a:defRPr/>
            </a:pPr>
            <a:fld id="{8588E9C0-C33E-444E-941A-4E8185B7C400}" type="datetime1">
              <a:rPr lang="en-US" altLang="ja-JP" smtClean="0"/>
              <a:t>2/20/2023</a:t>
            </a:fld>
            <a:endParaRPr lang="en-US" dirty="0"/>
          </a:p>
        </p:txBody>
      </p:sp>
      <p:sp>
        <p:nvSpPr>
          <p:cNvPr id="5" name="スライド番号プレースホルダー 4"/>
          <p:cNvSpPr>
            <a:spLocks noGrp="1"/>
          </p:cNvSpPr>
          <p:nvPr>
            <p:ph type="sldNum" sz="quarter" idx="5"/>
          </p:nvPr>
        </p:nvSpPr>
        <p:spPr/>
        <p:txBody>
          <a:bodyPr/>
          <a:lstStyle/>
          <a:p>
            <a:pPr>
              <a:defRPr/>
            </a:pPr>
            <a:fld id="{650A5DD0-1CB4-4EBD-9286-DD7038B13226}" type="slidenum">
              <a:rPr lang="en-US" smtClean="0"/>
              <a:pPr>
                <a:defRPr/>
              </a:pPr>
              <a:t>7</a:t>
            </a:fld>
            <a:endParaRPr lang="en-US" dirty="0"/>
          </a:p>
        </p:txBody>
      </p:sp>
    </p:spTree>
    <p:extLst>
      <p:ext uri="{BB962C8B-B14F-4D97-AF65-F5344CB8AC3E}">
        <p14:creationId xmlns:p14="http://schemas.microsoft.com/office/powerpoint/2010/main" val="2255057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71486"/>
            <a:fld id="{8F09A2F9-7E79-4C41-8733-BBE788ED81BB}" type="slidenum">
              <a:rPr lang="en-US" altLang="ja-JP" smtClean="0"/>
              <a:pPr defTabSz="971486"/>
              <a:t>8</a:t>
            </a:fld>
            <a:endParaRPr lang="en-US" altLang="ja-JP" dirty="0"/>
          </a:p>
        </p:txBody>
      </p:sp>
      <p:sp>
        <p:nvSpPr>
          <p:cNvPr id="47107" name="Rectangle 2"/>
          <p:cNvSpPr>
            <a:spLocks noGrp="1" noRot="1" noChangeAspect="1" noChangeArrowheads="1" noTextEdit="1"/>
          </p:cNvSpPr>
          <p:nvPr>
            <p:ph type="sldImg"/>
          </p:nvPr>
        </p:nvSpPr>
        <p:spPr>
          <a:xfrm>
            <a:off x="144463" y="768350"/>
            <a:ext cx="6819900" cy="3836988"/>
          </a:xfrm>
          <a:ln/>
        </p:spPr>
      </p:sp>
      <p:sp>
        <p:nvSpPr>
          <p:cNvPr id="47108" name="Rectangle 3"/>
          <p:cNvSpPr>
            <a:spLocks noGrp="1" noChangeArrowheads="1"/>
          </p:cNvSpPr>
          <p:nvPr>
            <p:ph type="body" idx="1"/>
          </p:nvPr>
        </p:nvSpPr>
        <p:spPr>
          <a:noFill/>
          <a:ln/>
        </p:spPr>
        <p:txBody>
          <a:bodyPr/>
          <a:lstStyle/>
          <a:p>
            <a:pPr eaLnBrk="1" hangingPunct="1"/>
            <a:r>
              <a:rPr kumimoji="0" lang="ja-JP" altLang="en-US" dirty="0">
                <a:latin typeface="Arial" pitchFamily="34" charset="0"/>
                <a:ea typeface="ヒラギノ角ゴ Pro W3" charset="-128"/>
              </a:rPr>
              <a:t>いただいた報告書を拝読し、見受けた補助金管理・運用上での問題ケースについてご紹介いたします。</a:t>
            </a:r>
            <a:endParaRPr kumimoji="0" lang="en-US" altLang="ja-JP" dirty="0">
              <a:latin typeface="Arial" pitchFamily="34" charset="0"/>
              <a:ea typeface="ヒラギノ角ゴ Pro W3" charset="-128"/>
            </a:endParaRPr>
          </a:p>
          <a:p>
            <a:pPr eaLnBrk="1" hangingPunct="1"/>
            <a:r>
              <a:rPr kumimoji="0" lang="ja-JP" altLang="en-US" dirty="0">
                <a:latin typeface="Arial" pitchFamily="34" charset="0"/>
                <a:ea typeface="ヒラギノ角ゴ Pro W3" charset="-128"/>
              </a:rPr>
              <a:t>補助金をご利用になる上で、同様のパターンに陥らないよう、事業実施時にご注意いただければ幸いです。（クリック）</a:t>
            </a:r>
            <a:endParaRPr kumimoji="0" lang="en-US" altLang="ja-JP" dirty="0">
              <a:latin typeface="Arial" pitchFamily="34" charset="0"/>
              <a:ea typeface="ヒラギノ角ゴ Pro W3" charset="-128"/>
            </a:endParaRPr>
          </a:p>
        </p:txBody>
      </p:sp>
    </p:spTree>
    <p:extLst>
      <p:ext uri="{BB962C8B-B14F-4D97-AF65-F5344CB8AC3E}">
        <p14:creationId xmlns:p14="http://schemas.microsoft.com/office/powerpoint/2010/main" val="17703592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4463" y="768350"/>
            <a:ext cx="6819900" cy="3836988"/>
          </a:xfrm>
        </p:spPr>
      </p:sp>
      <p:sp>
        <p:nvSpPr>
          <p:cNvPr id="3" name="ノート プレースホルダー 2"/>
          <p:cNvSpPr>
            <a:spLocks noGrp="1"/>
          </p:cNvSpPr>
          <p:nvPr>
            <p:ph type="body" idx="1"/>
          </p:nvPr>
        </p:nvSpPr>
        <p:spPr/>
        <p:txBody>
          <a:bodyPr/>
          <a:lstStyle/>
          <a:p>
            <a:r>
              <a:rPr kumimoji="1" lang="ja-JP" altLang="en-US" dirty="0"/>
              <a:t>まず、具体的事例をご説明する前に、補助金事業を行っていただくにあたって</a:t>
            </a:r>
            <a:endParaRPr kumimoji="1" lang="en-US" altLang="ja-JP" dirty="0"/>
          </a:p>
          <a:p>
            <a:r>
              <a:rPr kumimoji="1" lang="ja-JP" altLang="en-US" dirty="0"/>
              <a:t>守っていただかねばならない原則についてご説明します。</a:t>
            </a:r>
            <a:endParaRPr kumimoji="1" lang="en-US" altLang="ja-JP" dirty="0"/>
          </a:p>
          <a:p>
            <a:r>
              <a:rPr kumimoji="1" lang="ja-JP" altLang="en-US" dirty="0"/>
              <a:t>問題となるケースは、だいたいこの３つの原則に抵触しています。</a:t>
            </a:r>
            <a:endParaRPr kumimoji="1" lang="en-US" altLang="ja-JP" dirty="0"/>
          </a:p>
          <a:p>
            <a:endParaRPr kumimoji="1" lang="en-US" altLang="ja-JP" dirty="0"/>
          </a:p>
          <a:p>
            <a:r>
              <a:rPr kumimoji="1" lang="ja-JP" altLang="en-US" dirty="0"/>
              <a:t>一つ目は、利害の対立の回避と、可能性の開示。</a:t>
            </a:r>
            <a:endParaRPr kumimoji="1" lang="en-US" altLang="ja-JP" dirty="0"/>
          </a:p>
          <a:p>
            <a:r>
              <a:rPr kumimoji="1" lang="ja-JP" altLang="en-US" dirty="0"/>
              <a:t>ロータリー会員やその関係者が補助金事業によって利益を得ることを禁止しています。</a:t>
            </a:r>
            <a:endParaRPr kumimoji="1" lang="en-US" altLang="ja-JP" dirty="0"/>
          </a:p>
          <a:p>
            <a:endParaRPr kumimoji="1" lang="en-US" altLang="ja-JP" dirty="0"/>
          </a:p>
          <a:p>
            <a:r>
              <a:rPr kumimoji="1" lang="ja-JP" altLang="en-US" dirty="0"/>
              <a:t>二つ目は、補助金の効果を極力、持続すること。</a:t>
            </a:r>
            <a:endParaRPr kumimoji="1" lang="en-US" altLang="ja-JP" dirty="0"/>
          </a:p>
          <a:p>
            <a:r>
              <a:rPr kumimoji="1" lang="ja-JP" altLang="en-US" dirty="0"/>
              <a:t>これは受益者に対して支援を繰り返さず、補助金</a:t>
            </a:r>
            <a:r>
              <a:rPr kumimoji="1" lang="ja-JP" altLang="en-US"/>
              <a:t>漬けにならないように</a:t>
            </a:r>
            <a:r>
              <a:rPr kumimoji="1" lang="ja-JP" altLang="en-US" dirty="0"/>
              <a:t>するためです。</a:t>
            </a:r>
            <a:endParaRPr kumimoji="1" lang="en-US" altLang="ja-JP" dirty="0"/>
          </a:p>
          <a:p>
            <a:endParaRPr kumimoji="1" lang="en-US" altLang="ja-JP" dirty="0"/>
          </a:p>
          <a:p>
            <a:r>
              <a:rPr kumimoji="1" lang="ja-JP" altLang="en-US" dirty="0"/>
              <a:t>三つ目は、透明性の確保。</a:t>
            </a:r>
            <a:endParaRPr kumimoji="1" lang="en-US" altLang="ja-JP" dirty="0"/>
          </a:p>
          <a:p>
            <a:r>
              <a:rPr kumimoji="1" lang="ja-JP" altLang="en-US" dirty="0"/>
              <a:t>資金の動きが管理できるよう、通帳や領収書での一覧性を高めることと、</a:t>
            </a:r>
            <a:endParaRPr kumimoji="1" lang="en-US" altLang="ja-JP" dirty="0"/>
          </a:p>
          <a:p>
            <a:r>
              <a:rPr kumimoji="1" lang="ja-JP" altLang="en-US" dirty="0"/>
              <a:t>中間団体の資金への関与を排除することが目的です。</a:t>
            </a:r>
          </a:p>
        </p:txBody>
      </p:sp>
      <p:sp>
        <p:nvSpPr>
          <p:cNvPr id="4" name="スライド番号プレースホルダー 3"/>
          <p:cNvSpPr>
            <a:spLocks noGrp="1"/>
          </p:cNvSpPr>
          <p:nvPr>
            <p:ph type="sldNum" sz="quarter" idx="10"/>
          </p:nvPr>
        </p:nvSpPr>
        <p:spPr/>
        <p:txBody>
          <a:bodyPr/>
          <a:lstStyle/>
          <a:p>
            <a:fld id="{C14DCCAE-BB8F-4115-B3A4-72BD948FBF2D}" type="slidenum">
              <a:rPr kumimoji="1" lang="ja-JP" altLang="en-US" smtClean="0"/>
              <a:pPr/>
              <a:t>9</a:t>
            </a:fld>
            <a:endParaRPr kumimoji="1" lang="ja-JP" altLang="en-US"/>
          </a:p>
        </p:txBody>
      </p:sp>
    </p:spTree>
    <p:extLst>
      <p:ext uri="{BB962C8B-B14F-4D97-AF65-F5344CB8AC3E}">
        <p14:creationId xmlns:p14="http://schemas.microsoft.com/office/powerpoint/2010/main" val="334040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4.xml"/><Relationship Id="rId4" Type="http://schemas.openxmlformats.org/officeDocument/2006/relationships/image" Target="../media/image9.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2819400"/>
            <a:ext cx="12192000" cy="838200"/>
          </a:xfrm>
          <a:prstGeom prst="rect">
            <a:avLst/>
          </a:prstGeom>
          <a:noFill/>
          <a:effectLst/>
        </p:spPr>
        <p:txBody>
          <a:bodyPr lIns="91440" tIns="45720" rIns="91440" bIns="45720" anchor="t" anchorCtr="0">
            <a:noAutofit/>
          </a:bodyPr>
          <a:lstStyle>
            <a:lvl1pPr algn="ctr">
              <a:defRPr sz="4400" b="1" i="0">
                <a:solidFill>
                  <a:schemeClr val="bg1"/>
                </a:solidFill>
                <a:latin typeface="Arial Narrow"/>
                <a:cs typeface="Arial Narrow"/>
              </a:defRPr>
            </a:lvl1pPr>
          </a:lstStyle>
          <a:p>
            <a:r>
              <a:rPr lang="en-US" dirty="0"/>
              <a:t>CLICK TO EDIT MASTER TITLE STYLE</a:t>
            </a:r>
          </a:p>
        </p:txBody>
      </p:sp>
    </p:spTree>
    <p:extLst>
      <p:ext uri="{BB962C8B-B14F-4D97-AF65-F5344CB8AC3E}">
        <p14:creationId xmlns:p14="http://schemas.microsoft.com/office/powerpoint/2010/main" val="736029668"/>
      </p:ext>
    </p:extLst>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Tree>
    <p:extLst>
      <p:ext uri="{BB962C8B-B14F-4D97-AF65-F5344CB8AC3E}">
        <p14:creationId xmlns:p14="http://schemas.microsoft.com/office/powerpoint/2010/main" val="2874136519"/>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596420667"/>
      </p:ext>
    </p:extLst>
  </p:cSld>
  <p:clrMapOvr>
    <a:masterClrMapping/>
  </p:clrMapOvr>
  <p:transition spd="med">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Tree>
    <p:extLst>
      <p:ext uri="{BB962C8B-B14F-4D97-AF65-F5344CB8AC3E}">
        <p14:creationId xmlns:p14="http://schemas.microsoft.com/office/powerpoint/2010/main" val="855586259"/>
      </p:ext>
    </p:extLst>
  </p:cSld>
  <p:clrMapOvr>
    <a:masterClrMapping/>
  </p:clrMapOvr>
  <p:transition spd="med">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Tree>
    <p:extLst>
      <p:ext uri="{BB962C8B-B14F-4D97-AF65-F5344CB8AC3E}">
        <p14:creationId xmlns:p14="http://schemas.microsoft.com/office/powerpoint/2010/main" val="2252054998"/>
      </p:ext>
    </p:extLst>
  </p:cSld>
  <p:clrMapOvr>
    <a:masterClrMapping/>
  </p:clrMapOvr>
  <p:transition spd="med">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2255382936"/>
      </p:ext>
    </p:extLst>
  </p:cSld>
  <p:clrMapOvr>
    <a:masterClrMapping/>
  </p:clrMapOvr>
  <p:transition spd="med">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17458F"/>
                </a:solidFill>
              </a:defRPr>
            </a:lvl1pPr>
            <a:lvl2pPr>
              <a:defRPr>
                <a:solidFill>
                  <a:srgbClr val="17458F"/>
                </a:solidFill>
              </a:defRPr>
            </a:lvl2pPr>
            <a:lvl3pPr>
              <a:defRPr>
                <a:solidFill>
                  <a:srgbClr val="17458F"/>
                </a:solidFill>
              </a:defRPr>
            </a:lvl3pPr>
            <a:lvl4pPr>
              <a:defRPr>
                <a:solidFill>
                  <a:srgbClr val="17458F"/>
                </a:solidFill>
              </a:defRPr>
            </a:lvl4pPr>
            <a:lvl5pPr>
              <a:defRPr>
                <a:solidFill>
                  <a:srgbClr val="17458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9F925CBC-5D63-4841-856B-2ED1B4A34DEC}" type="slidenum">
              <a:rPr lang="en-US" smtClean="0"/>
              <a:pPr/>
              <a:t>‹#›</a:t>
            </a:fld>
            <a:endParaRPr lang="en-US"/>
          </a:p>
        </p:txBody>
      </p:sp>
      <p:sp>
        <p:nvSpPr>
          <p:cNvPr id="7"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1165032198"/>
      </p:ext>
    </p:extLst>
  </p:cSld>
  <p:clrMapOvr>
    <a:masterClrMapping/>
  </p:clrMapOvr>
  <p:transition spd="med">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solidFill>
                <a:srgbClr val="FFFFFF"/>
              </a:solidFill>
              <a:ea typeface="ヒラギノ角ゴ Pro W3" charset="0"/>
              <a:cs typeface="ヒラギノ角ゴ Pro W3" charset="0"/>
            </a:endParaRPr>
          </a:p>
        </p:txBody>
      </p:sp>
      <p:sp>
        <p:nvSpPr>
          <p:cNvPr id="3" name="Content Placeholder 2"/>
          <p:cNvSpPr>
            <a:spLocks noGrp="1"/>
          </p:cNvSpPr>
          <p:nvPr>
            <p:ph idx="1"/>
          </p:nvPr>
        </p:nvSpPr>
        <p:spPr>
          <a:xfrm>
            <a:off x="609600" y="1219201"/>
            <a:ext cx="109728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タイトル 5"/>
          <p:cNvSpPr>
            <a:spLocks noGrp="1"/>
          </p:cNvSpPr>
          <p:nvPr>
            <p:ph type="title"/>
          </p:nvPr>
        </p:nvSpPr>
        <p:spPr>
          <a:xfrm>
            <a:off x="609600" y="274638"/>
            <a:ext cx="10972800" cy="1143000"/>
          </a:xfrm>
          <a:prstGeom prst="rect">
            <a:avLst/>
          </a:prstGeom>
        </p:spPr>
        <p:txBody>
          <a:bodyPr/>
          <a:lstStyle>
            <a:lvl1pPr>
              <a:defRPr>
                <a:solidFill>
                  <a:schemeClr val="bg1"/>
                </a:solidFill>
              </a:defRPr>
            </a:lvl1pPr>
          </a:lstStyle>
          <a:p>
            <a:r>
              <a:rPr lang="ja-JP" altLang="en-US" dirty="0"/>
              <a:t>マスター タイトルの書式設定</a:t>
            </a:r>
          </a:p>
        </p:txBody>
      </p:sp>
    </p:spTree>
    <p:extLst>
      <p:ext uri="{BB962C8B-B14F-4D97-AF65-F5344CB8AC3E}">
        <p14:creationId xmlns:p14="http://schemas.microsoft.com/office/powerpoint/2010/main" val="2529749728"/>
      </p:ext>
    </p:extLst>
  </p:cSld>
  <p:clrMapOvr>
    <a:masterClrMapping/>
  </p:clrMapOvr>
  <p:transition spd="med">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reserve="1">
  <p:cSld name="タイトル（中央）">
    <p:spTree>
      <p:nvGrpSpPr>
        <p:cNvPr id="1" name=""/>
        <p:cNvGrpSpPr/>
        <p:nvPr/>
      </p:nvGrpSpPr>
      <p:grpSpPr>
        <a:xfrm>
          <a:off x="0" y="0"/>
          <a:ext cx="0" cy="0"/>
          <a:chOff x="0" y="0"/>
          <a:chExt cx="0" cy="0"/>
        </a:xfrm>
      </p:grpSpPr>
      <p:pic>
        <p:nvPicPr>
          <p:cNvPr id="167" name="image1.png" descr="\\DROBO-FS\QuickDrops\JB\PPTX NG\Droplets\LightingOverlay.png"/>
          <p:cNvPicPr>
            <a:picLocks noChangeAspect="1"/>
          </p:cNvPicPr>
          <p:nvPr/>
        </p:nvPicPr>
        <p:blipFill>
          <a:blip r:embed="rId2"/>
          <a:stretch>
            <a:fillRect/>
          </a:stretch>
        </p:blipFill>
        <p:spPr>
          <a:xfrm>
            <a:off x="2" y="-1"/>
            <a:ext cx="12192004" cy="6858001"/>
          </a:xfrm>
          <a:prstGeom prst="rect">
            <a:avLst/>
          </a:prstGeom>
          <a:ln w="12700">
            <a:miter lim="400000"/>
          </a:ln>
        </p:spPr>
      </p:pic>
      <p:sp>
        <p:nvSpPr>
          <p:cNvPr id="168" name="Shape 168"/>
          <p:cNvSpPr>
            <a:spLocks noGrp="1"/>
          </p:cNvSpPr>
          <p:nvPr>
            <p:ph type="title"/>
          </p:nvPr>
        </p:nvSpPr>
        <p:spPr>
          <a:xfrm>
            <a:off x="1190626" y="2268142"/>
            <a:ext cx="9810751" cy="2321719"/>
          </a:xfrm>
          <a:prstGeom prst="rect">
            <a:avLst/>
          </a:prstGeom>
        </p:spPr>
        <p:txBody>
          <a:bodyPr/>
          <a:lstStyle/>
          <a:p>
            <a:r>
              <a:t>タイトルテキスト</a:t>
            </a:r>
          </a:p>
        </p:txBody>
      </p:sp>
      <p:sp>
        <p:nvSpPr>
          <p:cNvPr id="169" name="Shape 169"/>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673251891"/>
      </p:ext>
    </p:extLst>
  </p:cSld>
  <p:clrMapOvr>
    <a:masterClrMapping/>
  </p:clrMapOvr>
  <p:transition spd="med">
    <p:pull/>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pic>
        <p:nvPicPr>
          <p:cNvPr id="6" name="図 7">
            <a:extLst>
              <a:ext uri="{FF2B5EF4-FFF2-40B4-BE49-F238E27FC236}">
                <a16:creationId xmlns:a16="http://schemas.microsoft.com/office/drawing/2014/main" id="{DA80C96F-B48D-42E9-9C89-8F58898966E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3420534" y="215900"/>
            <a:ext cx="5350933"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9776080"/>
      </p:ext>
    </p:extLst>
  </p:cSld>
  <p:clrMapOvr>
    <a:masterClrMapping/>
  </p:clrMapOvr>
  <p:transition spd="med">
    <p:pull/>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609600" y="3505200"/>
            <a:ext cx="11582400" cy="1828800"/>
          </a:xfrm>
          <a:prstGeom prst="rect">
            <a:avLst/>
          </a:prstGeom>
          <a:noFill/>
          <a:effectLst/>
        </p:spPr>
        <p:txBody>
          <a:bodyPr lIns="0" tIns="0" rIns="0" bIns="0" anchor="t" anchorCtr="0">
            <a:noAutofit/>
          </a:bodyPr>
          <a:lstStyle>
            <a:lvl1pPr algn="l">
              <a:defRPr sz="3600" b="1" i="0">
                <a:solidFill>
                  <a:srgbClr val="17458F"/>
                </a:solidFill>
                <a:latin typeface="Arial Narrow"/>
                <a:cs typeface="Arial Narrow"/>
              </a:defRPr>
            </a:lvl1pPr>
          </a:lstStyle>
          <a:p>
            <a:r>
              <a:rPr lang="en-US" dirty="0"/>
              <a:t>CLICK TO EDIT MASTER SECTION BREAK</a:t>
            </a:r>
          </a:p>
        </p:txBody>
      </p:sp>
      <p:sp>
        <p:nvSpPr>
          <p:cNvPr id="10" name="Subtitle 2"/>
          <p:cNvSpPr>
            <a:spLocks noGrp="1"/>
          </p:cNvSpPr>
          <p:nvPr>
            <p:ph type="subTitle" idx="1" hasCustomPrompt="1"/>
          </p:nvPr>
        </p:nvSpPr>
        <p:spPr>
          <a:xfrm>
            <a:off x="3860800" y="6248400"/>
            <a:ext cx="8026400" cy="533400"/>
          </a:xfrm>
          <a:prstGeom prst="rect">
            <a:avLst/>
          </a:prstGeom>
        </p:spPr>
        <p:txBody>
          <a:bodyPr bIns="0">
            <a:noAutofit/>
          </a:bodyPr>
          <a:lstStyle>
            <a:lvl1pPr marL="0" indent="0" algn="r">
              <a:buNone/>
              <a:defRPr sz="1400" b="1" i="0">
                <a:solidFill>
                  <a:srgbClr val="01B4E7"/>
                </a:solidFill>
                <a:latin typeface="Arial Narrow Bold"/>
                <a:cs typeface="Arial Narrow Bold"/>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100 YEARS OF DOING GOOD IN THE WORLD</a:t>
            </a:r>
          </a:p>
        </p:txBody>
      </p:sp>
    </p:spTree>
    <p:extLst>
      <p:ext uri="{BB962C8B-B14F-4D97-AF65-F5344CB8AC3E}">
        <p14:creationId xmlns:p14="http://schemas.microsoft.com/office/powerpoint/2010/main" val="361563979"/>
      </p:ext>
    </p:extLst>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Subtitle 2"/>
          <p:cNvSpPr>
            <a:spLocks noGrp="1"/>
          </p:cNvSpPr>
          <p:nvPr>
            <p:ph type="subTitle" idx="1"/>
          </p:nvPr>
        </p:nvSpPr>
        <p:spPr>
          <a:xfrm>
            <a:off x="711200" y="4611744"/>
            <a:ext cx="8534400" cy="950856"/>
          </a:xfrm>
          <a:prstGeom prst="rect">
            <a:avLst/>
          </a:prstGeom>
        </p:spPr>
        <p:txBody>
          <a:bodyPr lIns="0" tIns="0" rIns="0" bIns="0">
            <a:normAutofit/>
          </a:bodyPr>
          <a:lstStyle>
            <a:lvl1pPr marL="0" indent="0" algn="l">
              <a:buNone/>
              <a:defRPr sz="2200">
                <a:solidFill>
                  <a:schemeClr val="tx2"/>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458738461"/>
      </p:ext>
    </p:extLst>
  </p:cSld>
  <p:clrMapOvr>
    <a:masterClrMapping/>
  </p:clrMapOvr>
  <p:transition spd="med">
    <p:pull/>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8"/>
            <a:ext cx="8839200" cy="487362"/>
          </a:xfrm>
          <a:prstGeom prst="rect">
            <a:avLst/>
          </a:prstGeom>
        </p:spPr>
        <p:txBody>
          <a:bodyPr/>
          <a:lstStyle/>
          <a:p>
            <a:r>
              <a:rPr lang="en-US" dirty="0"/>
              <a:t>CLICK TO EDIT MASTER TITLE STYLE</a:t>
            </a:r>
          </a:p>
        </p:txBody>
      </p:sp>
      <p:sp>
        <p:nvSpPr>
          <p:cNvPr id="4" name="Subtitle 2"/>
          <p:cNvSpPr>
            <a:spLocks noGrp="1"/>
          </p:cNvSpPr>
          <p:nvPr>
            <p:ph type="subTitle" idx="1" hasCustomPrompt="1"/>
          </p:nvPr>
        </p:nvSpPr>
        <p:spPr>
          <a:xfrm>
            <a:off x="3860800" y="6248400"/>
            <a:ext cx="8026400" cy="533400"/>
          </a:xfrm>
          <a:prstGeom prst="rect">
            <a:avLst/>
          </a:prstGeom>
        </p:spPr>
        <p:txBody>
          <a:bodyPr bIns="0">
            <a:noAutofit/>
          </a:bodyPr>
          <a:lstStyle>
            <a:lvl1pPr marL="0" indent="0" algn="r">
              <a:buNone/>
              <a:defRPr sz="1400" b="1" i="0">
                <a:solidFill>
                  <a:srgbClr val="01B4E7"/>
                </a:solidFill>
                <a:latin typeface="Arial Narrow Bold"/>
                <a:cs typeface="Arial Narrow Bold"/>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100 YEARS OF DOING GOOD IN THE WORLD</a:t>
            </a:r>
          </a:p>
        </p:txBody>
      </p:sp>
    </p:spTree>
    <p:extLst>
      <p:ext uri="{BB962C8B-B14F-4D97-AF65-F5344CB8AC3E}">
        <p14:creationId xmlns:p14="http://schemas.microsoft.com/office/powerpoint/2010/main" val="2729744666"/>
      </p:ext>
    </p:extLst>
  </p:cSld>
  <p:clrMapOvr>
    <a:masterClrMapping/>
  </p:clrMapOvr>
  <p:transition spd="med">
    <p:pull/>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ユーザー設定レイアウト">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48E848FA-8FD6-48C0-B492-27E5BD90868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641601" y="0"/>
            <a:ext cx="6563588" cy="1757401"/>
          </a:xfrm>
          <a:prstGeom prst="rect">
            <a:avLst/>
          </a:prstGeom>
        </p:spPr>
      </p:pic>
    </p:spTree>
    <p:extLst>
      <p:ext uri="{BB962C8B-B14F-4D97-AF65-F5344CB8AC3E}">
        <p14:creationId xmlns:p14="http://schemas.microsoft.com/office/powerpoint/2010/main" val="3384425684"/>
      </p:ext>
    </p:extLst>
  </p:cSld>
  <p:clrMapOvr>
    <a:masterClrMapping/>
  </p:clrMapOvr>
  <p:transition spd="med">
    <p:pull/>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3772094363"/>
      </p:ext>
    </p:extLst>
  </p:cSld>
  <p:clrMapOvr>
    <a:masterClrMapping/>
  </p:clrMapOvr>
  <p:transition spd="med">
    <p:pull/>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525963"/>
          </a:xfrm>
          <a:prstGeom prst="rect">
            <a:avLst/>
          </a:prstGeom>
        </p:spPr>
        <p:txBody>
          <a:bodyPr/>
          <a:lstStyle>
            <a:lvl1pPr>
              <a:defRPr>
                <a:solidFill>
                  <a:srgbClr val="17458F"/>
                </a:solidFill>
              </a:defRPr>
            </a:lvl1pPr>
            <a:lvl2pPr>
              <a:defRPr>
                <a:solidFill>
                  <a:srgbClr val="17458F"/>
                </a:solidFill>
              </a:defRPr>
            </a:lvl2pPr>
            <a:lvl3pPr>
              <a:defRPr>
                <a:solidFill>
                  <a:srgbClr val="17458F"/>
                </a:solidFill>
              </a:defRPr>
            </a:lvl3pPr>
            <a:lvl4pPr>
              <a:defRPr>
                <a:solidFill>
                  <a:srgbClr val="17458F"/>
                </a:solidFill>
              </a:defRPr>
            </a:lvl4pPr>
            <a:lvl5pPr>
              <a:defRPr>
                <a:solidFill>
                  <a:srgbClr val="17458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9F925CBC-5D63-4841-856B-2ED1B4A34DEC}" type="slidenum">
              <a:rPr lang="en-US" smtClean="0"/>
              <a:pPr/>
              <a:t>‹#›</a:t>
            </a:fld>
            <a:endParaRPr lang="en-US"/>
          </a:p>
        </p:txBody>
      </p:sp>
      <p:sp>
        <p:nvSpPr>
          <p:cNvPr id="7"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2606444034"/>
      </p:ext>
    </p:extLst>
  </p:cSld>
  <p:clrMapOvr>
    <a:masterClrMapping/>
  </p:clrMapOvr>
  <p:transition spd="med">
    <p:pull/>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ユーザー設定レイアウト">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4A89BED8-9DEB-4B6B-9F2B-8BB5D108E1F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989181" y="-32770"/>
            <a:ext cx="222002" cy="1251970"/>
          </a:xfrm>
          <a:prstGeom prst="rect">
            <a:avLst/>
          </a:prstGeom>
        </p:spPr>
      </p:pic>
      <p:pic>
        <p:nvPicPr>
          <p:cNvPr id="3" name="図 2">
            <a:extLst>
              <a:ext uri="{FF2B5EF4-FFF2-40B4-BE49-F238E27FC236}">
                <a16:creationId xmlns:a16="http://schemas.microsoft.com/office/drawing/2014/main" id="{828804BF-13FB-0168-5CF7-AF794DE7A12B}"/>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r="64975"/>
          <a:stretch/>
        </p:blipFill>
        <p:spPr>
          <a:xfrm>
            <a:off x="9381616" y="121608"/>
            <a:ext cx="2505584" cy="923069"/>
          </a:xfrm>
          <a:prstGeom prst="rect">
            <a:avLst/>
          </a:prstGeom>
        </p:spPr>
      </p:pic>
      <p:pic>
        <p:nvPicPr>
          <p:cNvPr id="4" name="図 3">
            <a:extLst>
              <a:ext uri="{FF2B5EF4-FFF2-40B4-BE49-F238E27FC236}">
                <a16:creationId xmlns:a16="http://schemas.microsoft.com/office/drawing/2014/main" id="{7B72B7C2-E3B0-8C87-5EB9-FAB976DE6345}"/>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l="48666" t="35294" r="4667" b="27941"/>
          <a:stretch/>
        </p:blipFill>
        <p:spPr>
          <a:xfrm>
            <a:off x="6696000" y="154800"/>
            <a:ext cx="2207381" cy="946020"/>
          </a:xfrm>
          <a:prstGeom prst="rect">
            <a:avLst/>
          </a:prstGeom>
        </p:spPr>
      </p:pic>
    </p:spTree>
    <p:extLst>
      <p:ext uri="{BB962C8B-B14F-4D97-AF65-F5344CB8AC3E}">
        <p14:creationId xmlns:p14="http://schemas.microsoft.com/office/powerpoint/2010/main" val="1225082272"/>
      </p:ext>
    </p:extLst>
  </p:cSld>
  <p:clrMapOvr>
    <a:masterClrMapping/>
  </p:clrMapOvr>
  <p:transition spd="med">
    <p:pull/>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normAutofit/>
          </a:bodyPr>
          <a:lstStyle>
            <a:lvl1pPr algn="l">
              <a:defRPr sz="36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Title Placeholder 1"/>
          <p:cNvSpPr txBox="1">
            <a:spLocks/>
          </p:cNvSpPr>
          <p:nvPr userDrawn="1"/>
        </p:nvSpPr>
        <p:spPr>
          <a:xfrm>
            <a:off x="609600" y="274638"/>
            <a:ext cx="9855200" cy="487362"/>
          </a:xfrm>
          <a:prstGeom prst="rect">
            <a:avLst/>
          </a:prstGeom>
        </p:spPr>
        <p:txBody>
          <a:bodyPr vert="horz" lIns="91440" tIns="45720" rIns="91440" bIns="45720" rtlCol="0" anchor="t">
            <a:normAutofit/>
          </a:bodyPr>
          <a:lstStyle>
            <a:lvl1pPr algn="l" defTabSz="457200" rtl="0" eaLnBrk="1" latinLnBrk="0" hangingPunct="1">
              <a:spcBef>
                <a:spcPct val="0"/>
              </a:spcBef>
              <a:buNone/>
              <a:defRPr sz="1800" b="0" i="0" kern="1200">
                <a:solidFill>
                  <a:srgbClr val="16316B"/>
                </a:solidFill>
                <a:latin typeface="Arial Narrow"/>
                <a:ea typeface="+mj-ea"/>
                <a:cs typeface="Arial Narrow"/>
              </a:defRPr>
            </a:lvl1pPr>
          </a:lstStyle>
          <a:p>
            <a:r>
              <a:rPr lang="en-US" sz="1800"/>
              <a:t>CLICK TO EDIT MASTER TITLE STYLE</a:t>
            </a:r>
            <a:endParaRPr lang="en-US" sz="1800" dirty="0"/>
          </a:p>
        </p:txBody>
      </p:sp>
    </p:spTree>
    <p:extLst>
      <p:ext uri="{BB962C8B-B14F-4D97-AF65-F5344CB8AC3E}">
        <p14:creationId xmlns:p14="http://schemas.microsoft.com/office/powerpoint/2010/main" val="151095310"/>
      </p:ext>
    </p:extLst>
  </p:cSld>
  <p:clrMapOvr>
    <a:masterClrMapping/>
  </p:clrMapOvr>
  <p:transition spd="med">
    <p:pull/>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a:prstGeom prst="rect">
            <a:avLst/>
          </a:prstGeom>
        </p:spPr>
        <p:txBody>
          <a:bodyPr/>
          <a:lstStyle>
            <a:lvl1pPr>
              <a:defRPr sz="2800">
                <a:solidFill>
                  <a:srgbClr val="17458F"/>
                </a:solidFill>
              </a:defRPr>
            </a:lvl1pPr>
            <a:lvl2pPr>
              <a:defRPr sz="2400">
                <a:solidFill>
                  <a:srgbClr val="17458F"/>
                </a:solidFill>
              </a:defRPr>
            </a:lvl2pPr>
            <a:lvl3pPr>
              <a:defRPr sz="2000">
                <a:solidFill>
                  <a:srgbClr val="17458F"/>
                </a:solidFill>
              </a:defRPr>
            </a:lvl3pPr>
            <a:lvl4pPr>
              <a:defRPr sz="1800">
                <a:solidFill>
                  <a:srgbClr val="17458F"/>
                </a:solidFill>
              </a:defRPr>
            </a:lvl4pPr>
            <a:lvl5pPr>
              <a:defRPr sz="1800">
                <a:solidFill>
                  <a:srgbClr val="17458F"/>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solidFill>
                  <a:srgbClr val="17458F"/>
                </a:solidFill>
              </a:defRPr>
            </a:lvl1pPr>
            <a:lvl2pPr>
              <a:defRPr sz="2400">
                <a:solidFill>
                  <a:srgbClr val="17458F"/>
                </a:solidFill>
              </a:defRPr>
            </a:lvl2pPr>
            <a:lvl3pPr>
              <a:defRPr sz="2000">
                <a:solidFill>
                  <a:srgbClr val="17458F"/>
                </a:solidFill>
              </a:defRPr>
            </a:lvl3pPr>
            <a:lvl4pPr>
              <a:defRPr sz="1800">
                <a:solidFill>
                  <a:srgbClr val="17458F"/>
                </a:solidFill>
              </a:defRPr>
            </a:lvl4pPr>
            <a:lvl5pPr>
              <a:defRPr sz="1800">
                <a:solidFill>
                  <a:srgbClr val="17458F"/>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4228224668"/>
      </p:ext>
    </p:extLst>
  </p:cSld>
  <p:clrMapOvr>
    <a:masterClrMapping/>
  </p:clrMapOvr>
  <p:transition spd="med">
    <p:pull/>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609600" y="1535113"/>
            <a:ext cx="5386917" cy="639762"/>
          </a:xfrm>
          <a:prstGeom prst="rect">
            <a:avLst/>
          </a:prstGeom>
        </p:spPr>
        <p:txBody>
          <a:bodyPr anchor="b">
            <a:noAutofit/>
          </a:bodyPr>
          <a:lstStyle>
            <a:lvl1pPr marL="0" indent="0">
              <a:buNone/>
              <a:defRPr sz="2000" b="1" i="0">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1800">
                <a:solidFill>
                  <a:srgbClr val="17458F"/>
                </a:solidFill>
              </a:defRPr>
            </a:lvl1pPr>
            <a:lvl2pPr>
              <a:defRPr sz="2000">
                <a:solidFill>
                  <a:srgbClr val="17458F"/>
                </a:solidFill>
              </a:defRPr>
            </a:lvl2pPr>
            <a:lvl3pPr>
              <a:defRPr sz="1800">
                <a:solidFill>
                  <a:srgbClr val="17458F"/>
                </a:solidFill>
              </a:defRPr>
            </a:lvl3pPr>
            <a:lvl4pPr>
              <a:defRPr sz="1600">
                <a:solidFill>
                  <a:srgbClr val="17458F"/>
                </a:solidFill>
              </a:defRPr>
            </a:lvl4pPr>
            <a:lvl5pPr>
              <a:defRPr sz="1600">
                <a:solidFill>
                  <a:srgbClr val="17458F"/>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6193368" y="1535113"/>
            <a:ext cx="5389033" cy="639762"/>
          </a:xfrm>
          <a:prstGeom prst="rect">
            <a:avLst/>
          </a:prstGeom>
        </p:spPr>
        <p:txBody>
          <a:bodyPr anchor="b">
            <a:noAutofit/>
          </a:bodyPr>
          <a:lstStyle>
            <a:lvl1pPr marL="0" indent="0">
              <a:buNone/>
              <a:defRPr sz="2000" b="1" i="0">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1800">
                <a:solidFill>
                  <a:srgbClr val="17458F"/>
                </a:solidFill>
              </a:defRPr>
            </a:lvl1pPr>
            <a:lvl2pPr>
              <a:defRPr sz="2000">
                <a:solidFill>
                  <a:srgbClr val="17458F"/>
                </a:solidFill>
              </a:defRPr>
            </a:lvl2pPr>
            <a:lvl3pPr>
              <a:defRPr sz="1800">
                <a:solidFill>
                  <a:srgbClr val="17458F"/>
                </a:solidFill>
              </a:defRPr>
            </a:lvl3pPr>
            <a:lvl4pPr>
              <a:defRPr sz="1600">
                <a:solidFill>
                  <a:srgbClr val="17458F"/>
                </a:solidFill>
              </a:defRPr>
            </a:lvl4pPr>
            <a:lvl5pPr>
              <a:defRPr sz="1600">
                <a:solidFill>
                  <a:srgbClr val="17458F"/>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3170197496"/>
      </p:ext>
    </p:extLst>
  </p:cSld>
  <p:clrMapOvr>
    <a:masterClrMapping/>
  </p:clrMapOvr>
  <p:transition spd="med">
    <p:pull/>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68893237"/>
      </p:ext>
    </p:extLst>
  </p:cSld>
  <p:clrMapOvr>
    <a:masterClrMapping/>
  </p:clrMapOvr>
  <p:transition spd="med">
    <p:pull/>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solidFill>
                <a:srgbClr val="FFFFFF"/>
              </a:solidFill>
              <a:ea typeface="ヒラギノ角ゴ Pro W3" charset="0"/>
              <a:cs typeface="ヒラギノ角ゴ Pro W3" charset="0"/>
            </a:endParaRPr>
          </a:p>
        </p:txBody>
      </p:sp>
      <p:sp>
        <p:nvSpPr>
          <p:cNvPr id="3" name="Content Placeholder 2"/>
          <p:cNvSpPr>
            <a:spLocks noGrp="1"/>
          </p:cNvSpPr>
          <p:nvPr>
            <p:ph idx="1"/>
          </p:nvPr>
        </p:nvSpPr>
        <p:spPr>
          <a:xfrm>
            <a:off x="609600" y="1219201"/>
            <a:ext cx="109728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タイトル 5"/>
          <p:cNvSpPr>
            <a:spLocks noGrp="1"/>
          </p:cNvSpPr>
          <p:nvPr>
            <p:ph type="title"/>
          </p:nvPr>
        </p:nvSpPr>
        <p:spPr>
          <a:xfrm>
            <a:off x="609600" y="274638"/>
            <a:ext cx="10972800" cy="1143000"/>
          </a:xfrm>
          <a:prstGeom prst="rect">
            <a:avLst/>
          </a:prstGeom>
        </p:spPr>
        <p:txBody>
          <a:bodyPr/>
          <a:lstStyle>
            <a:lvl1pPr>
              <a:defRPr>
                <a:solidFill>
                  <a:schemeClr val="bg1"/>
                </a:solidFill>
              </a:defRPr>
            </a:lvl1pPr>
          </a:lstStyle>
          <a:p>
            <a:r>
              <a:rPr lang="ja-JP" altLang="en-US" dirty="0"/>
              <a:t>マスター タイトルの書式設定</a:t>
            </a:r>
          </a:p>
        </p:txBody>
      </p:sp>
    </p:spTree>
    <p:extLst>
      <p:ext uri="{BB962C8B-B14F-4D97-AF65-F5344CB8AC3E}">
        <p14:creationId xmlns:p14="http://schemas.microsoft.com/office/powerpoint/2010/main" val="1614108578"/>
      </p:ext>
    </p:extLst>
  </p:cSld>
  <p:clrMapOvr>
    <a:masterClrMapping/>
  </p:clrMapOvr>
  <p:transition spd="med">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43976929"/>
      </p:ext>
    </p:extLst>
  </p:cSld>
  <p:clrMapOvr>
    <a:masterClrMapping/>
  </p:clrMapOvr>
  <p:transition spd="med">
    <p:pull/>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6884896" y="6250165"/>
            <a:ext cx="504892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a:xfrm>
            <a:off x="258185" y="6250165"/>
            <a:ext cx="5048921"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737600" y="6356351"/>
            <a:ext cx="3196216" cy="365125"/>
          </a:xfrm>
        </p:spPr>
        <p:txBody>
          <a:bodyPr/>
          <a:lstStyle>
            <a:lvl1pPr>
              <a:defRPr sz="1200"/>
            </a:lvl1pPr>
          </a:lstStyle>
          <a:p>
            <a:fld id="{48296678-7821-497A-A94A-DDC763C0106C}" type="slidenum">
              <a:rPr lang="ja-JP" altLang="en-US" smtClean="0"/>
              <a:pPr/>
              <a:t>‹#›</a:t>
            </a:fld>
            <a:endParaRPr lang="ja-JP" altLang="en-US" dirty="0"/>
          </a:p>
        </p:txBody>
      </p:sp>
      <p:sp>
        <p:nvSpPr>
          <p:cNvPr id="7" name="Title 6"/>
          <p:cNvSpPr>
            <a:spLocks noGrp="1"/>
          </p:cNvSpPr>
          <p:nvPr>
            <p:ph type="title"/>
          </p:nvPr>
        </p:nvSpPr>
        <p:spPr/>
        <p:txBody>
          <a:bodyPr/>
          <a:lstStyle/>
          <a:p>
            <a:r>
              <a:rPr lang="ja-JP" altLang="en-US"/>
              <a:t>マスター タイトルの書式設定</a:t>
            </a:r>
            <a:endParaRPr lang="en-US"/>
          </a:p>
        </p:txBody>
      </p:sp>
    </p:spTree>
  </p:cSld>
  <p:clrMapOvr>
    <a:masterClrMapping/>
  </p:clrMapOvr>
  <p:transition spd="med">
    <p:pull/>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a:xfrm>
            <a:off x="6884896" y="6250165"/>
            <a:ext cx="5048920" cy="365125"/>
          </a:xfrm>
          <a:prstGeom prst="rect">
            <a:avLst/>
          </a:prstGeom>
        </p:spPr>
        <p:txBody>
          <a:bodyPr/>
          <a:lstStyle/>
          <a:p>
            <a:endParaRPr kumimoji="1" lang="ja-JP" altLang="en-US"/>
          </a:p>
        </p:txBody>
      </p:sp>
      <p:sp>
        <p:nvSpPr>
          <p:cNvPr id="4" name="Footer Placeholder 3"/>
          <p:cNvSpPr>
            <a:spLocks noGrp="1"/>
          </p:cNvSpPr>
          <p:nvPr>
            <p:ph type="ftr" sz="quarter" idx="11"/>
          </p:nvPr>
        </p:nvSpPr>
        <p:spPr>
          <a:xfrm>
            <a:off x="258185" y="6250165"/>
            <a:ext cx="5048921"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p:txBody>
          <a:bodyPr/>
          <a:lstStyle/>
          <a:p>
            <a:fld id="{48296678-7821-497A-A94A-DDC763C0106C}" type="slidenum">
              <a:rPr kumimoji="1" lang="ja-JP" altLang="en-US" smtClean="0"/>
              <a:pPr/>
              <a:t>‹#›</a:t>
            </a:fld>
            <a:endParaRPr kumimoji="1" lang="ja-JP" altLang="en-US"/>
          </a:p>
        </p:txBody>
      </p:sp>
    </p:spTree>
  </p:cSld>
  <p:clrMapOvr>
    <a:masterClrMapping/>
  </p:clrMapOvr>
  <p:transition spd="med">
    <p:pull/>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860800" y="6172200"/>
            <a:ext cx="8026400" cy="1752600"/>
          </a:xfrm>
          <a:prstGeom prst="rect">
            <a:avLst/>
          </a:prstGeom>
        </p:spPr>
        <p:txBody>
          <a:bodyPr bIns="0">
            <a:noAutofit/>
          </a:bodyPr>
          <a:lstStyle>
            <a:lvl1pPr marL="0" indent="0" algn="r">
              <a:buNone/>
              <a:defRPr sz="1400" b="1" i="0">
                <a:solidFill>
                  <a:srgbClr val="01B4E7"/>
                </a:solidFill>
                <a:latin typeface="Arial Narrow Bold"/>
                <a:cs typeface="Arial Narrow Bold"/>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CHOOSE ONE: TAKE ACTION, EXCHANGE</a:t>
            </a:r>
          </a:p>
        </p:txBody>
      </p:sp>
      <p:sp>
        <p:nvSpPr>
          <p:cNvPr id="4"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4050843275"/>
      </p:ext>
    </p:extLst>
  </p:cSld>
  <p:clrMapOvr>
    <a:masterClrMapping/>
  </p:clrMapOvr>
  <p:transition spd="med">
    <p:pull/>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525963"/>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9F925CBC-5D63-4841-856B-2ED1B4A34DEC}" type="slidenum">
              <a:rPr lang="en-US" smtClean="0"/>
              <a:pPr/>
              <a:t>‹#›</a:t>
            </a:fld>
            <a:endParaRPr lang="en-US"/>
          </a:p>
        </p:txBody>
      </p:sp>
      <p:sp>
        <p:nvSpPr>
          <p:cNvPr id="7"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4173661077"/>
      </p:ext>
    </p:extLst>
  </p:cSld>
  <p:clrMapOvr>
    <a:masterClrMapping/>
  </p:clrMapOvr>
  <p:transition spd="med">
    <p:pull/>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normAutofit/>
          </a:bodyPr>
          <a:lstStyle>
            <a:lvl1pPr algn="l">
              <a:defRPr sz="36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Title Placeholder 1"/>
          <p:cNvSpPr txBox="1">
            <a:spLocks/>
          </p:cNvSpPr>
          <p:nvPr userDrawn="1"/>
        </p:nvSpPr>
        <p:spPr>
          <a:xfrm>
            <a:off x="609600" y="274638"/>
            <a:ext cx="9855200" cy="487362"/>
          </a:xfrm>
          <a:prstGeom prst="rect">
            <a:avLst/>
          </a:prstGeom>
        </p:spPr>
        <p:txBody>
          <a:bodyPr vert="horz" lIns="91440" tIns="45720" rIns="91440" bIns="45720" rtlCol="0" anchor="t">
            <a:normAutofit/>
          </a:bodyPr>
          <a:lstStyle>
            <a:lvl1pPr algn="l" defTabSz="457200" rtl="0" eaLnBrk="1" latinLnBrk="0" hangingPunct="1">
              <a:spcBef>
                <a:spcPct val="0"/>
              </a:spcBef>
              <a:buNone/>
              <a:defRPr sz="1800" b="0" i="0" kern="1200">
                <a:solidFill>
                  <a:srgbClr val="16316B"/>
                </a:solidFill>
                <a:latin typeface="Arial Narrow"/>
                <a:ea typeface="+mj-ea"/>
                <a:cs typeface="Arial Narrow"/>
              </a:defRPr>
            </a:lvl1pPr>
          </a:lstStyle>
          <a:p>
            <a:r>
              <a:rPr lang="en-US" sz="1800" dirty="0">
                <a:solidFill>
                  <a:schemeClr val="bg1"/>
                </a:solidFill>
              </a:rPr>
              <a:t>CLICK TO EDIT MASTER TITLE STYLE</a:t>
            </a:r>
          </a:p>
        </p:txBody>
      </p:sp>
    </p:spTree>
    <p:extLst>
      <p:ext uri="{BB962C8B-B14F-4D97-AF65-F5344CB8AC3E}">
        <p14:creationId xmlns:p14="http://schemas.microsoft.com/office/powerpoint/2010/main" val="420917489"/>
      </p:ext>
    </p:extLst>
  </p:cSld>
  <p:clrMapOvr>
    <a:masterClrMapping/>
  </p:clrMapOvr>
  <p:transition spd="med">
    <p:pull/>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a:prstGeom prst="rect">
            <a:avLst/>
          </a:prstGeo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396825869"/>
      </p:ext>
    </p:extLst>
  </p:cSld>
  <p:clrMapOvr>
    <a:masterClrMapping/>
  </p:clrMapOvr>
  <p:transition spd="med">
    <p:pull/>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609600" y="1535113"/>
            <a:ext cx="5386917" cy="639762"/>
          </a:xfrm>
          <a:prstGeom prst="rect">
            <a:avLst/>
          </a:prstGeom>
        </p:spPr>
        <p:txBody>
          <a:bodyPr anchor="b">
            <a:noAutofit/>
          </a:bodyPr>
          <a:lstStyle>
            <a:lvl1pPr marL="0" indent="0">
              <a:buNone/>
              <a:defRPr sz="2000" b="1" i="0">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18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6193368" y="1535113"/>
            <a:ext cx="5389033" cy="639762"/>
          </a:xfrm>
          <a:prstGeom prst="rect">
            <a:avLst/>
          </a:prstGeom>
        </p:spPr>
        <p:txBody>
          <a:bodyPr anchor="b">
            <a:noAutofit/>
          </a:bodyPr>
          <a:lstStyle>
            <a:lvl1pPr marL="0" indent="0">
              <a:buNone/>
              <a:defRPr sz="2000" b="1" i="0">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18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1186431611"/>
      </p:ext>
    </p:extLst>
  </p:cSld>
  <p:clrMapOvr>
    <a:masterClrMapping/>
  </p:clrMapOvr>
  <p:transition spd="med">
    <p:pull/>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1696093067"/>
      </p:ext>
    </p:extLst>
  </p:cSld>
  <p:clrMapOvr>
    <a:masterClrMapping/>
  </p:clrMapOvr>
  <p:transition spd="med">
    <p:pull/>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ユーザー設定レイアウト">
    <p:spTree>
      <p:nvGrpSpPr>
        <p:cNvPr id="1" name=""/>
        <p:cNvGrpSpPr/>
        <p:nvPr/>
      </p:nvGrpSpPr>
      <p:grpSpPr>
        <a:xfrm>
          <a:off x="0" y="0"/>
          <a:ext cx="0" cy="0"/>
          <a:chOff x="0" y="0"/>
          <a:chExt cx="0" cy="0"/>
        </a:xfrm>
      </p:grpSpPr>
      <p:pic>
        <p:nvPicPr>
          <p:cNvPr id="6" name="図 7">
            <a:extLst>
              <a:ext uri="{FF2B5EF4-FFF2-40B4-BE49-F238E27FC236}">
                <a16:creationId xmlns:a16="http://schemas.microsoft.com/office/drawing/2014/main" id="{DA80C96F-B48D-42E9-9C89-8F58898966E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3420534" y="215900"/>
            <a:ext cx="5350933"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9707872"/>
      </p:ext>
    </p:extLst>
  </p:cSld>
  <p:clrMapOvr>
    <a:masterClrMapping/>
  </p:clrMapOvr>
  <p:transition spd="med">
    <p:pull/>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userDrawn="1">
  <p:cSld name="1_ユーザー設定レイアウト">
    <p:spTree>
      <p:nvGrpSpPr>
        <p:cNvPr id="1" name=""/>
        <p:cNvGrpSpPr/>
        <p:nvPr/>
      </p:nvGrpSpPr>
      <p:grpSpPr>
        <a:xfrm>
          <a:off x="0" y="0"/>
          <a:ext cx="0" cy="0"/>
          <a:chOff x="0" y="0"/>
          <a:chExt cx="0" cy="0"/>
        </a:xfrm>
      </p:grpSpPr>
      <p:pic>
        <p:nvPicPr>
          <p:cNvPr id="6" name="図 7">
            <a:extLst>
              <a:ext uri="{FF2B5EF4-FFF2-40B4-BE49-F238E27FC236}">
                <a16:creationId xmlns:a16="http://schemas.microsoft.com/office/drawing/2014/main" id="{DA80C96F-B48D-42E9-9C89-8F58898966E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3420534" y="215900"/>
            <a:ext cx="5350933"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7504553"/>
      </p:ext>
    </p:extLst>
  </p:cSld>
  <p:clrMapOvr>
    <a:masterClrMapping/>
  </p:clrMapOvr>
  <p:transition spd="med">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Tree>
    <p:extLst>
      <p:ext uri="{BB962C8B-B14F-4D97-AF65-F5344CB8AC3E}">
        <p14:creationId xmlns:p14="http://schemas.microsoft.com/office/powerpoint/2010/main" val="3484109338"/>
      </p:ext>
    </p:extLst>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
        <p:nvSpPr>
          <p:cNvPr id="7" name="Title 6"/>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46184834"/>
      </p:ext>
    </p:extLst>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Tree>
    <p:extLst>
      <p:ext uri="{BB962C8B-B14F-4D97-AF65-F5344CB8AC3E}">
        <p14:creationId xmlns:p14="http://schemas.microsoft.com/office/powerpoint/2010/main" val="320424265"/>
      </p:ext>
    </p:extLst>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
        <p:nvSpPr>
          <p:cNvPr id="9" name="Content Placeholder 8"/>
          <p:cNvSpPr>
            <a:spLocks noGrp="1"/>
          </p:cNvSpPr>
          <p:nvPr>
            <p:ph sz="quarter" idx="13"/>
          </p:nvPr>
        </p:nvSpPr>
        <p:spPr>
          <a:xfrm>
            <a:off x="902207" y="2679192"/>
            <a:ext cx="5096256"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1964483939"/>
      </p:ext>
    </p:extLst>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Tree>
    <p:extLst>
      <p:ext uri="{BB962C8B-B14F-4D97-AF65-F5344CB8AC3E}">
        <p14:creationId xmlns:p14="http://schemas.microsoft.com/office/powerpoint/2010/main" val="750172537"/>
      </p:ext>
    </p:extLst>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8296678-7821-497A-A94A-DDC763C0106C}" type="slidenum">
              <a:rPr kumimoji="1" lang="ja-JP" altLang="en-US" smtClean="0"/>
              <a:t>‹#›</a:t>
            </a:fld>
            <a:endParaRPr kumimoji="1" lang="ja-JP" altLang="en-US"/>
          </a:p>
        </p:txBody>
      </p:sp>
    </p:spTree>
    <p:extLst>
      <p:ext uri="{BB962C8B-B14F-4D97-AF65-F5344CB8AC3E}">
        <p14:creationId xmlns:p14="http://schemas.microsoft.com/office/powerpoint/2010/main" val="2321690716"/>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6" Type="http://schemas.openxmlformats.org/officeDocument/2006/relationships/theme" Target="../theme/theme2.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5.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image" Target="../media/image5.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4.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10" Type="http://schemas.openxmlformats.org/officeDocument/2006/relationships/image" Target="../media/image10.emf"/><Relationship Id="rId4" Type="http://schemas.openxmlformats.org/officeDocument/2006/relationships/slideLayout" Target="../slideLayouts/slideLayout35.xml"/><Relationship Id="rId9"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TRF100_lockup_R.png"/>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11201" y="5715001"/>
            <a:ext cx="4775015" cy="838201"/>
          </a:xfrm>
          <a:prstGeom prst="rect">
            <a:avLst/>
          </a:prstGeom>
        </p:spPr>
      </p:pic>
      <p:sp>
        <p:nvSpPr>
          <p:cNvPr id="4" name="Rectangle 3"/>
          <p:cNvSpPr/>
          <p:nvPr userDrawn="1"/>
        </p:nvSpPr>
        <p:spPr>
          <a:xfrm>
            <a:off x="0" y="2286000"/>
            <a:ext cx="12192000" cy="1905000"/>
          </a:xfrm>
          <a:prstGeom prst="rect">
            <a:avLst/>
          </a:prstGeom>
          <a:solidFill>
            <a:srgbClr val="00B4E7"/>
          </a:solidFill>
          <a:ln>
            <a:noFill/>
          </a:ln>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sz="2400">
              <a:solidFill>
                <a:srgbClr val="E7E7E8"/>
              </a:solidFill>
            </a:endParaRPr>
          </a:p>
        </p:txBody>
      </p:sp>
    </p:spTree>
    <p:extLst>
      <p:ext uri="{BB962C8B-B14F-4D97-AF65-F5344CB8AC3E}">
        <p14:creationId xmlns:p14="http://schemas.microsoft.com/office/powerpoint/2010/main" val="1619940863"/>
      </p:ext>
    </p:extLst>
  </p:cSld>
  <p:clrMap bg1="lt1" tx1="dk1" bg2="lt2" tx2="dk2" accent1="accent1" accent2="accent2" accent3="accent3" accent4="accent4" accent5="accent5" accent6="accent6" hlink="hlink" folHlink="folHlink"/>
  <p:sldLayoutIdLst>
    <p:sldLayoutId id="2147483853" r:id="rId1"/>
    <p:sldLayoutId id="2147483861" r:id="rId2"/>
    <p:sldLayoutId id="2147483863" r:id="rId3"/>
  </p:sldLayoutIdLst>
  <p:transition spd="med">
    <p:pull/>
  </p:transition>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endParaRPr kumimoji="1" lang="ja-JP" altLang="en-US"/>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48296678-7821-497A-A94A-DDC763C0106C}" type="slidenum">
              <a:rPr kumimoji="1" lang="ja-JP" altLang="en-US" smtClean="0"/>
              <a:t>‹#›</a:t>
            </a:fld>
            <a:endParaRPr kumimoji="1" lang="ja-JP" altLang="en-US"/>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1447064206"/>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 id="2147483880" r:id="rId13"/>
    <p:sldLayoutId id="2147483881" r:id="rId14"/>
    <p:sldLayoutId id="2147483882" r:id="rId15"/>
  </p:sldLayoutIdLst>
  <p:transition spd="med">
    <p:pull/>
  </p:transition>
  <p:hf hdr="0" ftr="0" dt="0"/>
  <p:txStyles>
    <p:title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p:cNvSpPr/>
          <p:nvPr userDrawn="1"/>
        </p:nvSpPr>
        <p:spPr>
          <a:xfrm>
            <a:off x="0" y="0"/>
            <a:ext cx="12192000" cy="5943600"/>
          </a:xfrm>
          <a:prstGeom prst="rect">
            <a:avLst/>
          </a:prstGeom>
          <a:solidFill>
            <a:srgbClr val="00B4E7"/>
          </a:solidFill>
          <a:ln>
            <a:noFill/>
          </a:ln>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sz="2400">
              <a:solidFill>
                <a:srgbClr val="E7E7E8"/>
              </a:solidFill>
            </a:endParaRPr>
          </a:p>
        </p:txBody>
      </p:sp>
      <p:pic>
        <p:nvPicPr>
          <p:cNvPr id="2" name="Picture 1" descr="TRF100_lockup_R.png"/>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09600" y="6172201"/>
            <a:ext cx="2604551" cy="457200"/>
          </a:xfrm>
          <a:prstGeom prst="rect">
            <a:avLst/>
          </a:prstGeom>
        </p:spPr>
      </p:pic>
    </p:spTree>
    <p:extLst>
      <p:ext uri="{BB962C8B-B14F-4D97-AF65-F5344CB8AC3E}">
        <p14:creationId xmlns:p14="http://schemas.microsoft.com/office/powerpoint/2010/main" val="269680057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84" r:id="rId3"/>
  </p:sldLayoutIdLst>
  <p:transition spd="med">
    <p:pull/>
  </p:transition>
  <p:hf sldNum="0" hdr="0" ftr="0" dt="0"/>
  <p:txStyles>
    <p:titleStyle>
      <a:lvl1pPr algn="l" defTabSz="457200" rtl="0" eaLnBrk="1" latinLnBrk="0" hangingPunct="1">
        <a:spcBef>
          <a:spcPct val="0"/>
        </a:spcBef>
        <a:buNone/>
        <a:defRPr sz="1800" b="1" i="0" kern="1200">
          <a:solidFill>
            <a:schemeClr val="bg1"/>
          </a:solidFill>
          <a:latin typeface="Arial Narrow"/>
          <a:ea typeface="+mj-ea"/>
          <a:cs typeface="Arial Narrow"/>
        </a:defRPr>
      </a:lvl1pPr>
    </p:titleStyle>
    <p:bodyStyle>
      <a:lvl1pPr marL="342900" indent="-342900" algn="l" defTabSz="457200" rtl="0" eaLnBrk="1" latinLnBrk="0" hangingPunct="1">
        <a:spcBef>
          <a:spcPct val="20000"/>
        </a:spcBef>
        <a:buFont typeface="Arial"/>
        <a:buChar char="•"/>
        <a:defRPr sz="3200" b="1" i="0" kern="1200">
          <a:solidFill>
            <a:srgbClr val="16316B"/>
          </a:solidFill>
          <a:latin typeface="Arial Narrow"/>
          <a:ea typeface="+mn-ea"/>
          <a:cs typeface="Arial Narrow"/>
        </a:defRPr>
      </a:lvl1pPr>
      <a:lvl2pPr marL="742950" indent="-285750" algn="l" defTabSz="457200" rtl="0" eaLnBrk="1" latinLnBrk="0" hangingPunct="1">
        <a:spcBef>
          <a:spcPct val="20000"/>
        </a:spcBef>
        <a:buFont typeface="Arial"/>
        <a:buChar char="–"/>
        <a:defRPr sz="2800" b="1" i="0" kern="1200">
          <a:solidFill>
            <a:srgbClr val="16316B"/>
          </a:solidFill>
          <a:latin typeface="Arial Narrow"/>
          <a:ea typeface="+mn-ea"/>
          <a:cs typeface="Arial Narrow"/>
        </a:defRPr>
      </a:lvl2pPr>
      <a:lvl3pPr marL="1143000" indent="-228600" algn="l" defTabSz="457200" rtl="0" eaLnBrk="1" latinLnBrk="0" hangingPunct="1">
        <a:spcBef>
          <a:spcPct val="20000"/>
        </a:spcBef>
        <a:buFont typeface="Arial"/>
        <a:buChar char="•"/>
        <a:defRPr sz="2400" b="1" i="0" kern="1200">
          <a:solidFill>
            <a:srgbClr val="16316B"/>
          </a:solidFill>
          <a:latin typeface="Arial Narrow"/>
          <a:ea typeface="+mn-ea"/>
          <a:cs typeface="Arial Narrow"/>
        </a:defRPr>
      </a:lvl3pPr>
      <a:lvl4pPr marL="1600200" indent="-228600" algn="l" defTabSz="457200" rtl="0" eaLnBrk="1" latinLnBrk="0" hangingPunct="1">
        <a:spcBef>
          <a:spcPct val="20000"/>
        </a:spcBef>
        <a:buFont typeface="Arial"/>
        <a:buChar char="–"/>
        <a:defRPr sz="2000" b="1" i="0" kern="1200">
          <a:solidFill>
            <a:srgbClr val="16316B"/>
          </a:solidFill>
          <a:latin typeface="Arial Narrow"/>
          <a:ea typeface="+mn-ea"/>
          <a:cs typeface="Arial Narrow"/>
        </a:defRPr>
      </a:lvl4pPr>
      <a:lvl5pPr marL="2057400" indent="-228600" algn="l" defTabSz="457200" rtl="0" eaLnBrk="1" latinLnBrk="0" hangingPunct="1">
        <a:spcBef>
          <a:spcPct val="20000"/>
        </a:spcBef>
        <a:buFont typeface="Arial"/>
        <a:buChar char="»"/>
        <a:defRPr sz="2000" b="1" i="0" kern="1200">
          <a:solidFill>
            <a:srgbClr val="16316B"/>
          </a:solidFill>
          <a:latin typeface="Arial Narrow"/>
          <a:ea typeface="+mn-ea"/>
          <a:cs typeface="Arial Narrow"/>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0"/>
            <a:ext cx="12192000" cy="914400"/>
          </a:xfrm>
          <a:prstGeom prst="rect">
            <a:avLst/>
          </a:prstGeom>
          <a:solidFill>
            <a:srgbClr val="005DAA"/>
          </a:solidFill>
          <a:ln>
            <a:noFill/>
          </a:ln>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sz="2400">
              <a:solidFill>
                <a:srgbClr val="E7E7E8"/>
              </a:solidFill>
            </a:endParaRPr>
          </a:p>
        </p:txBody>
      </p:sp>
      <p:sp>
        <p:nvSpPr>
          <p:cNvPr id="7" name="Text Placeholder 2"/>
          <p:cNvSpPr>
            <a:spLocks noGrp="1"/>
          </p:cNvSpPr>
          <p:nvPr>
            <p:ph type="body" idx="1"/>
          </p:nvPr>
        </p:nvSpPr>
        <p:spPr>
          <a:xfrm>
            <a:off x="609600" y="1600201"/>
            <a:ext cx="10972800" cy="4191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sp>
        <p:nvSpPr>
          <p:cNvPr id="4" name="Slide Number Placeholder 3"/>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800">
                <a:solidFill>
                  <a:schemeClr val="tx1">
                    <a:tint val="75000"/>
                  </a:schemeClr>
                </a:solidFill>
                <a:latin typeface="Arial Narrow"/>
                <a:cs typeface="Arial Narrow"/>
              </a:defRPr>
            </a:lvl1pPr>
          </a:lstStyle>
          <a:p>
            <a:fld id="{CAB2FCF9-CE33-3847-9706-1046D2EB27A1}" type="slidenum">
              <a:rPr lang="en-US" smtClean="0"/>
              <a:pPr/>
              <a:t>‹#›</a:t>
            </a:fld>
            <a:endParaRPr lang="en-US" dirty="0"/>
          </a:p>
        </p:txBody>
      </p:sp>
      <p:pic>
        <p:nvPicPr>
          <p:cNvPr id="11" name="Picture 10" descr="TRF100_lockup_R.png"/>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609600" y="6172201"/>
            <a:ext cx="2604551" cy="457200"/>
          </a:xfrm>
          <a:prstGeom prst="rect">
            <a:avLst/>
          </a:prstGeom>
        </p:spPr>
      </p:pic>
    </p:spTree>
    <p:extLst>
      <p:ext uri="{BB962C8B-B14F-4D97-AF65-F5344CB8AC3E}">
        <p14:creationId xmlns:p14="http://schemas.microsoft.com/office/powerpoint/2010/main" val="1999358288"/>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83" r:id="rId3"/>
    <p:sldLayoutId id="2147483817" r:id="rId4"/>
    <p:sldLayoutId id="2147483818" r:id="rId5"/>
    <p:sldLayoutId id="2147483819" r:id="rId6"/>
    <p:sldLayoutId id="2147483820" r:id="rId7"/>
    <p:sldLayoutId id="2147483862" r:id="rId8"/>
    <p:sldLayoutId id="2147483865" r:id="rId9"/>
    <p:sldLayoutId id="2147483866" r:id="rId10"/>
  </p:sldLayoutIdLst>
  <p:transition spd="med">
    <p:pull/>
  </p:transition>
  <p:hf sldNum="0" hdr="0" ftr="0" dt="0"/>
  <p:txStyles>
    <p:titleStyle>
      <a:lvl1pPr algn="l" defTabSz="457200" rtl="0" eaLnBrk="1" latinLnBrk="0" hangingPunct="1">
        <a:spcBef>
          <a:spcPct val="0"/>
        </a:spcBef>
        <a:buNone/>
        <a:defRPr sz="1800" b="1" i="0" kern="1200">
          <a:solidFill>
            <a:schemeClr val="bg1"/>
          </a:solidFill>
          <a:latin typeface="Arial Narrow"/>
          <a:ea typeface="+mj-ea"/>
          <a:cs typeface="Arial Narrow"/>
        </a:defRPr>
      </a:lvl1pPr>
    </p:titleStyle>
    <p:bodyStyle>
      <a:lvl1pPr marL="342900" indent="-342900" algn="l" defTabSz="457200" rtl="0" eaLnBrk="1" latinLnBrk="0" hangingPunct="1">
        <a:spcBef>
          <a:spcPct val="20000"/>
        </a:spcBef>
        <a:buFont typeface="Arial"/>
        <a:buChar char="•"/>
        <a:defRPr sz="3200" kern="1200">
          <a:solidFill>
            <a:srgbClr val="005DAA"/>
          </a:solidFill>
          <a:latin typeface="Georgia"/>
          <a:ea typeface="+mn-ea"/>
          <a:cs typeface="Georgia"/>
        </a:defRPr>
      </a:lvl1pPr>
      <a:lvl2pPr marL="742950" indent="-285750" algn="l" defTabSz="457200" rtl="0" eaLnBrk="1" latinLnBrk="0" hangingPunct="1">
        <a:spcBef>
          <a:spcPct val="20000"/>
        </a:spcBef>
        <a:buFont typeface="Arial"/>
        <a:buChar char="–"/>
        <a:defRPr sz="2800" kern="1200">
          <a:solidFill>
            <a:srgbClr val="005DAA"/>
          </a:solidFill>
          <a:latin typeface="Georgia"/>
          <a:ea typeface="+mn-ea"/>
          <a:cs typeface="Georgia"/>
        </a:defRPr>
      </a:lvl2pPr>
      <a:lvl3pPr marL="1143000" indent="-228600" algn="l" defTabSz="457200" rtl="0" eaLnBrk="1" latinLnBrk="0" hangingPunct="1">
        <a:spcBef>
          <a:spcPct val="20000"/>
        </a:spcBef>
        <a:buFont typeface="Arial"/>
        <a:buChar char="•"/>
        <a:defRPr sz="2400" kern="1200">
          <a:solidFill>
            <a:srgbClr val="005DAA"/>
          </a:solidFill>
          <a:latin typeface="Georgia"/>
          <a:ea typeface="+mn-ea"/>
          <a:cs typeface="Georgia"/>
        </a:defRPr>
      </a:lvl3pPr>
      <a:lvl4pPr marL="1600200" indent="-228600" algn="l" defTabSz="457200" rtl="0" eaLnBrk="1" latinLnBrk="0" hangingPunct="1">
        <a:spcBef>
          <a:spcPct val="20000"/>
        </a:spcBef>
        <a:buFont typeface="Arial"/>
        <a:buChar char="–"/>
        <a:defRPr sz="2000" kern="1200">
          <a:solidFill>
            <a:srgbClr val="005DAA"/>
          </a:solidFill>
          <a:latin typeface="Georgia"/>
          <a:ea typeface="+mn-ea"/>
          <a:cs typeface="Georgia"/>
        </a:defRPr>
      </a:lvl4pPr>
      <a:lvl5pPr marL="2057400" indent="-228600" algn="l" defTabSz="457200" rtl="0" eaLnBrk="1" latinLnBrk="0" hangingPunct="1">
        <a:spcBef>
          <a:spcPct val="20000"/>
        </a:spcBef>
        <a:buFont typeface="Arial"/>
        <a:buChar char="»"/>
        <a:defRPr sz="2000" kern="1200">
          <a:solidFill>
            <a:srgbClr val="005DAA"/>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0"/>
            <a:ext cx="12192000" cy="5867400"/>
          </a:xfrm>
          <a:prstGeom prst="rect">
            <a:avLst/>
          </a:prstGeom>
          <a:solidFill>
            <a:srgbClr val="00B4E7"/>
          </a:solidFill>
          <a:ln>
            <a:noFill/>
          </a:ln>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sz="2400">
              <a:solidFill>
                <a:srgbClr val="E7E7E8"/>
              </a:solidFill>
            </a:endParaRPr>
          </a:p>
        </p:txBody>
      </p:sp>
      <p:sp>
        <p:nvSpPr>
          <p:cNvPr id="7" name="Text Placeholder 2"/>
          <p:cNvSpPr>
            <a:spLocks noGrp="1"/>
          </p:cNvSpPr>
          <p:nvPr>
            <p:ph type="body" idx="1"/>
          </p:nvPr>
        </p:nvSpPr>
        <p:spPr>
          <a:xfrm>
            <a:off x="609600" y="1600201"/>
            <a:ext cx="10972800" cy="4191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609600" y="274638"/>
            <a:ext cx="9855200" cy="487362"/>
          </a:xfrm>
          <a:prstGeom prst="rect">
            <a:avLst/>
          </a:prstGeom>
        </p:spPr>
        <p:txBody>
          <a:bodyPr vert="horz" lIns="91440" tIns="45720" rIns="91440" bIns="45720" rtlCol="0" anchor="t">
            <a:normAutofit/>
          </a:bodyPr>
          <a:lstStyle/>
          <a:p>
            <a:r>
              <a:rPr lang="en-US" dirty="0"/>
              <a:t>CLICK TO EDIT MASTER TITLE STYLE</a:t>
            </a:r>
          </a:p>
        </p:txBody>
      </p:sp>
      <p:pic>
        <p:nvPicPr>
          <p:cNvPr id="6" name="Picture 5" descr="IC16-Seoul_lockup_PMS_C.eps"/>
          <p:cNvPicPr>
            <a:picLocks noChangeAspect="1"/>
          </p:cNvPicPr>
          <p:nvPr userDrawn="1"/>
        </p:nvPicPr>
        <p:blipFill>
          <a:blip r:embed="rId10" cstate="screen">
            <a:extLst>
              <a:ext uri="{28A0092B-C50C-407E-A947-70E740481C1C}">
                <a14:useLocalDpi xmlns:a14="http://schemas.microsoft.com/office/drawing/2010/main"/>
              </a:ext>
            </a:extLst>
          </a:blip>
          <a:stretch>
            <a:fillRect/>
          </a:stretch>
        </p:blipFill>
        <p:spPr>
          <a:xfrm>
            <a:off x="609600" y="6172201"/>
            <a:ext cx="2784000" cy="433175"/>
          </a:xfrm>
          <a:prstGeom prst="rect">
            <a:avLst/>
          </a:prstGeom>
        </p:spPr>
      </p:pic>
    </p:spTree>
    <p:extLst>
      <p:ext uri="{BB962C8B-B14F-4D97-AF65-F5344CB8AC3E}">
        <p14:creationId xmlns:p14="http://schemas.microsoft.com/office/powerpoint/2010/main" val="2299458886"/>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85" r:id="rId7"/>
    <p:sldLayoutId id="2147483898" r:id="rId8"/>
  </p:sldLayoutIdLst>
  <p:transition spd="med">
    <p:pull/>
  </p:transition>
  <p:hf sldNum="0" hdr="0" ftr="0" dt="0"/>
  <p:txStyles>
    <p:titleStyle>
      <a:lvl1pPr algn="l" defTabSz="457200" rtl="0" eaLnBrk="1" latinLnBrk="0" hangingPunct="1">
        <a:spcBef>
          <a:spcPct val="0"/>
        </a:spcBef>
        <a:buNone/>
        <a:defRPr sz="1800" b="1" i="0" kern="1200">
          <a:solidFill>
            <a:schemeClr val="bg1"/>
          </a:solidFill>
          <a:latin typeface="Arial Narrow"/>
          <a:ea typeface="+mj-ea"/>
          <a:cs typeface="Arial Narrow"/>
        </a:defRPr>
      </a:lvl1pPr>
    </p:titleStyle>
    <p:bodyStyle>
      <a:lvl1pPr marL="342900" indent="-342900" algn="l" defTabSz="457200" rtl="0" eaLnBrk="1" latinLnBrk="0" hangingPunct="1">
        <a:spcBef>
          <a:spcPct val="20000"/>
        </a:spcBef>
        <a:buFont typeface="Arial"/>
        <a:buChar char="•"/>
        <a:defRPr sz="3200" kern="1200">
          <a:solidFill>
            <a:schemeClr val="bg1"/>
          </a:solidFill>
          <a:latin typeface="Georgia"/>
          <a:ea typeface="+mn-ea"/>
          <a:cs typeface="Georgia"/>
        </a:defRPr>
      </a:lvl1pPr>
      <a:lvl2pPr marL="742950" indent="-285750" algn="l" defTabSz="457200" rtl="0" eaLnBrk="1" latinLnBrk="0" hangingPunct="1">
        <a:spcBef>
          <a:spcPct val="20000"/>
        </a:spcBef>
        <a:buFont typeface="Arial"/>
        <a:buChar char="–"/>
        <a:defRPr sz="2800" kern="1200">
          <a:solidFill>
            <a:schemeClr val="bg1"/>
          </a:solidFill>
          <a:latin typeface="Georgia"/>
          <a:ea typeface="+mn-ea"/>
          <a:cs typeface="Georgia"/>
        </a:defRPr>
      </a:lvl2pPr>
      <a:lvl3pPr marL="1143000" indent="-228600" algn="l" defTabSz="457200" rtl="0" eaLnBrk="1" latinLnBrk="0" hangingPunct="1">
        <a:spcBef>
          <a:spcPct val="20000"/>
        </a:spcBef>
        <a:buFont typeface="Arial"/>
        <a:buChar char="•"/>
        <a:defRPr sz="2400" kern="1200">
          <a:solidFill>
            <a:schemeClr val="bg1"/>
          </a:solidFill>
          <a:latin typeface="Georgia"/>
          <a:ea typeface="+mn-ea"/>
          <a:cs typeface="Georgia"/>
        </a:defRPr>
      </a:lvl3pPr>
      <a:lvl4pPr marL="1600200" indent="-228600" algn="l" defTabSz="457200" rtl="0" eaLnBrk="1" latinLnBrk="0" hangingPunct="1">
        <a:spcBef>
          <a:spcPct val="20000"/>
        </a:spcBef>
        <a:buFont typeface="Arial"/>
        <a:buChar char="–"/>
        <a:defRPr sz="2000" kern="1200">
          <a:solidFill>
            <a:schemeClr val="bg1"/>
          </a:solidFill>
          <a:latin typeface="Georgia"/>
          <a:ea typeface="+mn-ea"/>
          <a:cs typeface="Georgia"/>
        </a:defRPr>
      </a:lvl4pPr>
      <a:lvl5pPr marL="2057400" indent="-228600" algn="l" defTabSz="457200" rtl="0" eaLnBrk="1" latinLnBrk="0" hangingPunct="1">
        <a:spcBef>
          <a:spcPct val="20000"/>
        </a:spcBef>
        <a:buFont typeface="Arial"/>
        <a:buChar char="»"/>
        <a:defRPr sz="2000" kern="1200">
          <a:solidFill>
            <a:schemeClr val="bg1"/>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サブタイトル 5"/>
          <p:cNvSpPr>
            <a:spLocks noGrp="1"/>
          </p:cNvSpPr>
          <p:nvPr>
            <p:ph type="subTitle" idx="4294967295"/>
          </p:nvPr>
        </p:nvSpPr>
        <p:spPr>
          <a:xfrm>
            <a:off x="5105400" y="5181600"/>
            <a:ext cx="7086600" cy="1143000"/>
          </a:xfrm>
          <a:prstGeom prst="rect">
            <a:avLst/>
          </a:prstGeom>
        </p:spPr>
        <p:txBody>
          <a:bodyPr>
            <a:normAutofit/>
          </a:bodyPr>
          <a:lstStyle/>
          <a:p>
            <a:pPr marL="0" indent="0">
              <a:buNone/>
              <a:defRPr/>
            </a:pPr>
            <a:r>
              <a:rPr lang="en-US" altLang="ja-JP" sz="2800" b="1" dirty="0">
                <a:latin typeface="ＭＳ Ｐゴシック" panose="020B0600070205080204" pitchFamily="50" charset="-128"/>
                <a:ea typeface="ＭＳ Ｐゴシック" panose="020B0600070205080204" pitchFamily="50" charset="-128"/>
              </a:rPr>
              <a:t>2022-23</a:t>
            </a:r>
            <a:r>
              <a:rPr lang="ja-JP" altLang="en-US" sz="2800" b="1" dirty="0">
                <a:latin typeface="ＭＳ Ｐゴシック" panose="020B0600070205080204" pitchFamily="50" charset="-128"/>
                <a:ea typeface="ＭＳ Ｐゴシック" panose="020B0600070205080204" pitchFamily="50" charset="-128"/>
              </a:rPr>
              <a:t>年度 地区財団委員会　</a:t>
            </a:r>
            <a:endParaRPr lang="en-US" altLang="ja-JP" sz="2800" b="1" dirty="0">
              <a:latin typeface="ＭＳ Ｐゴシック" panose="020B0600070205080204" pitchFamily="50" charset="-128"/>
              <a:ea typeface="ＭＳ Ｐゴシック" panose="020B0600070205080204" pitchFamily="50" charset="-128"/>
            </a:endParaRPr>
          </a:p>
          <a:p>
            <a:pPr marL="0" indent="0">
              <a:buNone/>
              <a:defRPr/>
            </a:pPr>
            <a:r>
              <a:rPr lang="ja-JP" altLang="en-US" sz="2800" b="1" dirty="0">
                <a:latin typeface="ＭＳ Ｐゴシック" panose="020B0600070205080204" pitchFamily="50" charset="-128"/>
                <a:ea typeface="ＭＳ Ｐゴシック" panose="020B0600070205080204" pitchFamily="50" charset="-128"/>
              </a:rPr>
              <a:t>資金管理小委員会　相馬　康人（八尾</a:t>
            </a:r>
            <a:r>
              <a:rPr lang="en-US" altLang="ja-JP" sz="2800" b="1" dirty="0">
                <a:latin typeface="ＭＳ Ｐゴシック" panose="020B0600070205080204" pitchFamily="50" charset="-128"/>
                <a:ea typeface="ＭＳ Ｐゴシック" panose="020B0600070205080204" pitchFamily="50" charset="-128"/>
              </a:rPr>
              <a:t>RC</a:t>
            </a:r>
            <a:r>
              <a:rPr lang="ja-JP" altLang="en-US" sz="2800" b="1" dirty="0">
                <a:latin typeface="ＭＳ Ｐゴシック" panose="020B0600070205080204" pitchFamily="50" charset="-128"/>
                <a:ea typeface="ＭＳ Ｐゴシック" panose="020B0600070205080204" pitchFamily="50" charset="-128"/>
              </a:rPr>
              <a:t>）</a:t>
            </a:r>
          </a:p>
        </p:txBody>
      </p:sp>
      <p:sp>
        <p:nvSpPr>
          <p:cNvPr id="5" name="タイトル 4"/>
          <p:cNvSpPr>
            <a:spLocks noGrp="1"/>
          </p:cNvSpPr>
          <p:nvPr>
            <p:ph type="ctrTitle" idx="4294967295"/>
          </p:nvPr>
        </p:nvSpPr>
        <p:spPr>
          <a:xfrm>
            <a:off x="2895600" y="2819400"/>
            <a:ext cx="9296400" cy="990600"/>
          </a:xfrm>
          <a:prstGeom prst="rect">
            <a:avLst/>
          </a:prstGeom>
        </p:spPr>
        <p:txBody>
          <a:bodyPr/>
          <a:lstStyle/>
          <a:p>
            <a:pPr>
              <a:defRPr/>
            </a:pPr>
            <a:r>
              <a:rPr lang="ja-JP" altLang="en-US" sz="4000" dirty="0"/>
              <a:t>　</a:t>
            </a:r>
          </a:p>
        </p:txBody>
      </p:sp>
      <p:sp>
        <p:nvSpPr>
          <p:cNvPr id="17412" name="タイトル 2"/>
          <p:cNvSpPr txBox="1">
            <a:spLocks/>
          </p:cNvSpPr>
          <p:nvPr/>
        </p:nvSpPr>
        <p:spPr bwMode="auto">
          <a:xfrm>
            <a:off x="1015638" y="990600"/>
            <a:ext cx="5308962" cy="1600200"/>
          </a:xfrm>
          <a:prstGeom prst="rect">
            <a:avLst/>
          </a:prstGeom>
          <a:noFill/>
          <a:ln w="9525">
            <a:noFill/>
            <a:miter lim="800000"/>
            <a:headEnd/>
            <a:tailEnd/>
          </a:ln>
        </p:spPr>
        <p:txBody>
          <a:bodyPr anchor="ctr"/>
          <a:lstStyle/>
          <a:p>
            <a:pPr>
              <a:spcAft>
                <a:spcPts val="1200"/>
              </a:spcAft>
            </a:pPr>
            <a:r>
              <a:rPr lang="en-US" altLang="ja-JP"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2023</a:t>
            </a:r>
            <a:r>
              <a:rPr lang="ja-JP" altLang="en-US"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年</a:t>
            </a:r>
            <a:r>
              <a:rPr lang="en-US" altLang="ja-JP"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1</a:t>
            </a:r>
            <a:r>
              <a:rPr lang="ja-JP" altLang="en-US"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月</a:t>
            </a:r>
            <a:r>
              <a:rPr lang="en-US" altLang="ja-JP"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28</a:t>
            </a:r>
            <a:r>
              <a:rPr lang="ja-JP" altLang="en-US"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日</a:t>
            </a:r>
            <a:endParaRPr lang="en-US" altLang="ja-JP" b="1" dirty="0">
              <a:solidFill>
                <a:schemeClr val="tx2"/>
              </a:solidFill>
              <a:latin typeface="ＭＳ Ｐゴシック" panose="020B0600070205080204" pitchFamily="50" charset="-128"/>
              <a:ea typeface="ＭＳ Ｐゴシック" panose="020B0600070205080204" pitchFamily="50" charset="-128"/>
              <a:cs typeface="Meiryo UI" pitchFamily="50" charset="-128"/>
            </a:endParaRPr>
          </a:p>
          <a:p>
            <a:r>
              <a:rPr lang="en-US" altLang="ja-JP" sz="3200"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RI2660</a:t>
            </a:r>
            <a:r>
              <a:rPr lang="ja-JP" altLang="en-US" sz="3200"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地区</a:t>
            </a:r>
            <a:endParaRPr lang="en-US" altLang="ja-JP" sz="3200" b="1" dirty="0">
              <a:solidFill>
                <a:schemeClr val="tx2"/>
              </a:solidFill>
              <a:latin typeface="ＭＳ Ｐゴシック" panose="020B0600070205080204" pitchFamily="50" charset="-128"/>
              <a:ea typeface="ＭＳ Ｐゴシック" panose="020B0600070205080204" pitchFamily="50" charset="-128"/>
              <a:cs typeface="Meiryo UI" pitchFamily="50" charset="-128"/>
            </a:endParaRPr>
          </a:p>
          <a:p>
            <a:r>
              <a:rPr lang="ja-JP" altLang="en-US" sz="3200"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ロータリー財団セミナー</a:t>
            </a:r>
          </a:p>
        </p:txBody>
      </p:sp>
      <p:sp>
        <p:nvSpPr>
          <p:cNvPr id="6" name="正方形/長方形 5"/>
          <p:cNvSpPr/>
          <p:nvPr/>
        </p:nvSpPr>
        <p:spPr>
          <a:xfrm>
            <a:off x="1495425" y="3124200"/>
            <a:ext cx="8763000" cy="1015663"/>
          </a:xfrm>
          <a:prstGeom prst="rect">
            <a:avLst/>
          </a:prstGeom>
        </p:spPr>
        <p:txBody>
          <a:bodyPr wrap="square">
            <a:spAutoFit/>
          </a:bodyPr>
          <a:lstStyle/>
          <a:p>
            <a:pPr algn="ctr"/>
            <a:r>
              <a:rPr lang="ja-JP" altLang="en-US" sz="6000" dirty="0">
                <a:solidFill>
                  <a:schemeClr val="tx2"/>
                </a:solidFill>
                <a:latin typeface="ＭＳ Ｐゴシック" panose="020B0600070205080204" pitchFamily="50" charset="-128"/>
                <a:ea typeface="ＭＳ Ｐゴシック" panose="020B0600070205080204" pitchFamily="50" charset="-128"/>
              </a:rPr>
              <a:t>財団補助金の管理・運用</a:t>
            </a:r>
          </a:p>
        </p:txBody>
      </p:sp>
    </p:spTree>
    <p:extLst>
      <p:ext uri="{BB962C8B-B14F-4D97-AF65-F5344CB8AC3E}">
        <p14:creationId xmlns:p14="http://schemas.microsoft.com/office/powerpoint/2010/main" val="531791323"/>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4294967295"/>
          </p:nvPr>
        </p:nvSpPr>
        <p:spPr>
          <a:xfrm>
            <a:off x="533400" y="2285996"/>
            <a:ext cx="11160000" cy="3960000"/>
          </a:xfrm>
          <a:prstGeom prst="rect">
            <a:avLst/>
          </a:prstGeom>
          <a:ln>
            <a:solidFill>
              <a:srgbClr val="002060"/>
            </a:solidFill>
          </a:ln>
        </p:spPr>
        <p:txBody>
          <a:bodyPr tIns="90000" bIns="324000">
            <a:noAutofit/>
          </a:bodyPr>
          <a:lstStyle/>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補助金着金前の着手 </a:t>
            </a: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（発注含む）</a:t>
            </a: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補助金の着金時、補助金専用口座が残高０になっていない </a:t>
            </a: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（特に利子）</a:t>
            </a: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補助金専用口座からクラブの決済口座に振り替えて入出金。</a:t>
            </a:r>
          </a:p>
          <a:p>
            <a:pPr marL="857250" marR="0" lvl="1" indent="-457200" algn="l" defTabSz="457200" rtl="0" eaLnBrk="1" fontAlgn="auto" latinLnBrk="0" hangingPunct="1">
              <a:lnSpc>
                <a:spcPct val="150000"/>
              </a:lnSpc>
              <a:spcBef>
                <a:spcPct val="20000"/>
              </a:spcBef>
              <a:spcAft>
                <a:spcPts val="0"/>
              </a:spcAft>
              <a:buClrTx/>
              <a:buSzTx/>
              <a:buFont typeface="+mj-ea"/>
              <a:buAutoNum type="circleNumDbPlain"/>
              <a:tabLst/>
              <a:defRPr/>
            </a:pPr>
            <a:r>
              <a:rPr kumimoji="0" lang="ja-JP" altLang="en-US" sz="2400" b="0" i="0" u="none" strike="noStrike" kern="1200" cap="none" spc="0" normalizeH="0" baseline="0" noProof="0" dirty="0">
                <a:ln>
                  <a:noFill/>
                </a:ln>
                <a:solidFill>
                  <a:srgbClr val="EEECE1">
                    <a:lumMod val="10000"/>
                  </a:srgbClr>
                </a:solidFill>
                <a:effectLst/>
                <a:uLnTx/>
                <a:uFillTx/>
                <a:latin typeface="ＭＳ Ｐゴシック" panose="020B0600070205080204" pitchFamily="50" charset="-128"/>
                <a:ea typeface="ＭＳ Ｐゴシック" panose="020B0600070205080204" pitchFamily="50" charset="-128"/>
              </a:rPr>
              <a:t>協力団体や受益者に対して現金を直接送金 </a:t>
            </a:r>
            <a:r>
              <a:rPr kumimoji="0" lang="ja-JP" altLang="en-US" sz="1800" b="0" i="0" u="none" strike="noStrike" kern="1200" cap="none" spc="0" normalizeH="0" baseline="0" noProof="0" dirty="0">
                <a:ln>
                  <a:noFill/>
                </a:ln>
                <a:solidFill>
                  <a:srgbClr val="EEECE1">
                    <a:lumMod val="10000"/>
                  </a:srgbClr>
                </a:solidFill>
                <a:effectLst/>
                <a:uLnTx/>
                <a:uFillTx/>
                <a:latin typeface="ＭＳ Ｐゴシック" panose="020B0600070205080204" pitchFamily="50" charset="-128"/>
                <a:ea typeface="ＭＳ Ｐゴシック" panose="020B0600070205080204" pitchFamily="50" charset="-128"/>
              </a:rPr>
              <a:t>（物品調達は必ずクラブが実施）</a:t>
            </a:r>
            <a:r>
              <a:rPr kumimoji="0" lang="ja-JP" altLang="en-US" sz="2400" b="0" i="0" u="none" strike="noStrike" kern="1200" cap="none" spc="0" normalizeH="0" baseline="0" noProof="0" dirty="0">
                <a:ln>
                  <a:noFill/>
                </a:ln>
                <a:solidFill>
                  <a:srgbClr val="EEECE1">
                    <a:lumMod val="10000"/>
                  </a:srgbClr>
                </a:solidFill>
                <a:effectLst/>
                <a:uLnTx/>
                <a:uFillTx/>
                <a:latin typeface="ＭＳ Ｐゴシック" panose="020B0600070205080204" pitchFamily="50" charset="-128"/>
                <a:ea typeface="ＭＳ Ｐゴシック" panose="020B0600070205080204" pitchFamily="50" charset="-128"/>
              </a:rPr>
              <a:t>。</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変更申請が無い状態で、申請書と異なる内容でプロジェクトを実施。</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4" name="タイトル 3"/>
          <p:cNvSpPr>
            <a:spLocks noGrp="1"/>
          </p:cNvSpPr>
          <p:nvPr>
            <p:ph type="title" idx="4294967295"/>
          </p:nvPr>
        </p:nvSpPr>
        <p:spPr>
          <a:xfrm>
            <a:off x="533400" y="1440000"/>
            <a:ext cx="10287000" cy="838200"/>
          </a:xfrm>
          <a:prstGeom prst="rect">
            <a:avLst/>
          </a:prstGeom>
        </p:spPr>
        <p:txBody>
          <a:bodyPr>
            <a:noAutofit/>
          </a:bodyPr>
          <a:lstStyle/>
          <a:p>
            <a:r>
              <a:rPr lang="ja-JP" altLang="en-US" sz="3200" dirty="0">
                <a:solidFill>
                  <a:schemeClr val="tx2"/>
                </a:solidFill>
                <a:latin typeface="ＭＳ Ｐゴシック" panose="020B0600070205080204" pitchFamily="50" charset="-128"/>
                <a:ea typeface="ＭＳ Ｐゴシック" panose="020B0600070205080204" pitchFamily="50" charset="-128"/>
              </a:rPr>
              <a:t>補助金管理・運用上の不備事例①　（資金運用）</a:t>
            </a:r>
            <a:endParaRPr kumimoji="1" lang="ja-JP" altLang="en-US" sz="3200" dirty="0">
              <a:solidFill>
                <a:schemeClr val="tx2"/>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333610400"/>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4294967295"/>
          </p:nvPr>
        </p:nvSpPr>
        <p:spPr>
          <a:xfrm>
            <a:off x="533400" y="2286000"/>
            <a:ext cx="11160000" cy="4024800"/>
          </a:xfrm>
          <a:prstGeom prst="rect">
            <a:avLst/>
          </a:prstGeom>
          <a:ln>
            <a:solidFill>
              <a:srgbClr val="002060"/>
            </a:solidFill>
          </a:ln>
        </p:spPr>
        <p:txBody>
          <a:bodyPr tIns="90000" bIns="324000">
            <a:spAutoFit/>
          </a:bodyPr>
          <a:lstStyle/>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ロータリー会員の移動費を費用計上。</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発注先・協力団体に所属するロータリー会員が、プロジェクト担当者。</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協力団体の運営費を費用計上。</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既存のイベントへの支援 </a:t>
            </a: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 （協力団体の運営費の実質的な支援につながる）</a:t>
            </a: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講師への報酬が過大 </a:t>
            </a: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（講師一人当たりの報酬はプロジェクト予算の </a:t>
            </a:r>
            <a:r>
              <a:rPr lang="en-US" altLang="ja-JP" sz="1800" dirty="0">
                <a:solidFill>
                  <a:schemeClr val="bg2">
                    <a:lumMod val="10000"/>
                  </a:schemeClr>
                </a:solidFill>
                <a:latin typeface="ＭＳ Ｐゴシック" panose="020B0600070205080204" pitchFamily="50" charset="-128"/>
                <a:ea typeface="ＭＳ Ｐゴシック" panose="020B0600070205080204" pitchFamily="50" charset="-128"/>
              </a:rPr>
              <a:t>10%</a:t>
            </a: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または </a:t>
            </a:r>
            <a:r>
              <a:rPr lang="en-US" altLang="ja-JP" sz="1800" dirty="0">
                <a:solidFill>
                  <a:schemeClr val="bg2">
                    <a:lumMod val="10000"/>
                  </a:schemeClr>
                </a:solidFill>
                <a:latin typeface="ＭＳ Ｐゴシック" panose="020B0600070205080204" pitchFamily="50" charset="-128"/>
                <a:ea typeface="ＭＳ Ｐゴシック" panose="020B0600070205080204" pitchFamily="50" charset="-128"/>
              </a:rPr>
              <a:t>10 </a:t>
            </a: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万円まで）</a:t>
            </a: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同一の受益者または地域に対し、前年度以前と同等の支援内容を継続。</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4" name="タイトル 3"/>
          <p:cNvSpPr>
            <a:spLocks noGrp="1"/>
          </p:cNvSpPr>
          <p:nvPr>
            <p:ph type="title" idx="4294967295"/>
          </p:nvPr>
        </p:nvSpPr>
        <p:spPr>
          <a:xfrm>
            <a:off x="533400" y="1440000"/>
            <a:ext cx="10287000" cy="838200"/>
          </a:xfrm>
          <a:prstGeom prst="rect">
            <a:avLst/>
          </a:prstGeom>
        </p:spPr>
        <p:txBody>
          <a:bodyPr>
            <a:noAutofit/>
          </a:bodyPr>
          <a:lstStyle/>
          <a:p>
            <a:r>
              <a:rPr lang="ja-JP" altLang="en-US" sz="3200" dirty="0">
                <a:solidFill>
                  <a:schemeClr val="tx2"/>
                </a:solidFill>
                <a:latin typeface="ＭＳ Ｐゴシック" panose="020B0600070205080204" pitchFamily="50" charset="-128"/>
                <a:ea typeface="ＭＳ Ｐゴシック" panose="020B0600070205080204" pitchFamily="50" charset="-128"/>
              </a:rPr>
              <a:t>補助金管理・運用上の不備事例②　（事業内容）</a:t>
            </a:r>
            <a:endParaRPr kumimoji="1" lang="ja-JP" altLang="en-US" sz="3200" dirty="0">
              <a:solidFill>
                <a:schemeClr val="tx2"/>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47546594"/>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4294967295"/>
          </p:nvPr>
        </p:nvSpPr>
        <p:spPr>
          <a:xfrm>
            <a:off x="533400" y="2286000"/>
            <a:ext cx="11160000" cy="3960000"/>
          </a:xfrm>
          <a:prstGeom prst="rect">
            <a:avLst/>
          </a:prstGeom>
          <a:ln>
            <a:solidFill>
              <a:srgbClr val="002060"/>
            </a:solidFill>
          </a:ln>
        </p:spPr>
        <p:txBody>
          <a:bodyPr tIns="90000" bIns="324000">
            <a:noAutofit/>
          </a:bodyPr>
          <a:lstStyle/>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領収書の日付・宛名の不備。</a:t>
            </a: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領収書と支出額の合計不一致、または領収書の不足。</a:t>
            </a: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領収書を提出すべきところ、請求書と銀行振込の控えや納品書、　　　　　　　　振込金受取書の添付しかない。</a:t>
            </a: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海外の領収書がついていたが、内容の把握ができない。</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0" indent="0">
              <a:lnSpc>
                <a:spcPct val="150000"/>
              </a:lnSpc>
              <a:buNone/>
            </a:pPr>
            <a:endPar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4" name="タイトル 3"/>
          <p:cNvSpPr>
            <a:spLocks noGrp="1"/>
          </p:cNvSpPr>
          <p:nvPr>
            <p:ph type="title" idx="4294967295"/>
          </p:nvPr>
        </p:nvSpPr>
        <p:spPr>
          <a:xfrm>
            <a:off x="533400" y="1440000"/>
            <a:ext cx="10287000" cy="838200"/>
          </a:xfrm>
          <a:prstGeom prst="rect">
            <a:avLst/>
          </a:prstGeom>
        </p:spPr>
        <p:txBody>
          <a:bodyPr>
            <a:noAutofit/>
          </a:bodyPr>
          <a:lstStyle/>
          <a:p>
            <a:r>
              <a:rPr lang="ja-JP" altLang="en-US" sz="3200" dirty="0">
                <a:solidFill>
                  <a:schemeClr val="tx2"/>
                </a:solidFill>
                <a:latin typeface="ＭＳ Ｐゴシック" panose="020B0600070205080204" pitchFamily="50" charset="-128"/>
                <a:ea typeface="ＭＳ Ｐゴシック" panose="020B0600070205080204" pitchFamily="50" charset="-128"/>
              </a:rPr>
              <a:t>補助金管理・運用上の不備事例③　（領収書）</a:t>
            </a:r>
            <a:endParaRPr kumimoji="1" lang="ja-JP" altLang="en-US" sz="3200" dirty="0">
              <a:solidFill>
                <a:schemeClr val="tx2"/>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790953176"/>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4294967295"/>
          </p:nvPr>
        </p:nvSpPr>
        <p:spPr>
          <a:xfrm>
            <a:off x="533400" y="2286000"/>
            <a:ext cx="11160000" cy="3960000"/>
          </a:xfrm>
          <a:prstGeom prst="rect">
            <a:avLst/>
          </a:prstGeom>
          <a:ln>
            <a:solidFill>
              <a:srgbClr val="002060"/>
            </a:solidFill>
          </a:ln>
        </p:spPr>
        <p:txBody>
          <a:bodyPr tIns="90000" bIns="324000">
            <a:noAutofit/>
          </a:bodyPr>
          <a:lstStyle/>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ロータリ</a:t>
            </a:r>
            <a:r>
              <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rPr>
              <a:t>―</a:t>
            </a: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レートの勘違い。</a:t>
            </a: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収入合計と支出合計の不一致。</a:t>
            </a: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利子の計上の失念。</a:t>
            </a:r>
          </a:p>
          <a:p>
            <a:pPr marL="857250" lvl="1" indent="-457200">
              <a:lnSpc>
                <a:spcPct val="150000"/>
              </a:lnSpc>
              <a:buFont typeface="+mj-ea"/>
              <a:buAutoNum type="circleNumDbPlain"/>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ロータリー会員の関連する団体が受益者・発注先となっているが、</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400050" lvl="1" indent="0">
              <a:lnSpc>
                <a:spcPct val="150000"/>
              </a:lnSpc>
              <a:buNone/>
            </a:pPr>
            <a:r>
              <a:rPr lang="ja-JP" altLang="en-US" sz="2400" dirty="0">
                <a:solidFill>
                  <a:schemeClr val="bg1"/>
                </a:solidFill>
                <a:latin typeface="ＭＳ Ｐゴシック" panose="020B0600070205080204" pitchFamily="50" charset="-128"/>
                <a:ea typeface="ＭＳ Ｐゴシック" panose="020B0600070205080204" pitchFamily="50" charset="-128"/>
              </a:rPr>
              <a:t>　　</a:t>
            </a: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その団体でなければならない理由の記載が不足しており、妥当性が不明瞭。</a:t>
            </a:r>
          </a:p>
          <a:p>
            <a:pPr marL="0" indent="0">
              <a:lnSpc>
                <a:spcPct val="150000"/>
              </a:lnSpc>
              <a:buNone/>
            </a:pPr>
            <a:endPar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4" name="タイトル 3"/>
          <p:cNvSpPr>
            <a:spLocks noGrp="1"/>
          </p:cNvSpPr>
          <p:nvPr>
            <p:ph type="title" idx="4294967295"/>
          </p:nvPr>
        </p:nvSpPr>
        <p:spPr>
          <a:xfrm>
            <a:off x="533400" y="1440000"/>
            <a:ext cx="10287000" cy="838200"/>
          </a:xfrm>
          <a:prstGeom prst="rect">
            <a:avLst/>
          </a:prstGeom>
        </p:spPr>
        <p:txBody>
          <a:bodyPr>
            <a:noAutofit/>
          </a:bodyPr>
          <a:lstStyle/>
          <a:p>
            <a:r>
              <a:rPr lang="ja-JP" altLang="en-US" sz="3200" dirty="0">
                <a:solidFill>
                  <a:schemeClr val="tx2"/>
                </a:solidFill>
                <a:latin typeface="ＭＳ Ｐゴシック" panose="020B0600070205080204" pitchFamily="50" charset="-128"/>
                <a:ea typeface="ＭＳ Ｐゴシック" panose="020B0600070205080204" pitchFamily="50" charset="-128"/>
              </a:rPr>
              <a:t>補助金管理・運用上の不備事例④　（報告書）</a:t>
            </a:r>
            <a:endParaRPr kumimoji="1" lang="ja-JP" altLang="en-US" sz="3200" dirty="0">
              <a:solidFill>
                <a:schemeClr val="tx2"/>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031927296"/>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495425" y="2819400"/>
            <a:ext cx="8763000" cy="769441"/>
          </a:xfrm>
          <a:prstGeom prst="rect">
            <a:avLst/>
          </a:prstGeom>
        </p:spPr>
        <p:txBody>
          <a:bodyPr wrap="square">
            <a:spAutoFit/>
          </a:bodyPr>
          <a:lstStyle/>
          <a:p>
            <a:pPr algn="ctr"/>
            <a:r>
              <a:rPr lang="ja-JP" altLang="en-US" sz="4400" dirty="0">
                <a:solidFill>
                  <a:schemeClr val="tx2"/>
                </a:solidFill>
                <a:latin typeface="ＭＳ Ｐゴシック" panose="020B0600070205080204" pitchFamily="50" charset="-128"/>
                <a:ea typeface="ＭＳ Ｐゴシック" panose="020B0600070205080204" pitchFamily="50" charset="-128"/>
              </a:rPr>
              <a:t>クラブからいただいたご質問</a:t>
            </a:r>
            <a:endParaRPr lang="ja-JP" altLang="en-US" sz="3600" dirty="0">
              <a:solidFill>
                <a:schemeClr val="tx2"/>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8690715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1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4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32800" y="2286000"/>
            <a:ext cx="11160000" cy="3960000"/>
          </a:xfrm>
          <a:prstGeom prst="rect">
            <a:avLst/>
          </a:prstGeom>
          <a:ln>
            <a:solidFill>
              <a:srgbClr val="002060"/>
            </a:solidFill>
          </a:ln>
        </p:spPr>
        <p:txBody>
          <a:bodyPr wrap="square" tIns="90000">
            <a:noAutofit/>
          </a:bodyPr>
          <a:lstStyle/>
          <a:p>
            <a:pPr lvl="1">
              <a:lnSpc>
                <a:spcPct val="200000"/>
              </a:lnSpc>
            </a:pPr>
            <a:r>
              <a:rPr lang="en-US" altLang="ja-JP" dirty="0">
                <a:solidFill>
                  <a:srgbClr val="16316B"/>
                </a:solidFill>
                <a:latin typeface="ＭＳ Ｐゴシック" panose="020B0600070205080204" pitchFamily="50" charset="-128"/>
                <a:ea typeface="ＭＳ Ｐゴシック" panose="020B0600070205080204" pitchFamily="50" charset="-128"/>
              </a:rPr>
              <a:t>【</a:t>
            </a:r>
            <a:r>
              <a:rPr lang="ja-JP" altLang="en-US" dirty="0">
                <a:solidFill>
                  <a:srgbClr val="16316B"/>
                </a:solidFill>
                <a:latin typeface="ＭＳ Ｐゴシック" panose="020B0600070205080204" pitchFamily="50" charset="-128"/>
                <a:ea typeface="ＭＳ Ｐゴシック" panose="020B0600070205080204" pitchFamily="50" charset="-128"/>
              </a:rPr>
              <a:t>地区補助金と</a:t>
            </a:r>
            <a:r>
              <a:rPr lang="en-US" altLang="ja-JP" dirty="0">
                <a:solidFill>
                  <a:srgbClr val="16316B"/>
                </a:solidFill>
                <a:latin typeface="ＭＳ Ｐゴシック" panose="020B0600070205080204" pitchFamily="50" charset="-128"/>
                <a:ea typeface="ＭＳ Ｐゴシック" panose="020B0600070205080204" pitchFamily="50" charset="-128"/>
              </a:rPr>
              <a:t>RI </a:t>
            </a:r>
            <a:r>
              <a:rPr lang="ja-JP" altLang="en-US" dirty="0">
                <a:solidFill>
                  <a:srgbClr val="16316B"/>
                </a:solidFill>
                <a:latin typeface="ＭＳ Ｐゴシック" panose="020B0600070205080204" pitchFamily="50" charset="-128"/>
                <a:ea typeface="ＭＳ Ｐゴシック" panose="020B0600070205080204" pitchFamily="50" charset="-128"/>
              </a:rPr>
              <a:t>為替レート（ロータリー・レート）</a:t>
            </a:r>
            <a:r>
              <a:rPr lang="en-US" altLang="ja-JP" dirty="0">
                <a:solidFill>
                  <a:srgbClr val="16316B"/>
                </a:solidFill>
                <a:latin typeface="ＭＳ Ｐゴシック" panose="020B0600070205080204" pitchFamily="50" charset="-128"/>
                <a:ea typeface="ＭＳ Ｐゴシック" panose="020B0600070205080204" pitchFamily="50" charset="-128"/>
              </a:rPr>
              <a:t>】</a:t>
            </a:r>
            <a:endParaRPr lang="ja-JP" altLang="en-US" dirty="0">
              <a:solidFill>
                <a:srgbClr val="16316B"/>
              </a:solidFill>
              <a:latin typeface="ＭＳ Ｐゴシック" panose="020B0600070205080204" pitchFamily="50" charset="-128"/>
              <a:ea typeface="ＭＳ Ｐゴシック" panose="020B0600070205080204" pitchFamily="50" charset="-128"/>
            </a:endParaRPr>
          </a:p>
          <a:p>
            <a:pPr lvl="2">
              <a:lnSpc>
                <a:spcPct val="150000"/>
              </a:lnSpc>
            </a:pP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補助金の申請と支払を含む全ての資金のやりとりは、その時点の</a:t>
            </a:r>
            <a:r>
              <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rPr>
              <a:t>RI </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為替レートを使用します</a:t>
            </a:r>
            <a:endPar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endParaRPr>
          </a:p>
          <a:p>
            <a:pPr lvl="2">
              <a:lnSpc>
                <a:spcPct val="150000"/>
              </a:lnSpc>
            </a:pP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（クラブへの補助金支払いは、地区が財団から一括して地区補助金を受領した時点における</a:t>
            </a:r>
            <a:endPar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endParaRPr>
          </a:p>
          <a:p>
            <a:pPr lvl="2">
              <a:lnSpc>
                <a:spcPct val="150000"/>
              </a:lnSpc>
            </a:pPr>
            <a:r>
              <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rPr>
              <a:t>RI</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為替レートで支払われます）。補助金承認時から為替レートが変動した場合、クラブは</a:t>
            </a:r>
            <a:endPar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endParaRPr>
          </a:p>
          <a:p>
            <a:pPr lvl="2">
              <a:lnSpc>
                <a:spcPct val="150000"/>
              </a:lnSpc>
            </a:pP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為替損益に以下の方法で対応してください。</a:t>
            </a:r>
            <a:endPar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50000"/>
              </a:lnSpc>
            </a:pP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a:t>
            </a:r>
            <a:r>
              <a:rPr lang="ja-JP" altLang="en-US" sz="2000" b="1" dirty="0">
                <a:latin typeface="ＭＳ Ｐゴシック" panose="020B0600070205080204" pitchFamily="50" charset="-128"/>
                <a:ea typeface="ＭＳ Ｐゴシック" panose="020B0600070205080204" pitchFamily="50" charset="-128"/>
              </a:rPr>
              <a:t>為替差損</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・・・クラブは</a:t>
            </a:r>
            <a:r>
              <a:rPr lang="ja-JP" altLang="en-US" sz="2000" b="1" dirty="0">
                <a:solidFill>
                  <a:srgbClr val="FF0000"/>
                </a:solidFill>
                <a:latin typeface="ＭＳ Ｐゴシック" panose="020B0600070205080204" pitchFamily="50" charset="-128"/>
                <a:ea typeface="ＭＳ Ｐゴシック" panose="020B0600070205080204" pitchFamily="50" charset="-128"/>
              </a:rPr>
              <a:t>拠出金を増額</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する、または活動の</a:t>
            </a:r>
            <a:r>
              <a:rPr lang="ja-JP" altLang="en-US" sz="2000" b="1" dirty="0">
                <a:solidFill>
                  <a:srgbClr val="FF0000"/>
                </a:solidFill>
                <a:latin typeface="ＭＳ Ｐゴシック" panose="020B0600070205080204" pitchFamily="50" charset="-128"/>
                <a:ea typeface="ＭＳ Ｐゴシック" panose="020B0600070205080204" pitchFamily="50" charset="-128"/>
              </a:rPr>
              <a:t>規模を縮小</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するなど</a:t>
            </a:r>
            <a:endPar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＊為替差益・・・クラブは</a:t>
            </a:r>
            <a:r>
              <a:rPr lang="ja-JP" altLang="en-US" sz="2000" b="1" dirty="0">
                <a:solidFill>
                  <a:srgbClr val="FF0000"/>
                </a:solidFill>
                <a:latin typeface="ＭＳ Ｐゴシック" panose="020B0600070205080204" pitchFamily="50" charset="-128"/>
                <a:ea typeface="ＭＳ Ｐゴシック" panose="020B0600070205080204" pitchFamily="50" charset="-128"/>
              </a:rPr>
              <a:t>補給品を増量</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したり</a:t>
            </a:r>
            <a:r>
              <a:rPr lang="ja-JP" altLang="en-US" sz="2000" b="1" dirty="0">
                <a:solidFill>
                  <a:srgbClr val="FF0000"/>
                </a:solidFill>
                <a:latin typeface="ＭＳ Ｐゴシック" panose="020B0600070205080204" pitchFamily="50" charset="-128"/>
                <a:ea typeface="ＭＳ Ｐゴシック" panose="020B0600070205080204" pitchFamily="50" charset="-128"/>
              </a:rPr>
              <a:t>上位品種に変更</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する、または</a:t>
            </a:r>
            <a:r>
              <a:rPr lang="ja-JP" altLang="en-US" sz="2000" b="1" dirty="0">
                <a:solidFill>
                  <a:srgbClr val="FF0000"/>
                </a:solidFill>
                <a:latin typeface="ＭＳ Ｐゴシック" panose="020B0600070205080204" pitchFamily="50" charset="-128"/>
                <a:ea typeface="ＭＳ Ｐゴシック" panose="020B0600070205080204" pitchFamily="50" charset="-128"/>
              </a:rPr>
              <a:t>拠出金を減額</a:t>
            </a:r>
            <a:r>
              <a:rPr lang="ja-JP" altLang="en-US" sz="2000" b="1" dirty="0">
                <a:solidFill>
                  <a:schemeClr val="bg2">
                    <a:lumMod val="10000"/>
                  </a:schemeClr>
                </a:solidFill>
                <a:latin typeface="ＭＳ Ｐゴシック" panose="020B0600070205080204" pitchFamily="50" charset="-128"/>
                <a:ea typeface="ＭＳ Ｐゴシック" panose="020B0600070205080204" pitchFamily="50" charset="-128"/>
              </a:rPr>
              <a:t>するなど</a:t>
            </a:r>
            <a:endParaRPr lang="en-US" altLang="ja-JP" sz="2000" b="1" dirty="0">
              <a:solidFill>
                <a:schemeClr val="bg2">
                  <a:lumMod val="10000"/>
                </a:schemeClr>
              </a:solidFill>
              <a:latin typeface="ＭＳ Ｐゴシック" panose="020B0600070205080204" pitchFamily="50" charset="-128"/>
              <a:ea typeface="ＭＳ Ｐゴシック" panose="020B0600070205080204" pitchFamily="50" charset="-128"/>
            </a:endParaRPr>
          </a:p>
          <a:p>
            <a:endParaRPr lang="ja-JP" altLang="en-US" sz="20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532800" y="1440000"/>
            <a:ext cx="10288800" cy="838800"/>
          </a:xfrm>
          <a:prstGeom prst="rect">
            <a:avLst/>
          </a:prstGeom>
          <a:noFill/>
        </p:spPr>
        <p:txBody>
          <a:bodyPr wrap="square" rtlCol="0">
            <a:spAutoFit/>
          </a:bodyPr>
          <a:lstStyle/>
          <a:p>
            <a:r>
              <a:rPr lang="ja-JP" altLang="en-US" sz="3200" b="1" dirty="0">
                <a:solidFill>
                  <a:schemeClr val="tx2"/>
                </a:solidFill>
                <a:latin typeface="ＭＳ Ｐゴシック" panose="020B0600070205080204" pitchFamily="50" charset="-128"/>
                <a:ea typeface="ＭＳ Ｐゴシック" panose="020B0600070205080204" pitchFamily="50" charset="-128"/>
              </a:rPr>
              <a:t>地区補助金のＲＩ為替レート</a:t>
            </a:r>
          </a:p>
        </p:txBody>
      </p:sp>
    </p:spTree>
    <p:extLst>
      <p:ext uri="{BB962C8B-B14F-4D97-AF65-F5344CB8AC3E}">
        <p14:creationId xmlns:p14="http://schemas.microsoft.com/office/powerpoint/2010/main" val="3604048068"/>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32800" y="2286000"/>
            <a:ext cx="11160000" cy="3960000"/>
          </a:xfrm>
          <a:prstGeom prst="rect">
            <a:avLst/>
          </a:prstGeom>
          <a:ln>
            <a:solidFill>
              <a:srgbClr val="002060"/>
            </a:solidFill>
          </a:ln>
        </p:spPr>
        <p:txBody>
          <a:bodyPr wrap="square" tIns="90000" bIns="324000">
            <a:noAutofit/>
          </a:bodyPr>
          <a:lstStyle/>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プロジェクト完了後に補助金の資金が残っている場合、あるいは為替差益による</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増額分はなるべくプロジェクト関連費（プロジェクトのための追加の補給品など）</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に使用するかクラブ拠出金の減額に充当して下さい。</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最終的に未使用となってしまった補助金は金額の多寡に関わらず、速やかに</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地区に返金願います</a:t>
            </a: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振込の場合、銀行手数料はクラブ負担）。</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532800" y="1440000"/>
            <a:ext cx="10288800" cy="838800"/>
          </a:xfrm>
          <a:prstGeom prst="rect">
            <a:avLst/>
          </a:prstGeom>
          <a:noFill/>
        </p:spPr>
        <p:txBody>
          <a:bodyPr wrap="square" rtlCol="0">
            <a:spAutoFit/>
          </a:bodyPr>
          <a:lstStyle/>
          <a:p>
            <a:r>
              <a:rPr lang="ja-JP" altLang="en-US" sz="3200" b="1" dirty="0">
                <a:solidFill>
                  <a:schemeClr val="tx2"/>
                </a:solidFill>
                <a:latin typeface="ＭＳ Ｐゴシック" panose="020B0600070205080204" pitchFamily="50" charset="-128"/>
                <a:ea typeface="ＭＳ Ｐゴシック" panose="020B0600070205080204" pitchFamily="50" charset="-128"/>
              </a:rPr>
              <a:t>地区補助金の余剰金</a:t>
            </a:r>
          </a:p>
        </p:txBody>
      </p:sp>
    </p:spTree>
    <p:extLst>
      <p:ext uri="{BB962C8B-B14F-4D97-AF65-F5344CB8AC3E}">
        <p14:creationId xmlns:p14="http://schemas.microsoft.com/office/powerpoint/2010/main" val="734814487"/>
      </p:ext>
    </p:extLst>
  </p:cSld>
  <p:clrMapOvr>
    <a:masterClrMapping/>
  </p:clrMapOvr>
  <p:transition spd="med">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32800" y="2285999"/>
            <a:ext cx="11160000" cy="3960000"/>
          </a:xfrm>
          <a:prstGeom prst="rect">
            <a:avLst/>
          </a:prstGeom>
          <a:ln>
            <a:solidFill>
              <a:srgbClr val="002060"/>
            </a:solidFill>
          </a:ln>
        </p:spPr>
        <p:txBody>
          <a:bodyPr wrap="square" tIns="90000" bIns="324000">
            <a:noAutofit/>
          </a:bodyPr>
          <a:lstStyle/>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全面中止の旨の最終報告書を作成・提出下さい。</a:t>
            </a: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地区からの連絡後、補助金は地区宛に振込で返金願います。</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4">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（銀行手数料はクラブで御負担下さい）</a:t>
            </a: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中止前に発生した経費については、当初のプロジェクト予算における</a:t>
            </a: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クラブ拠出と補助金額の割合に従って按分負担となります。 </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9" name="正方形/長方形 8"/>
          <p:cNvSpPr/>
          <p:nvPr/>
        </p:nvSpPr>
        <p:spPr>
          <a:xfrm>
            <a:off x="1667510" y="2935951"/>
            <a:ext cx="9000491" cy="338554"/>
          </a:xfrm>
          <a:prstGeom prst="rect">
            <a:avLst/>
          </a:prstGeom>
        </p:spPr>
        <p:txBody>
          <a:bodyPr wrap="square">
            <a:spAutoFit/>
          </a:bodyPr>
          <a:lstStyle/>
          <a:p>
            <a:endParaRPr lang="ja-JP" altLang="en-US" sz="1600" dirty="0"/>
          </a:p>
        </p:txBody>
      </p:sp>
      <p:sp>
        <p:nvSpPr>
          <p:cNvPr id="7" name="テキスト ボックス 6"/>
          <p:cNvSpPr txBox="1"/>
          <p:nvPr/>
        </p:nvSpPr>
        <p:spPr>
          <a:xfrm>
            <a:off x="532800" y="1440000"/>
            <a:ext cx="10288800" cy="838800"/>
          </a:xfrm>
          <a:prstGeom prst="rect">
            <a:avLst/>
          </a:prstGeom>
          <a:noFill/>
        </p:spPr>
        <p:txBody>
          <a:bodyPr wrap="square" rtlCol="0">
            <a:noAutofit/>
          </a:bodyPr>
          <a:lstStyle/>
          <a:p>
            <a:r>
              <a:rPr lang="ja-JP" altLang="en-US" sz="3200" b="1" dirty="0">
                <a:solidFill>
                  <a:schemeClr val="tx2"/>
                </a:solidFill>
                <a:latin typeface="ＭＳ Ｐゴシック" panose="020B0600070205080204" pitchFamily="50" charset="-128"/>
                <a:ea typeface="ＭＳ Ｐゴシック" panose="020B0600070205080204" pitchFamily="50" charset="-128"/>
              </a:rPr>
              <a:t>事業の中止</a:t>
            </a:r>
          </a:p>
        </p:txBody>
      </p:sp>
    </p:spTree>
    <p:extLst>
      <p:ext uri="{BB962C8B-B14F-4D97-AF65-F5344CB8AC3E}">
        <p14:creationId xmlns:p14="http://schemas.microsoft.com/office/powerpoint/2010/main" val="1884254411"/>
      </p:ext>
    </p:extLst>
  </p:cSld>
  <p:clrMapOvr>
    <a:masterClrMapping/>
  </p:clrMapOvr>
  <p:transition spd="med">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32800" y="2285999"/>
            <a:ext cx="11160000" cy="3960000"/>
          </a:xfrm>
          <a:prstGeom prst="rect">
            <a:avLst/>
          </a:prstGeom>
          <a:ln>
            <a:solidFill>
              <a:srgbClr val="002060"/>
            </a:solidFill>
          </a:ln>
        </p:spPr>
        <p:txBody>
          <a:bodyPr wrap="square" tIns="90000" bIns="324000">
            <a:noAutofit/>
          </a:bodyPr>
          <a:lstStyle/>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一部変更の場合は変更内容を地区にご連絡ください。</a:t>
            </a: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全面変更の場合は変更理由を地区にご連絡ください。地区より、提出依頼が</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ありましたら変更後の内容で申請書を作成・提出願います。変更内容または</a:t>
            </a:r>
            <a:endParaRPr lang="en-US" altLang="ja-JP" dirty="0">
              <a:solidFill>
                <a:schemeClr val="bg2">
                  <a:lumMod val="10000"/>
                </a:schemeClr>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新規申請の</a:t>
            </a:r>
            <a:r>
              <a:rPr lang="ja-JP" altLang="en-US" dirty="0">
                <a:solidFill>
                  <a:srgbClr val="FF0000"/>
                </a:solidFill>
                <a:latin typeface="ＭＳ Ｐゴシック" panose="020B0600070205080204" pitchFamily="50" charset="-128"/>
                <a:ea typeface="ＭＳ Ｐゴシック" panose="020B0600070205080204" pitchFamily="50" charset="-128"/>
              </a:rPr>
              <a:t>承認を地区から通知するまで、補助金支出は行わないでください。</a:t>
            </a:r>
            <a:endParaRPr lang="en-US" altLang="ja-JP" dirty="0">
              <a:solidFill>
                <a:srgbClr val="FF0000"/>
              </a:solidFill>
              <a:latin typeface="ＭＳ Ｐゴシック" panose="020B0600070205080204" pitchFamily="50" charset="-128"/>
              <a:ea typeface="ＭＳ Ｐゴシック" panose="020B0600070205080204" pitchFamily="50" charset="-128"/>
            </a:endParaRPr>
          </a:p>
          <a:p>
            <a:pPr lvl="1">
              <a:lnSpc>
                <a:spcPct val="200000"/>
              </a:lnSpc>
            </a:pPr>
            <a:r>
              <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rPr>
              <a:t>（ただし当初の申請内容に沿ってすでに発生している、または変更しない部分の経費については充当可）</a:t>
            </a:r>
          </a:p>
        </p:txBody>
      </p:sp>
      <p:sp>
        <p:nvSpPr>
          <p:cNvPr id="7" name="テキスト ボックス 6"/>
          <p:cNvSpPr txBox="1"/>
          <p:nvPr/>
        </p:nvSpPr>
        <p:spPr>
          <a:xfrm>
            <a:off x="532800" y="1440000"/>
            <a:ext cx="10288800" cy="838800"/>
          </a:xfrm>
          <a:prstGeom prst="rect">
            <a:avLst/>
          </a:prstGeom>
          <a:noFill/>
        </p:spPr>
        <p:txBody>
          <a:bodyPr wrap="square" rtlCol="0">
            <a:noAutofit/>
          </a:bodyPr>
          <a:lstStyle/>
          <a:p>
            <a:r>
              <a:rPr lang="ja-JP" altLang="en-US" sz="3200" b="1" dirty="0">
                <a:solidFill>
                  <a:schemeClr val="tx2"/>
                </a:solidFill>
                <a:latin typeface="ＭＳ Ｐゴシック" panose="020B0600070205080204" pitchFamily="50" charset="-128"/>
                <a:ea typeface="ＭＳ Ｐゴシック" panose="020B0600070205080204" pitchFamily="50" charset="-128"/>
              </a:rPr>
              <a:t>事業の変更</a:t>
            </a:r>
          </a:p>
        </p:txBody>
      </p:sp>
    </p:spTree>
    <p:extLst>
      <p:ext uri="{BB962C8B-B14F-4D97-AF65-F5344CB8AC3E}">
        <p14:creationId xmlns:p14="http://schemas.microsoft.com/office/powerpoint/2010/main" val="1610499710"/>
      </p:ext>
    </p:extLst>
  </p:cSld>
  <p:clrMapOvr>
    <a:masterClrMapping/>
  </p:clrMapOvr>
  <p:transition spd="med">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32800" y="2285999"/>
            <a:ext cx="11160000" cy="3960000"/>
          </a:xfrm>
          <a:prstGeom prst="rect">
            <a:avLst/>
          </a:prstGeom>
          <a:ln>
            <a:solidFill>
              <a:srgbClr val="002060"/>
            </a:solidFill>
          </a:ln>
        </p:spPr>
        <p:txBody>
          <a:bodyPr wrap="square" tIns="90000" bIns="324000">
            <a:noAutofit/>
          </a:bodyPr>
          <a:lstStyle/>
          <a:p>
            <a:pPr lvl="1">
              <a:lnSpc>
                <a:spcPct val="200000"/>
              </a:lnSpc>
            </a:pP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授与と受諾の条件</a:t>
            </a: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a:t>
            </a:r>
          </a:p>
          <a:p>
            <a:pPr lvl="3">
              <a:lnSpc>
                <a:spcPct val="200000"/>
              </a:lnSpc>
            </a:pP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2022</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年</a:t>
            </a: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9</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月版が最新版</a:t>
            </a:r>
          </a:p>
          <a:p>
            <a:pPr lvl="1">
              <a:lnSpc>
                <a:spcPct val="200000"/>
              </a:lnSpc>
            </a:pP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財団補助金申請ハンドブック</a:t>
            </a: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a:t>
            </a:r>
          </a:p>
          <a:p>
            <a:pPr lvl="3">
              <a:lnSpc>
                <a:spcPct val="200000"/>
              </a:lnSpc>
            </a:pP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2022</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年</a:t>
            </a:r>
            <a:r>
              <a:rPr lang="en-US" altLang="ja-JP" dirty="0">
                <a:solidFill>
                  <a:schemeClr val="bg2">
                    <a:lumMod val="10000"/>
                  </a:schemeClr>
                </a:solidFill>
                <a:latin typeface="ＭＳ Ｐゴシック" panose="020B0600070205080204" pitchFamily="50" charset="-128"/>
                <a:ea typeface="ＭＳ Ｐゴシック" panose="020B0600070205080204" pitchFamily="50" charset="-128"/>
              </a:rPr>
              <a:t>9</a:t>
            </a:r>
            <a:r>
              <a:rPr lang="ja-JP" altLang="en-US" dirty="0">
                <a:solidFill>
                  <a:schemeClr val="bg2">
                    <a:lumMod val="10000"/>
                  </a:schemeClr>
                </a:solidFill>
                <a:latin typeface="ＭＳ Ｐゴシック" panose="020B0600070205080204" pitchFamily="50" charset="-128"/>
                <a:ea typeface="ＭＳ Ｐゴシック" panose="020B0600070205080204" pitchFamily="50" charset="-128"/>
              </a:rPr>
              <a:t>月版が最新版</a:t>
            </a:r>
            <a:endParaRPr lang="ja-JP" altLang="en-US" sz="18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532800" y="1440000"/>
            <a:ext cx="10288800" cy="838800"/>
          </a:xfrm>
          <a:prstGeom prst="rect">
            <a:avLst/>
          </a:prstGeom>
          <a:noFill/>
        </p:spPr>
        <p:txBody>
          <a:bodyPr wrap="square" rtlCol="0">
            <a:noAutofit/>
          </a:bodyPr>
          <a:lstStyle/>
          <a:p>
            <a:r>
              <a:rPr lang="ja-JP" altLang="en-US" sz="3200" b="1" dirty="0">
                <a:solidFill>
                  <a:schemeClr val="tx2"/>
                </a:solidFill>
                <a:latin typeface="ＭＳ Ｐゴシック" panose="020B0600070205080204" pitchFamily="50" charset="-128"/>
                <a:ea typeface="ＭＳ Ｐゴシック" panose="020B0600070205080204" pitchFamily="50" charset="-128"/>
              </a:rPr>
              <a:t>参考資料について</a:t>
            </a:r>
          </a:p>
        </p:txBody>
      </p:sp>
      <p:sp>
        <p:nvSpPr>
          <p:cNvPr id="2" name="テキスト ボックス 1">
            <a:extLst>
              <a:ext uri="{FF2B5EF4-FFF2-40B4-BE49-F238E27FC236}">
                <a16:creationId xmlns:a16="http://schemas.microsoft.com/office/drawing/2014/main" id="{FCEF2E7B-E0FC-6AA8-811A-554611E2679D}"/>
              </a:ext>
            </a:extLst>
          </p:cNvPr>
          <p:cNvSpPr txBox="1"/>
          <p:nvPr/>
        </p:nvSpPr>
        <p:spPr>
          <a:xfrm>
            <a:off x="6400799" y="2466765"/>
            <a:ext cx="4953001" cy="1495635"/>
          </a:xfrm>
          <a:prstGeom prst="rect">
            <a:avLst/>
          </a:prstGeom>
          <a:noFill/>
          <a:ln>
            <a:solidFill>
              <a:srgbClr val="002060"/>
            </a:solidFill>
          </a:ln>
        </p:spPr>
        <p:txBody>
          <a:bodyPr wrap="square" tIns="126000" bIns="126000" spcCol="360000" rtlCol="0">
            <a:spAutoFit/>
          </a:bodyPr>
          <a:lstStyle/>
          <a:p>
            <a:pPr>
              <a:lnSpc>
                <a:spcPts val="2500"/>
              </a:lnSpc>
            </a:pPr>
            <a:r>
              <a:rPr lang="en-US" altLang="ja-JP" sz="1800" b="1" dirty="0">
                <a:latin typeface="+mj-ea"/>
                <a:ea typeface="+mj-ea"/>
              </a:rPr>
              <a:t>※</a:t>
            </a:r>
            <a:r>
              <a:rPr lang="ja-JP" altLang="en-US" sz="1800" b="1" dirty="0">
                <a:latin typeface="+mj-ea"/>
                <a:ea typeface="+mj-ea"/>
              </a:rPr>
              <a:t> 授与と受諾の条件は、</a:t>
            </a:r>
            <a:endParaRPr lang="en-US" altLang="ja-JP" sz="1800" b="1" dirty="0">
              <a:latin typeface="+mj-ea"/>
              <a:ea typeface="+mj-ea"/>
            </a:endParaRPr>
          </a:p>
          <a:p>
            <a:pPr>
              <a:lnSpc>
                <a:spcPts val="2500"/>
              </a:lnSpc>
            </a:pPr>
            <a:r>
              <a:rPr kumimoji="1" lang="ja-JP" altLang="en-US" sz="1800" b="1" dirty="0">
                <a:latin typeface="+mj-ea"/>
                <a:ea typeface="+mj-ea"/>
              </a:rPr>
              <a:t>　　　　・地区補助金用</a:t>
            </a:r>
            <a:endParaRPr kumimoji="1" lang="en-US" altLang="ja-JP" sz="1800" b="1" dirty="0">
              <a:latin typeface="+mj-ea"/>
              <a:ea typeface="+mj-ea"/>
            </a:endParaRPr>
          </a:p>
          <a:p>
            <a:pPr>
              <a:lnSpc>
                <a:spcPts val="2500"/>
              </a:lnSpc>
            </a:pPr>
            <a:r>
              <a:rPr lang="ja-JP" altLang="en-US" sz="1800" b="1" dirty="0">
                <a:latin typeface="+mj-ea"/>
                <a:ea typeface="+mj-ea"/>
              </a:rPr>
              <a:t>　　　　・</a:t>
            </a:r>
            <a:r>
              <a:rPr kumimoji="1" lang="ja-JP" altLang="en-US" sz="1800" b="1" dirty="0">
                <a:latin typeface="+mj-ea"/>
                <a:ea typeface="+mj-ea"/>
              </a:rPr>
              <a:t>グローバル補助金用</a:t>
            </a:r>
            <a:endParaRPr kumimoji="1" lang="en-US" altLang="ja-JP" sz="1800" b="1" dirty="0">
              <a:latin typeface="+mj-ea"/>
              <a:ea typeface="+mj-ea"/>
            </a:endParaRPr>
          </a:p>
          <a:p>
            <a:pPr>
              <a:lnSpc>
                <a:spcPts val="2500"/>
              </a:lnSpc>
            </a:pPr>
            <a:r>
              <a:rPr lang="ja-JP" altLang="en-US" sz="1800" b="1" dirty="0">
                <a:latin typeface="+mj-ea"/>
                <a:ea typeface="+mj-ea"/>
              </a:rPr>
              <a:t>　　　　　　　　　の</a:t>
            </a:r>
            <a:r>
              <a:rPr kumimoji="1" lang="en-US" altLang="ja-JP" sz="1800" b="1" dirty="0">
                <a:latin typeface="+mj-ea"/>
                <a:ea typeface="+mj-ea"/>
              </a:rPr>
              <a:t>2</a:t>
            </a:r>
            <a:r>
              <a:rPr kumimoji="1" lang="ja-JP" altLang="en-US" sz="1800" b="1" dirty="0">
                <a:latin typeface="+mj-ea"/>
                <a:ea typeface="+mj-ea"/>
              </a:rPr>
              <a:t>種類が発行されて</a:t>
            </a:r>
            <a:r>
              <a:rPr lang="ja-JP" altLang="en-US" sz="1800" b="1" dirty="0">
                <a:latin typeface="+mj-ea"/>
                <a:ea typeface="+mj-ea"/>
              </a:rPr>
              <a:t>います。</a:t>
            </a:r>
            <a:endParaRPr kumimoji="1" lang="ja-JP" altLang="en-US" sz="1800" b="1" dirty="0">
              <a:latin typeface="+mj-ea"/>
              <a:ea typeface="+mj-ea"/>
            </a:endParaRPr>
          </a:p>
        </p:txBody>
      </p:sp>
    </p:spTree>
    <p:extLst>
      <p:ext uri="{BB962C8B-B14F-4D97-AF65-F5344CB8AC3E}">
        <p14:creationId xmlns:p14="http://schemas.microsoft.com/office/powerpoint/2010/main" val="3776417416"/>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idx="4294967295"/>
          </p:nvPr>
        </p:nvSpPr>
        <p:spPr>
          <a:xfrm>
            <a:off x="914400" y="1371600"/>
            <a:ext cx="10800000" cy="715963"/>
          </a:xfrm>
          <a:prstGeom prst="rect">
            <a:avLst/>
          </a:prstGeom>
        </p:spPr>
        <p:txBody>
          <a:bodyPr>
            <a:noAutofit/>
          </a:bodyPr>
          <a:lstStyle/>
          <a:p>
            <a:r>
              <a:rPr kumimoji="1" lang="ja-JP" altLang="en-US" sz="3600" dirty="0">
                <a:solidFill>
                  <a:schemeClr val="tx2"/>
                </a:solidFill>
                <a:latin typeface="ＭＳ Ｐゴシック" panose="020B0600070205080204" pitchFamily="50" charset="-128"/>
                <a:ea typeface="ＭＳ Ｐゴシック" panose="020B0600070205080204" pitchFamily="50" charset="-128"/>
              </a:rPr>
              <a:t>資金管理小委員会　</a:t>
            </a:r>
            <a:r>
              <a:rPr kumimoji="1" lang="ja-JP" altLang="en-US" sz="2800" dirty="0">
                <a:solidFill>
                  <a:schemeClr val="tx2"/>
                </a:solidFill>
                <a:latin typeface="ＭＳ Ｐゴシック" panose="020B0600070205080204" pitchFamily="50" charset="-128"/>
                <a:ea typeface="ＭＳ Ｐゴシック" panose="020B0600070205080204" pitchFamily="50" charset="-128"/>
              </a:rPr>
              <a:t>：主たる活動は報告書の審査・承認</a:t>
            </a:r>
          </a:p>
        </p:txBody>
      </p:sp>
      <p:sp>
        <p:nvSpPr>
          <p:cNvPr id="2" name="正方形/長方形 1">
            <a:extLst>
              <a:ext uri="{FF2B5EF4-FFF2-40B4-BE49-F238E27FC236}">
                <a16:creationId xmlns:a16="http://schemas.microsoft.com/office/drawing/2014/main" id="{3B8F17EE-58FD-4435-9C83-895ECC32B518}"/>
              </a:ext>
            </a:extLst>
          </p:cNvPr>
          <p:cNvSpPr/>
          <p:nvPr/>
        </p:nvSpPr>
        <p:spPr>
          <a:xfrm>
            <a:off x="1828800" y="2286000"/>
            <a:ext cx="9220200" cy="1527809"/>
          </a:xfrm>
          <a:prstGeom prst="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8" name="正方形/長方形 7">
            <a:extLst>
              <a:ext uri="{FF2B5EF4-FFF2-40B4-BE49-F238E27FC236}">
                <a16:creationId xmlns:a16="http://schemas.microsoft.com/office/drawing/2014/main" id="{0D7342E8-BD51-4DC8-9BE5-3B11549B78C8}"/>
              </a:ext>
            </a:extLst>
          </p:cNvPr>
          <p:cNvSpPr/>
          <p:nvPr/>
        </p:nvSpPr>
        <p:spPr>
          <a:xfrm>
            <a:off x="1828800" y="4114800"/>
            <a:ext cx="9220200" cy="2297430"/>
          </a:xfrm>
          <a:prstGeom prst="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3" name="テキスト ボックス 2">
            <a:extLst>
              <a:ext uri="{FF2B5EF4-FFF2-40B4-BE49-F238E27FC236}">
                <a16:creationId xmlns:a16="http://schemas.microsoft.com/office/drawing/2014/main" id="{C55263CF-5F3D-4B35-8256-E4CD7BF1AFE9}"/>
              </a:ext>
            </a:extLst>
          </p:cNvPr>
          <p:cNvSpPr txBox="1"/>
          <p:nvPr/>
        </p:nvSpPr>
        <p:spPr>
          <a:xfrm>
            <a:off x="1986579" y="2438401"/>
            <a:ext cx="1899621" cy="523220"/>
          </a:xfrm>
          <a:prstGeom prst="rect">
            <a:avLst/>
          </a:prstGeom>
          <a:noFill/>
        </p:spPr>
        <p:txBody>
          <a:bodyPr wrap="square" rtlCol="0">
            <a:spAutoFit/>
          </a:bodyPr>
          <a:lstStyle/>
          <a:p>
            <a:r>
              <a:rPr kumimoji="1" lang="ja-JP" altLang="en-US" sz="2800" dirty="0">
                <a:latin typeface="+mj-ea"/>
                <a:ea typeface="+mj-ea"/>
              </a:rPr>
              <a:t>活動方針：</a:t>
            </a:r>
          </a:p>
        </p:txBody>
      </p:sp>
      <p:sp>
        <p:nvSpPr>
          <p:cNvPr id="7" name="テキスト ボックス 6">
            <a:extLst>
              <a:ext uri="{FF2B5EF4-FFF2-40B4-BE49-F238E27FC236}">
                <a16:creationId xmlns:a16="http://schemas.microsoft.com/office/drawing/2014/main" id="{B8BB6286-1B90-483A-B3D9-553B49B6A510}"/>
              </a:ext>
            </a:extLst>
          </p:cNvPr>
          <p:cNvSpPr txBox="1"/>
          <p:nvPr/>
        </p:nvSpPr>
        <p:spPr>
          <a:xfrm>
            <a:off x="1986579" y="4354830"/>
            <a:ext cx="1899621" cy="523220"/>
          </a:xfrm>
          <a:prstGeom prst="rect">
            <a:avLst/>
          </a:prstGeom>
          <a:noFill/>
        </p:spPr>
        <p:txBody>
          <a:bodyPr wrap="square" rtlCol="0">
            <a:spAutoFit/>
          </a:bodyPr>
          <a:lstStyle/>
          <a:p>
            <a:r>
              <a:rPr kumimoji="1" lang="ja-JP" altLang="en-US" sz="2800" dirty="0">
                <a:latin typeface="+mj-ea"/>
                <a:ea typeface="+mj-ea"/>
              </a:rPr>
              <a:t>活動計画：</a:t>
            </a:r>
          </a:p>
        </p:txBody>
      </p:sp>
      <p:sp>
        <p:nvSpPr>
          <p:cNvPr id="9" name="テキスト ボックス 8">
            <a:extLst>
              <a:ext uri="{FF2B5EF4-FFF2-40B4-BE49-F238E27FC236}">
                <a16:creationId xmlns:a16="http://schemas.microsoft.com/office/drawing/2014/main" id="{B0248368-2BEF-48E8-8D38-A13F66536436}"/>
              </a:ext>
            </a:extLst>
          </p:cNvPr>
          <p:cNvSpPr txBox="1"/>
          <p:nvPr/>
        </p:nvSpPr>
        <p:spPr>
          <a:xfrm>
            <a:off x="3860202" y="2448582"/>
            <a:ext cx="7010400" cy="523220"/>
          </a:xfrm>
          <a:prstGeom prst="rect">
            <a:avLst/>
          </a:prstGeom>
          <a:noFill/>
        </p:spPr>
        <p:txBody>
          <a:bodyPr wrap="square" rtlCol="0">
            <a:spAutoFit/>
          </a:bodyPr>
          <a:lstStyle/>
          <a:p>
            <a:r>
              <a:rPr lang="ja-JP" altLang="en-US" sz="2800" dirty="0">
                <a:latin typeface="+mj-ea"/>
                <a:ea typeface="+mj-ea"/>
              </a:rPr>
              <a:t>クラブによる</a:t>
            </a:r>
            <a:r>
              <a:rPr lang="ja-JP" altLang="en-US" sz="2800" dirty="0">
                <a:solidFill>
                  <a:srgbClr val="FF0000"/>
                </a:solidFill>
                <a:latin typeface="+mj-ea"/>
                <a:ea typeface="+mj-ea"/>
              </a:rPr>
              <a:t>補助金の適正利用</a:t>
            </a:r>
            <a:endParaRPr kumimoji="1" lang="ja-JP" altLang="en-US" sz="2800" dirty="0">
              <a:latin typeface="+mj-ea"/>
              <a:ea typeface="+mj-ea"/>
            </a:endParaRPr>
          </a:p>
        </p:txBody>
      </p:sp>
      <p:sp>
        <p:nvSpPr>
          <p:cNvPr id="10" name="テキスト ボックス 9">
            <a:extLst>
              <a:ext uri="{FF2B5EF4-FFF2-40B4-BE49-F238E27FC236}">
                <a16:creationId xmlns:a16="http://schemas.microsoft.com/office/drawing/2014/main" id="{D489C9FC-DEDC-4D0F-B61D-4D8B6F9AFF52}"/>
              </a:ext>
            </a:extLst>
          </p:cNvPr>
          <p:cNvSpPr txBox="1"/>
          <p:nvPr/>
        </p:nvSpPr>
        <p:spPr>
          <a:xfrm>
            <a:off x="3886200" y="3110974"/>
            <a:ext cx="7010400" cy="523220"/>
          </a:xfrm>
          <a:prstGeom prst="rect">
            <a:avLst/>
          </a:prstGeom>
          <a:noFill/>
        </p:spPr>
        <p:txBody>
          <a:bodyPr wrap="square" rtlCol="0">
            <a:spAutoFit/>
          </a:bodyPr>
          <a:lstStyle/>
          <a:p>
            <a:r>
              <a:rPr lang="ja-JP" altLang="en-US" sz="2800" dirty="0">
                <a:latin typeface="+mj-ea"/>
                <a:ea typeface="+mj-ea"/>
              </a:rPr>
              <a:t>クラブへの依頼・指摘の</a:t>
            </a:r>
            <a:r>
              <a:rPr lang="ja-JP" altLang="en-US" sz="2800" dirty="0">
                <a:solidFill>
                  <a:srgbClr val="FF0000"/>
                </a:solidFill>
                <a:latin typeface="+mj-ea"/>
                <a:ea typeface="+mj-ea"/>
              </a:rPr>
              <a:t>均質化・画一化</a:t>
            </a:r>
            <a:endParaRPr lang="en-US" altLang="ja-JP" sz="2800" dirty="0">
              <a:solidFill>
                <a:srgbClr val="FF0000"/>
              </a:solidFill>
              <a:latin typeface="+mj-ea"/>
              <a:ea typeface="+mj-ea"/>
            </a:endParaRPr>
          </a:p>
        </p:txBody>
      </p:sp>
      <p:sp>
        <p:nvSpPr>
          <p:cNvPr id="12" name="テキスト ボックス 11">
            <a:extLst>
              <a:ext uri="{FF2B5EF4-FFF2-40B4-BE49-F238E27FC236}">
                <a16:creationId xmlns:a16="http://schemas.microsoft.com/office/drawing/2014/main" id="{FF87E70F-966E-4DCE-B8DB-58911257C96A}"/>
              </a:ext>
            </a:extLst>
          </p:cNvPr>
          <p:cNvSpPr txBox="1"/>
          <p:nvPr/>
        </p:nvSpPr>
        <p:spPr>
          <a:xfrm>
            <a:off x="3886200" y="4354830"/>
            <a:ext cx="7010400" cy="523220"/>
          </a:xfrm>
          <a:prstGeom prst="rect">
            <a:avLst/>
          </a:prstGeom>
          <a:noFill/>
        </p:spPr>
        <p:txBody>
          <a:bodyPr wrap="square" rtlCol="0">
            <a:spAutoFit/>
          </a:bodyPr>
          <a:lstStyle/>
          <a:p>
            <a:r>
              <a:rPr lang="ja-JP" altLang="en-US" sz="2800" dirty="0">
                <a:latin typeface="+mj-ea"/>
                <a:ea typeface="+mj-ea"/>
              </a:rPr>
              <a:t>補助金申請段階からコミット</a:t>
            </a:r>
            <a:endParaRPr lang="en-US" altLang="ja-JP" sz="2800" dirty="0">
              <a:solidFill>
                <a:srgbClr val="FF0000"/>
              </a:solidFill>
              <a:latin typeface="+mj-ea"/>
              <a:ea typeface="+mj-ea"/>
            </a:endParaRPr>
          </a:p>
        </p:txBody>
      </p:sp>
      <p:sp>
        <p:nvSpPr>
          <p:cNvPr id="13" name="テキスト ボックス 12">
            <a:extLst>
              <a:ext uri="{FF2B5EF4-FFF2-40B4-BE49-F238E27FC236}">
                <a16:creationId xmlns:a16="http://schemas.microsoft.com/office/drawing/2014/main" id="{6933DFF2-3B6A-4BCB-ADE0-2BF4B3326618}"/>
              </a:ext>
            </a:extLst>
          </p:cNvPr>
          <p:cNvSpPr txBox="1"/>
          <p:nvPr/>
        </p:nvSpPr>
        <p:spPr>
          <a:xfrm>
            <a:off x="3886200" y="4974610"/>
            <a:ext cx="7010400" cy="523220"/>
          </a:xfrm>
          <a:prstGeom prst="rect">
            <a:avLst/>
          </a:prstGeom>
          <a:noFill/>
        </p:spPr>
        <p:txBody>
          <a:bodyPr wrap="square" rtlCol="0">
            <a:spAutoFit/>
          </a:bodyPr>
          <a:lstStyle/>
          <a:p>
            <a:r>
              <a:rPr lang="ja-JP" altLang="en-US" sz="2800" dirty="0">
                <a:latin typeface="+mj-ea"/>
                <a:ea typeface="+mj-ea"/>
              </a:rPr>
              <a:t>クラブへの情報提供（ハンドブック等）</a:t>
            </a:r>
            <a:endParaRPr lang="en-US" altLang="ja-JP" sz="2800" dirty="0">
              <a:solidFill>
                <a:srgbClr val="FF0000"/>
              </a:solidFill>
              <a:latin typeface="+mj-ea"/>
              <a:ea typeface="+mj-ea"/>
            </a:endParaRPr>
          </a:p>
        </p:txBody>
      </p:sp>
      <p:sp>
        <p:nvSpPr>
          <p:cNvPr id="14" name="テキスト ボックス 13">
            <a:extLst>
              <a:ext uri="{FF2B5EF4-FFF2-40B4-BE49-F238E27FC236}">
                <a16:creationId xmlns:a16="http://schemas.microsoft.com/office/drawing/2014/main" id="{088B6401-F29F-49E4-95E7-FA50EE0340E7}"/>
              </a:ext>
            </a:extLst>
          </p:cNvPr>
          <p:cNvSpPr txBox="1"/>
          <p:nvPr/>
        </p:nvSpPr>
        <p:spPr>
          <a:xfrm>
            <a:off x="3886200" y="5584210"/>
            <a:ext cx="7162800" cy="523220"/>
          </a:xfrm>
          <a:prstGeom prst="rect">
            <a:avLst/>
          </a:prstGeom>
          <a:noFill/>
        </p:spPr>
        <p:txBody>
          <a:bodyPr wrap="square" rtlCol="0">
            <a:spAutoFit/>
          </a:bodyPr>
          <a:lstStyle/>
          <a:p>
            <a:r>
              <a:rPr lang="ja-JP" altLang="en-US" sz="2800" dirty="0">
                <a:latin typeface="+mj-ea"/>
                <a:ea typeface="+mj-ea"/>
              </a:rPr>
              <a:t>委員会内での情報共有（グループウェア活用）</a:t>
            </a:r>
            <a:endParaRPr lang="en-US" altLang="ja-JP" sz="2800" dirty="0">
              <a:latin typeface="+mj-ea"/>
              <a:ea typeface="+mj-ea"/>
            </a:endParaRPr>
          </a:p>
        </p:txBody>
      </p:sp>
    </p:spTree>
    <p:extLst>
      <p:ext uri="{BB962C8B-B14F-4D97-AF65-F5344CB8AC3E}">
        <p14:creationId xmlns:p14="http://schemas.microsoft.com/office/powerpoint/2010/main" val="3242936758"/>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コンテンツ プレースホルダー 2"/>
          <p:cNvSpPr txBox="1">
            <a:spLocks/>
          </p:cNvSpPr>
          <p:nvPr/>
        </p:nvSpPr>
        <p:spPr bwMode="auto">
          <a:xfrm>
            <a:off x="2362200" y="2818800"/>
            <a:ext cx="7315200" cy="914400"/>
          </a:xfrm>
          <a:prstGeom prst="rect">
            <a:avLst/>
          </a:prstGeom>
          <a:noFill/>
          <a:ln w="9525">
            <a:noFill/>
            <a:miter lim="800000"/>
            <a:headEnd/>
            <a:tailEnd/>
          </a:ln>
        </p:spPr>
        <p:txBody>
          <a:bodyPr/>
          <a:lstStyle/>
          <a:p>
            <a:pPr algn="ctr" defTabSz="457200">
              <a:lnSpc>
                <a:spcPts val="5500"/>
              </a:lnSpc>
              <a:spcBef>
                <a:spcPct val="20000"/>
              </a:spcBef>
            </a:pPr>
            <a:r>
              <a:rPr lang="ja-JP" altLang="en-US" sz="4400" b="1" dirty="0">
                <a:solidFill>
                  <a:schemeClr val="tx2"/>
                </a:solidFill>
                <a:latin typeface="ＭＳ Ｐゴシック" panose="020B0600070205080204" pitchFamily="50" charset="-128"/>
                <a:ea typeface="ＭＳ Ｐゴシック" panose="020B0600070205080204" pitchFamily="50" charset="-128"/>
                <a:cs typeface="Meiryo UI" pitchFamily="50" charset="-128"/>
              </a:rPr>
              <a:t>ご静聴ありがとうございました</a:t>
            </a:r>
            <a:endParaRPr lang="en-US" altLang="ja-JP" sz="4400" b="1" dirty="0">
              <a:solidFill>
                <a:schemeClr val="tx2"/>
              </a:solidFill>
              <a:latin typeface="ＭＳ Ｐゴシック" panose="020B0600070205080204" pitchFamily="50" charset="-128"/>
              <a:ea typeface="ＭＳ Ｐゴシック" panose="020B0600070205080204" pitchFamily="50" charset="-128"/>
              <a:cs typeface="Meiryo UI" pitchFamily="50" charset="-128"/>
            </a:endParaRPr>
          </a:p>
        </p:txBody>
      </p:sp>
      <p:grpSp>
        <p:nvGrpSpPr>
          <p:cNvPr id="45060" name="グループ化 11"/>
          <p:cNvGrpSpPr>
            <a:grpSpLocks/>
          </p:cNvGrpSpPr>
          <p:nvPr/>
        </p:nvGrpSpPr>
        <p:grpSpPr bwMode="auto">
          <a:xfrm>
            <a:off x="7391400" y="5257800"/>
            <a:ext cx="3648976" cy="1046321"/>
            <a:chOff x="457199" y="823746"/>
            <a:chExt cx="3648530" cy="1046097"/>
          </a:xfrm>
        </p:grpSpPr>
        <p:sp>
          <p:nvSpPr>
            <p:cNvPr id="4" name="正方形/長方形 3"/>
            <p:cNvSpPr/>
            <p:nvPr/>
          </p:nvSpPr>
          <p:spPr>
            <a:xfrm>
              <a:off x="457199" y="1066581"/>
              <a:ext cx="2484135" cy="180936"/>
            </a:xfrm>
            <a:prstGeom prst="rect">
              <a:avLst/>
            </a:prstGeom>
            <a:solidFill>
              <a:srgbClr val="FFD63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a:p>
          </p:txBody>
        </p:sp>
        <p:sp>
          <p:nvSpPr>
            <p:cNvPr id="7" name="正方形/長方形 6"/>
            <p:cNvSpPr/>
            <p:nvPr/>
          </p:nvSpPr>
          <p:spPr>
            <a:xfrm>
              <a:off x="457199" y="1276086"/>
              <a:ext cx="2666674" cy="179350"/>
            </a:xfrm>
            <a:prstGeom prst="rect">
              <a:avLst/>
            </a:prstGeom>
            <a:solidFill>
              <a:srgbClr val="00A0C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ja-JP">
                  <a:solidFill>
                    <a:srgbClr val="FFFFFF"/>
                  </a:solidFill>
                  <a:cs typeface="ＭＳ Ｐゴシック" charset="0"/>
                </a:rPr>
                <a:t> </a:t>
              </a:r>
              <a:endParaRPr lang="ja-JP" altLang="en-US">
                <a:solidFill>
                  <a:srgbClr val="FFFFFF"/>
                </a:solidFill>
                <a:cs typeface="ＭＳ Ｐゴシック" charset="0"/>
              </a:endParaRPr>
            </a:p>
          </p:txBody>
        </p:sp>
        <p:sp>
          <p:nvSpPr>
            <p:cNvPr id="8" name="正方形/長方形 7"/>
            <p:cNvSpPr/>
            <p:nvPr/>
          </p:nvSpPr>
          <p:spPr>
            <a:xfrm>
              <a:off x="457199" y="1484005"/>
              <a:ext cx="2825405" cy="180936"/>
            </a:xfrm>
            <a:prstGeom prst="rect">
              <a:avLst/>
            </a:prstGeom>
            <a:solidFill>
              <a:srgbClr val="0D379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a:p>
          </p:txBody>
        </p:sp>
        <p:sp>
          <p:nvSpPr>
            <p:cNvPr id="45066" name="正方形/長方形 8"/>
            <p:cNvSpPr>
              <a:spLocks noChangeArrowheads="1"/>
            </p:cNvSpPr>
            <p:nvPr/>
          </p:nvSpPr>
          <p:spPr bwMode="auto">
            <a:xfrm>
              <a:off x="2712761" y="823746"/>
              <a:ext cx="1392968" cy="964161"/>
            </a:xfrm>
            <a:prstGeom prst="rect">
              <a:avLst/>
            </a:prstGeom>
            <a:noFill/>
            <a:ln w="9525">
              <a:noFill/>
              <a:miter lim="800000"/>
              <a:headEnd/>
              <a:tailEnd/>
            </a:ln>
          </p:spPr>
          <p:txBody>
            <a:bodyPr wrap="none">
              <a:spAutoFit/>
            </a:bodyPr>
            <a:lstStyle/>
            <a:p>
              <a:pPr>
                <a:lnSpc>
                  <a:spcPts val="1650"/>
                </a:lnSpc>
              </a:pPr>
              <a:r>
                <a:rPr lang="en-US" altLang="ja-JP" sz="1900" b="1" dirty="0">
                  <a:solidFill>
                    <a:srgbClr val="1B1A11"/>
                  </a:solidFill>
                  <a:latin typeface="Arial Narrow" pitchFamily="34" charset="0"/>
                </a:rPr>
                <a:t>EVERY</a:t>
              </a:r>
            </a:p>
            <a:p>
              <a:pPr>
                <a:lnSpc>
                  <a:spcPts val="1650"/>
                </a:lnSpc>
              </a:pPr>
              <a:r>
                <a:rPr lang="en-US" altLang="ja-JP" sz="1900" b="1" dirty="0">
                  <a:solidFill>
                    <a:srgbClr val="1B1A11"/>
                  </a:solidFill>
                  <a:latin typeface="Arial Narrow" pitchFamily="34" charset="0"/>
                </a:rPr>
                <a:t>   ROTARIAN</a:t>
              </a:r>
            </a:p>
            <a:p>
              <a:pPr>
                <a:lnSpc>
                  <a:spcPts val="1650"/>
                </a:lnSpc>
              </a:pPr>
              <a:r>
                <a:rPr lang="en-US" altLang="ja-JP" sz="1900" b="1" dirty="0">
                  <a:solidFill>
                    <a:srgbClr val="1B1A11"/>
                  </a:solidFill>
                  <a:latin typeface="Arial Narrow" pitchFamily="34" charset="0"/>
                </a:rPr>
                <a:t>       EVERY</a:t>
              </a:r>
            </a:p>
            <a:p>
              <a:pPr>
                <a:lnSpc>
                  <a:spcPts val="1650"/>
                </a:lnSpc>
              </a:pPr>
              <a:r>
                <a:rPr lang="en-US" altLang="ja-JP" sz="1900" b="1" dirty="0">
                  <a:solidFill>
                    <a:srgbClr val="1B1A11"/>
                  </a:solidFill>
                  <a:latin typeface="Arial Narrow" pitchFamily="34" charset="0"/>
                </a:rPr>
                <a:t>           YEAR</a:t>
              </a:r>
              <a:endParaRPr lang="ja-JP" altLang="en-US" sz="1900" b="1" dirty="0">
                <a:solidFill>
                  <a:srgbClr val="1B1A11"/>
                </a:solidFill>
                <a:latin typeface="Arial Narrow" pitchFamily="34" charset="0"/>
              </a:endParaRPr>
            </a:p>
          </p:txBody>
        </p:sp>
        <p:sp>
          <p:nvSpPr>
            <p:cNvPr id="45067" name="テキスト ボックス 10"/>
            <p:cNvSpPr txBox="1">
              <a:spLocks noChangeArrowheads="1"/>
            </p:cNvSpPr>
            <p:nvPr/>
          </p:nvSpPr>
          <p:spPr bwMode="auto">
            <a:xfrm>
              <a:off x="1606409" y="1623675"/>
              <a:ext cx="1593511" cy="246168"/>
            </a:xfrm>
            <a:prstGeom prst="rect">
              <a:avLst/>
            </a:prstGeom>
            <a:noFill/>
            <a:ln w="9525">
              <a:noFill/>
              <a:miter lim="800000"/>
              <a:headEnd/>
              <a:tailEnd/>
            </a:ln>
          </p:spPr>
          <p:txBody>
            <a:bodyPr wrap="none">
              <a:spAutoFit/>
            </a:bodyPr>
            <a:lstStyle/>
            <a:p>
              <a:r>
                <a:rPr lang="en-US" altLang="ja-JP" sz="1000" b="1">
                  <a:solidFill>
                    <a:srgbClr val="1B1A11"/>
                  </a:solidFill>
                  <a:latin typeface="Arial Narrow" pitchFamily="34" charset="0"/>
                </a:rPr>
                <a:t>YOUR GIFT TO THE WORLD</a:t>
              </a:r>
              <a:endParaRPr lang="ja-JP" altLang="en-US" sz="1000" b="1">
                <a:solidFill>
                  <a:srgbClr val="1B1A11"/>
                </a:solidFill>
                <a:latin typeface="Arial Narrow" pitchFamily="34" charset="0"/>
              </a:endParaRPr>
            </a:p>
          </p:txBody>
        </p:sp>
      </p:grpSp>
    </p:spTree>
    <p:extLst>
      <p:ext uri="{BB962C8B-B14F-4D97-AF65-F5344CB8AC3E}">
        <p14:creationId xmlns:p14="http://schemas.microsoft.com/office/powerpoint/2010/main" val="244620985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15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400"/>
                                        <p:tgtEl>
                                          <p:spTgt spid="45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2424" y="1315068"/>
            <a:ext cx="9477375" cy="584775"/>
          </a:xfrm>
          <a:prstGeom prst="rect">
            <a:avLst/>
          </a:prstGeom>
          <a:noFill/>
        </p:spPr>
        <p:txBody>
          <a:bodyPr wrap="square" rtlCol="0">
            <a:spAutoFit/>
          </a:bodyPr>
          <a:lstStyle/>
          <a:p>
            <a:pPr lvl="0"/>
            <a:r>
              <a:rPr lang="ja-JP" altLang="en-US" sz="3200" b="1" dirty="0">
                <a:solidFill>
                  <a:schemeClr val="tx2"/>
                </a:solidFill>
                <a:latin typeface="ＭＳ Ｐゴシック" panose="020B0600070205080204" pitchFamily="50" charset="-128"/>
                <a:ea typeface="ＭＳ Ｐゴシック" panose="020B0600070205080204" pitchFamily="50" charset="-128"/>
              </a:rPr>
              <a:t>地区補助金の報告書</a:t>
            </a:r>
            <a:endParaRPr lang="en-US" altLang="ja-JP" sz="3200" b="1" dirty="0">
              <a:solidFill>
                <a:schemeClr val="tx2"/>
              </a:solidFill>
              <a:latin typeface="ＭＳ Ｐゴシック" panose="020B0600070205080204" pitchFamily="50" charset="-128"/>
              <a:ea typeface="ＭＳ Ｐゴシック" panose="020B0600070205080204" pitchFamily="50" charset="-128"/>
            </a:endParaRPr>
          </a:p>
        </p:txBody>
      </p:sp>
      <p:sp>
        <p:nvSpPr>
          <p:cNvPr id="5" name="テキスト ボックス 4">
            <a:extLst>
              <a:ext uri="{FF2B5EF4-FFF2-40B4-BE49-F238E27FC236}">
                <a16:creationId xmlns:a16="http://schemas.microsoft.com/office/drawing/2014/main" id="{2C069D30-C552-CA14-4C95-4A179AFD44B5}"/>
              </a:ext>
            </a:extLst>
          </p:cNvPr>
          <p:cNvSpPr txBox="1"/>
          <p:nvPr/>
        </p:nvSpPr>
        <p:spPr>
          <a:xfrm>
            <a:off x="1143000" y="1980000"/>
            <a:ext cx="9982200" cy="956480"/>
          </a:xfrm>
          <a:prstGeom prst="rect">
            <a:avLst/>
          </a:prstGeom>
          <a:noFill/>
        </p:spPr>
        <p:txBody>
          <a:bodyPr wrap="square" rtlCol="0">
            <a:spAutoFit/>
          </a:bodyPr>
          <a:lstStyle/>
          <a:p>
            <a:pPr lvl="0">
              <a:lnSpc>
                <a:spcPts val="3600"/>
              </a:lnSpc>
            </a:pPr>
            <a:r>
              <a:rPr lang="en-US" altLang="ja-JP" sz="2800" b="1" dirty="0">
                <a:latin typeface="ＭＳ Ｐゴシック" panose="020B0600070205080204" pitchFamily="50" charset="-128"/>
                <a:ea typeface="ＭＳ Ｐゴシック" panose="020B0600070205080204" pitchFamily="50" charset="-128"/>
              </a:rPr>
              <a:t>【</a:t>
            </a:r>
            <a:r>
              <a:rPr lang="ja-JP" altLang="en-US" sz="2800" b="1" dirty="0">
                <a:latin typeface="ＭＳ Ｐゴシック" panose="020B0600070205080204" pitchFamily="50" charset="-128"/>
                <a:ea typeface="ＭＳ Ｐゴシック" panose="020B0600070205080204" pitchFamily="50" charset="-128"/>
              </a:rPr>
              <a:t>報告要件</a:t>
            </a:r>
            <a:r>
              <a:rPr lang="en-US" altLang="ja-JP" sz="2800" b="1" dirty="0">
                <a:latin typeface="ＭＳ Ｐゴシック" panose="020B0600070205080204" pitchFamily="50" charset="-128"/>
                <a:ea typeface="ＭＳ Ｐゴシック" panose="020B0600070205080204" pitchFamily="50" charset="-128"/>
              </a:rPr>
              <a:t>】</a:t>
            </a:r>
          </a:p>
          <a:p>
            <a:pPr lvl="0">
              <a:lnSpc>
                <a:spcPts val="3600"/>
              </a:lnSpc>
            </a:pPr>
            <a:r>
              <a:rPr lang="ja-JP" altLang="en-US" dirty="0">
                <a:latin typeface="ＭＳ Ｐゴシック" panose="020B0600070205080204" pitchFamily="50" charset="-128"/>
                <a:ea typeface="ＭＳ Ｐゴシック" panose="020B0600070205080204" pitchFamily="50" charset="-128"/>
              </a:rPr>
              <a:t>　　　　　　　　　　</a:t>
            </a:r>
            <a:r>
              <a:rPr lang="ja-JP" altLang="en-US" sz="2600" dirty="0">
                <a:latin typeface="ＭＳ Ｐゴシック" panose="020B0600070205080204" pitchFamily="50" charset="-128"/>
                <a:ea typeface="ＭＳ Ｐゴシック" panose="020B0600070205080204" pitchFamily="50" charset="-128"/>
              </a:rPr>
              <a:t>・・・所定の書式で記入のうえ、地区財団委員会に提出</a:t>
            </a:r>
          </a:p>
        </p:txBody>
      </p:sp>
      <p:sp>
        <p:nvSpPr>
          <p:cNvPr id="7" name="テキスト ボックス 6">
            <a:extLst>
              <a:ext uri="{FF2B5EF4-FFF2-40B4-BE49-F238E27FC236}">
                <a16:creationId xmlns:a16="http://schemas.microsoft.com/office/drawing/2014/main" id="{87B247F1-7D1E-3F6D-4259-1E06B5CA8677}"/>
              </a:ext>
            </a:extLst>
          </p:cNvPr>
          <p:cNvSpPr txBox="1"/>
          <p:nvPr/>
        </p:nvSpPr>
        <p:spPr>
          <a:xfrm>
            <a:off x="1752600" y="3276601"/>
            <a:ext cx="2514600" cy="671233"/>
          </a:xfrm>
          <a:prstGeom prst="rect">
            <a:avLst/>
          </a:prstGeom>
          <a:solidFill>
            <a:srgbClr val="002060"/>
          </a:solidFill>
        </p:spPr>
        <p:txBody>
          <a:bodyPr wrap="square" rtlCol="0" anchor="ctr" anchorCtr="1">
            <a:noAutofit/>
          </a:bodyPr>
          <a:lstStyle/>
          <a:p>
            <a:pPr algn="ctr"/>
            <a:r>
              <a:rPr lang="ja-JP" altLang="en-US" dirty="0">
                <a:solidFill>
                  <a:schemeClr val="bg1"/>
                </a:solidFill>
                <a:latin typeface="+mj-ea"/>
                <a:ea typeface="+mj-ea"/>
              </a:rPr>
              <a:t>中間報告書</a:t>
            </a:r>
            <a:endParaRPr kumimoji="1" lang="ja-JP" altLang="en-US" dirty="0">
              <a:solidFill>
                <a:schemeClr val="bg1"/>
              </a:solidFill>
              <a:latin typeface="+mj-ea"/>
              <a:ea typeface="+mj-ea"/>
            </a:endParaRPr>
          </a:p>
        </p:txBody>
      </p:sp>
      <p:sp>
        <p:nvSpPr>
          <p:cNvPr id="9" name="テキスト ボックス 8">
            <a:extLst>
              <a:ext uri="{FF2B5EF4-FFF2-40B4-BE49-F238E27FC236}">
                <a16:creationId xmlns:a16="http://schemas.microsoft.com/office/drawing/2014/main" id="{C1D60C83-D64C-2412-5560-68F3797A83A4}"/>
              </a:ext>
            </a:extLst>
          </p:cNvPr>
          <p:cNvSpPr txBox="1"/>
          <p:nvPr/>
        </p:nvSpPr>
        <p:spPr>
          <a:xfrm>
            <a:off x="1752600" y="5004000"/>
            <a:ext cx="2514600" cy="671233"/>
          </a:xfrm>
          <a:prstGeom prst="rect">
            <a:avLst/>
          </a:prstGeom>
          <a:solidFill>
            <a:srgbClr val="002060"/>
          </a:solidFill>
        </p:spPr>
        <p:txBody>
          <a:bodyPr wrap="square" rtlCol="0" anchor="ctr" anchorCtr="1">
            <a:noAutofit/>
          </a:bodyPr>
          <a:lstStyle/>
          <a:p>
            <a:pPr algn="ctr"/>
            <a:r>
              <a:rPr lang="ja-JP" altLang="en-US" dirty="0">
                <a:solidFill>
                  <a:schemeClr val="bg1"/>
                </a:solidFill>
                <a:latin typeface="+mj-ea"/>
                <a:ea typeface="+mj-ea"/>
              </a:rPr>
              <a:t>最終報告書</a:t>
            </a:r>
            <a:endParaRPr kumimoji="1" lang="ja-JP" altLang="en-US" dirty="0">
              <a:solidFill>
                <a:schemeClr val="bg1"/>
              </a:solidFill>
              <a:latin typeface="+mj-ea"/>
              <a:ea typeface="+mj-ea"/>
            </a:endParaRPr>
          </a:p>
        </p:txBody>
      </p:sp>
      <p:sp>
        <p:nvSpPr>
          <p:cNvPr id="10" name="吹き出し: 四角形 9">
            <a:extLst>
              <a:ext uri="{FF2B5EF4-FFF2-40B4-BE49-F238E27FC236}">
                <a16:creationId xmlns:a16="http://schemas.microsoft.com/office/drawing/2014/main" id="{7D0E0BD7-E1EF-8D78-A6CA-DE5EA8357975}"/>
              </a:ext>
            </a:extLst>
          </p:cNvPr>
          <p:cNvSpPr/>
          <p:nvPr/>
        </p:nvSpPr>
        <p:spPr>
          <a:xfrm>
            <a:off x="4804954" y="3276600"/>
            <a:ext cx="5943600" cy="671233"/>
          </a:xfrm>
          <a:prstGeom prst="wedgeRectCallout">
            <a:avLst>
              <a:gd name="adj1" fmla="val -59954"/>
              <a:gd name="adj2" fmla="val -21182"/>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dirty="0">
                <a:solidFill>
                  <a:schemeClr val="tx1"/>
                </a:solidFill>
              </a:rPr>
              <a:t>補助金口座の通帳コピー添付</a:t>
            </a:r>
            <a:endParaRPr kumimoji="1" lang="ja-JP" altLang="en-US" dirty="0">
              <a:solidFill>
                <a:schemeClr val="tx1"/>
              </a:solidFill>
            </a:endParaRPr>
          </a:p>
        </p:txBody>
      </p:sp>
      <p:sp>
        <p:nvSpPr>
          <p:cNvPr id="12" name="吹き出し: 四角形 11">
            <a:extLst>
              <a:ext uri="{FF2B5EF4-FFF2-40B4-BE49-F238E27FC236}">
                <a16:creationId xmlns:a16="http://schemas.microsoft.com/office/drawing/2014/main" id="{12BB5D8C-A071-3B52-CF56-5228C6AD9FA9}"/>
              </a:ext>
            </a:extLst>
          </p:cNvPr>
          <p:cNvSpPr/>
          <p:nvPr/>
        </p:nvSpPr>
        <p:spPr>
          <a:xfrm>
            <a:off x="4804954" y="5004000"/>
            <a:ext cx="5943600" cy="671233"/>
          </a:xfrm>
          <a:prstGeom prst="wedgeRectCallout">
            <a:avLst>
              <a:gd name="adj1" fmla="val -59954"/>
              <a:gd name="adj2" fmla="val -21182"/>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a:solidFill>
                  <a:schemeClr val="tx1"/>
                </a:solidFill>
              </a:rPr>
              <a:t>補助金口座の通帳コピーと領収書添付</a:t>
            </a:r>
          </a:p>
        </p:txBody>
      </p:sp>
      <p:sp>
        <p:nvSpPr>
          <p:cNvPr id="14" name="テキスト ボックス 13">
            <a:extLst>
              <a:ext uri="{FF2B5EF4-FFF2-40B4-BE49-F238E27FC236}">
                <a16:creationId xmlns:a16="http://schemas.microsoft.com/office/drawing/2014/main" id="{9950D463-6EE3-AE44-C5DC-62C1AD44B47C}"/>
              </a:ext>
            </a:extLst>
          </p:cNvPr>
          <p:cNvSpPr txBox="1"/>
          <p:nvPr/>
        </p:nvSpPr>
        <p:spPr>
          <a:xfrm>
            <a:off x="2819401" y="4003200"/>
            <a:ext cx="8458200" cy="830997"/>
          </a:xfrm>
          <a:prstGeom prst="rect">
            <a:avLst/>
          </a:prstGeom>
          <a:noFill/>
        </p:spPr>
        <p:txBody>
          <a:bodyPr wrap="square" rtlCol="0">
            <a:spAutoFit/>
          </a:bodyPr>
          <a:lstStyle/>
          <a:p>
            <a:pPr lvl="0"/>
            <a:r>
              <a:rPr lang="ja-JP" altLang="en-US" dirty="0">
                <a:latin typeface="ＭＳ Ｐゴシック" panose="020B0600070205080204" pitchFamily="50" charset="-128"/>
                <a:ea typeface="ＭＳ Ｐゴシック" panose="020B0600070205080204" pitchFamily="50" charset="-128"/>
              </a:rPr>
              <a:t>補助金受領後、６ヵ月以内に活動が完了しない場合</a:t>
            </a:r>
          </a:p>
          <a:p>
            <a:pPr lvl="0"/>
            <a:endParaRPr lang="en-US" altLang="ja-JP" dirty="0">
              <a:latin typeface="ＭＳ Ｐゴシック" panose="020B0600070205080204" pitchFamily="50" charset="-128"/>
              <a:ea typeface="ＭＳ Ｐゴシック" panose="020B0600070205080204" pitchFamily="50" charset="-128"/>
            </a:endParaRPr>
          </a:p>
        </p:txBody>
      </p:sp>
      <p:sp>
        <p:nvSpPr>
          <p:cNvPr id="22" name="テキスト ボックス 21">
            <a:extLst>
              <a:ext uri="{FF2B5EF4-FFF2-40B4-BE49-F238E27FC236}">
                <a16:creationId xmlns:a16="http://schemas.microsoft.com/office/drawing/2014/main" id="{17617C3C-7A3B-E7EE-92A4-54ABBC3C6C37}"/>
              </a:ext>
            </a:extLst>
          </p:cNvPr>
          <p:cNvSpPr txBox="1"/>
          <p:nvPr/>
        </p:nvSpPr>
        <p:spPr>
          <a:xfrm>
            <a:off x="2819401" y="5727600"/>
            <a:ext cx="8458200" cy="830997"/>
          </a:xfrm>
          <a:prstGeom prst="rect">
            <a:avLst/>
          </a:prstGeom>
          <a:noFill/>
        </p:spPr>
        <p:txBody>
          <a:bodyPr wrap="square" rtlCol="0">
            <a:spAutoFit/>
          </a:bodyPr>
          <a:lstStyle/>
          <a:p>
            <a:pPr lvl="0"/>
            <a:r>
              <a:rPr lang="ja-JP" altLang="en-US" dirty="0">
                <a:latin typeface="ＭＳ Ｐゴシック" panose="020B0600070205080204" pitchFamily="50" charset="-128"/>
                <a:ea typeface="ＭＳ Ｐゴシック" panose="020B0600070205080204" pitchFamily="50" charset="-128"/>
              </a:rPr>
              <a:t>プロジェクト完了後、</a:t>
            </a:r>
            <a:r>
              <a:rPr lang="en-US" altLang="ja-JP" dirty="0">
                <a:solidFill>
                  <a:srgbClr val="FF0000"/>
                </a:solidFill>
                <a:latin typeface="ＭＳ Ｐゴシック" panose="020B0600070205080204" pitchFamily="50" charset="-128"/>
                <a:ea typeface="ＭＳ Ｐゴシック" panose="020B0600070205080204" pitchFamily="50" charset="-128"/>
              </a:rPr>
              <a:t>2</a:t>
            </a:r>
            <a:r>
              <a:rPr lang="ja-JP" altLang="en-US" dirty="0">
                <a:solidFill>
                  <a:srgbClr val="FF0000"/>
                </a:solidFill>
                <a:latin typeface="ＭＳ Ｐゴシック" panose="020B0600070205080204" pitchFamily="50" charset="-128"/>
                <a:ea typeface="ＭＳ Ｐゴシック" panose="020B0600070205080204" pitchFamily="50" charset="-128"/>
              </a:rPr>
              <a:t>ヵ月以内に提出</a:t>
            </a:r>
          </a:p>
          <a:p>
            <a:pPr lvl="0"/>
            <a:endParaRPr lang="en-US" altLang="ja-JP"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695969275"/>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2424" y="1315068"/>
            <a:ext cx="9477375" cy="584775"/>
          </a:xfrm>
          <a:prstGeom prst="rect">
            <a:avLst/>
          </a:prstGeom>
          <a:noFill/>
        </p:spPr>
        <p:txBody>
          <a:bodyPr wrap="square" rtlCol="0">
            <a:spAutoFit/>
          </a:bodyPr>
          <a:lstStyle/>
          <a:p>
            <a:pPr lvl="0"/>
            <a:r>
              <a:rPr lang="ja-JP" altLang="en-US" sz="3200" b="1" dirty="0">
                <a:solidFill>
                  <a:schemeClr val="tx2"/>
                </a:solidFill>
                <a:latin typeface="ＭＳ Ｐゴシック" panose="020B0600070205080204" pitchFamily="50" charset="-128"/>
                <a:ea typeface="ＭＳ Ｐゴシック" panose="020B0600070205080204" pitchFamily="50" charset="-128"/>
              </a:rPr>
              <a:t>グローバル補助金の報告書</a:t>
            </a:r>
            <a:endParaRPr lang="en-US" altLang="ja-JP" sz="3200" b="1" dirty="0">
              <a:solidFill>
                <a:schemeClr val="tx2"/>
              </a:solidFill>
              <a:latin typeface="ＭＳ Ｐゴシック" panose="020B0600070205080204" pitchFamily="50" charset="-128"/>
              <a:ea typeface="ＭＳ Ｐゴシック" panose="020B0600070205080204" pitchFamily="50" charset="-128"/>
            </a:endParaRPr>
          </a:p>
        </p:txBody>
      </p:sp>
      <p:sp>
        <p:nvSpPr>
          <p:cNvPr id="5" name="テキスト ボックス 4">
            <a:extLst>
              <a:ext uri="{FF2B5EF4-FFF2-40B4-BE49-F238E27FC236}">
                <a16:creationId xmlns:a16="http://schemas.microsoft.com/office/drawing/2014/main" id="{2C069D30-C552-CA14-4C95-4A179AFD44B5}"/>
              </a:ext>
            </a:extLst>
          </p:cNvPr>
          <p:cNvSpPr txBox="1"/>
          <p:nvPr/>
        </p:nvSpPr>
        <p:spPr>
          <a:xfrm>
            <a:off x="1143000" y="1980000"/>
            <a:ext cx="9982200" cy="956480"/>
          </a:xfrm>
          <a:prstGeom prst="rect">
            <a:avLst/>
          </a:prstGeom>
          <a:noFill/>
        </p:spPr>
        <p:txBody>
          <a:bodyPr wrap="square" rtlCol="0">
            <a:spAutoFit/>
          </a:bodyPr>
          <a:lstStyle/>
          <a:p>
            <a:pPr lvl="0">
              <a:lnSpc>
                <a:spcPts val="3600"/>
              </a:lnSpc>
            </a:pPr>
            <a:r>
              <a:rPr lang="en-US" altLang="ja-JP" sz="2800" b="1" dirty="0">
                <a:latin typeface="ＭＳ Ｐゴシック" panose="020B0600070205080204" pitchFamily="50" charset="-128"/>
                <a:ea typeface="ＭＳ Ｐゴシック" panose="020B0600070205080204" pitchFamily="50" charset="-128"/>
              </a:rPr>
              <a:t>【</a:t>
            </a:r>
            <a:r>
              <a:rPr lang="ja-JP" altLang="en-US" sz="2800" b="1" dirty="0">
                <a:latin typeface="ＭＳ Ｐゴシック" panose="020B0600070205080204" pitchFamily="50" charset="-128"/>
                <a:ea typeface="ＭＳ Ｐゴシック" panose="020B0600070205080204" pitchFamily="50" charset="-128"/>
              </a:rPr>
              <a:t>報告要件</a:t>
            </a:r>
            <a:r>
              <a:rPr lang="en-US" altLang="ja-JP" sz="2800" b="1" dirty="0">
                <a:latin typeface="ＭＳ Ｐゴシック" panose="020B0600070205080204" pitchFamily="50" charset="-128"/>
                <a:ea typeface="ＭＳ Ｐゴシック" panose="020B0600070205080204" pitchFamily="50" charset="-128"/>
              </a:rPr>
              <a:t>】</a:t>
            </a:r>
          </a:p>
          <a:p>
            <a:pPr lvl="0">
              <a:lnSpc>
                <a:spcPts val="3600"/>
              </a:lnSpc>
            </a:pPr>
            <a:r>
              <a:rPr lang="ja-JP" altLang="en-US" dirty="0">
                <a:latin typeface="ＭＳ Ｐゴシック" panose="020B0600070205080204" pitchFamily="50" charset="-128"/>
                <a:ea typeface="ＭＳ Ｐゴシック" panose="020B0600070205080204" pitchFamily="50" charset="-128"/>
              </a:rPr>
              <a:t>　　　　　　　　　　</a:t>
            </a:r>
            <a:r>
              <a:rPr lang="ja-JP" altLang="en-US" sz="2600" dirty="0">
                <a:latin typeface="ＭＳ Ｐゴシック" panose="020B0600070205080204" pitchFamily="50" charset="-128"/>
                <a:ea typeface="ＭＳ Ｐゴシック" panose="020B0600070205080204" pitchFamily="50" charset="-128"/>
              </a:rPr>
              <a:t>・・・申請書同様、ロータリー財団へオンラインで提出</a:t>
            </a:r>
          </a:p>
        </p:txBody>
      </p:sp>
      <p:sp>
        <p:nvSpPr>
          <p:cNvPr id="7" name="テキスト ボックス 6">
            <a:extLst>
              <a:ext uri="{FF2B5EF4-FFF2-40B4-BE49-F238E27FC236}">
                <a16:creationId xmlns:a16="http://schemas.microsoft.com/office/drawing/2014/main" id="{87B247F1-7D1E-3F6D-4259-1E06B5CA8677}"/>
              </a:ext>
            </a:extLst>
          </p:cNvPr>
          <p:cNvSpPr txBox="1"/>
          <p:nvPr/>
        </p:nvSpPr>
        <p:spPr>
          <a:xfrm>
            <a:off x="1752600" y="3276601"/>
            <a:ext cx="2514600" cy="671233"/>
          </a:xfrm>
          <a:prstGeom prst="rect">
            <a:avLst/>
          </a:prstGeom>
          <a:solidFill>
            <a:srgbClr val="002060"/>
          </a:solidFill>
        </p:spPr>
        <p:txBody>
          <a:bodyPr wrap="square" rtlCol="0" anchor="ctr" anchorCtr="1">
            <a:noAutofit/>
          </a:bodyPr>
          <a:lstStyle/>
          <a:p>
            <a:pPr algn="ctr"/>
            <a:r>
              <a:rPr lang="ja-JP" altLang="en-US" dirty="0">
                <a:solidFill>
                  <a:schemeClr val="bg1"/>
                </a:solidFill>
                <a:latin typeface="+mj-ea"/>
                <a:ea typeface="+mj-ea"/>
              </a:rPr>
              <a:t>中間報告書</a:t>
            </a:r>
            <a:endParaRPr kumimoji="1" lang="ja-JP" altLang="en-US" dirty="0">
              <a:solidFill>
                <a:schemeClr val="bg1"/>
              </a:solidFill>
              <a:latin typeface="+mj-ea"/>
              <a:ea typeface="+mj-ea"/>
            </a:endParaRPr>
          </a:p>
        </p:txBody>
      </p:sp>
      <p:sp>
        <p:nvSpPr>
          <p:cNvPr id="9" name="テキスト ボックス 8">
            <a:extLst>
              <a:ext uri="{FF2B5EF4-FFF2-40B4-BE49-F238E27FC236}">
                <a16:creationId xmlns:a16="http://schemas.microsoft.com/office/drawing/2014/main" id="{C1D60C83-D64C-2412-5560-68F3797A83A4}"/>
              </a:ext>
            </a:extLst>
          </p:cNvPr>
          <p:cNvSpPr txBox="1"/>
          <p:nvPr/>
        </p:nvSpPr>
        <p:spPr>
          <a:xfrm>
            <a:off x="1752600" y="5004000"/>
            <a:ext cx="2514600" cy="671233"/>
          </a:xfrm>
          <a:prstGeom prst="rect">
            <a:avLst/>
          </a:prstGeom>
          <a:solidFill>
            <a:srgbClr val="002060"/>
          </a:solidFill>
        </p:spPr>
        <p:txBody>
          <a:bodyPr wrap="square" rtlCol="0" anchor="ctr" anchorCtr="1">
            <a:noAutofit/>
          </a:bodyPr>
          <a:lstStyle/>
          <a:p>
            <a:pPr algn="ctr"/>
            <a:r>
              <a:rPr lang="ja-JP" altLang="en-US" dirty="0">
                <a:solidFill>
                  <a:schemeClr val="bg1"/>
                </a:solidFill>
                <a:latin typeface="+mj-ea"/>
                <a:ea typeface="+mj-ea"/>
              </a:rPr>
              <a:t>最終報告書</a:t>
            </a:r>
            <a:endParaRPr kumimoji="1" lang="ja-JP" altLang="en-US" dirty="0">
              <a:solidFill>
                <a:schemeClr val="bg1"/>
              </a:solidFill>
              <a:latin typeface="+mj-ea"/>
              <a:ea typeface="+mj-ea"/>
            </a:endParaRPr>
          </a:p>
        </p:txBody>
      </p:sp>
      <p:sp>
        <p:nvSpPr>
          <p:cNvPr id="14" name="テキスト ボックス 13">
            <a:extLst>
              <a:ext uri="{FF2B5EF4-FFF2-40B4-BE49-F238E27FC236}">
                <a16:creationId xmlns:a16="http://schemas.microsoft.com/office/drawing/2014/main" id="{9950D463-6EE3-AE44-C5DC-62C1AD44B47C}"/>
              </a:ext>
            </a:extLst>
          </p:cNvPr>
          <p:cNvSpPr txBox="1"/>
          <p:nvPr/>
        </p:nvSpPr>
        <p:spPr>
          <a:xfrm>
            <a:off x="2819401" y="4003200"/>
            <a:ext cx="8458200" cy="830997"/>
          </a:xfrm>
          <a:prstGeom prst="rect">
            <a:avLst/>
          </a:prstGeom>
          <a:noFill/>
        </p:spPr>
        <p:txBody>
          <a:bodyPr wrap="square" rtlCol="0">
            <a:spAutoFit/>
          </a:bodyPr>
          <a:lstStyle/>
          <a:p>
            <a:pPr lvl="0"/>
            <a:r>
              <a:rPr lang="ja-JP" altLang="en-US" dirty="0">
                <a:latin typeface="ＭＳ Ｐゴシック" panose="020B0600070205080204" pitchFamily="50" charset="-128"/>
                <a:ea typeface="ＭＳ Ｐゴシック" panose="020B0600070205080204" pitchFamily="50" charset="-128"/>
              </a:rPr>
              <a:t>補助金の最初の支給を受けてから</a:t>
            </a:r>
            <a:r>
              <a:rPr lang="en-US" altLang="ja-JP" dirty="0">
                <a:solidFill>
                  <a:srgbClr val="FF0000"/>
                </a:solidFill>
                <a:latin typeface="ＭＳ Ｐゴシック" panose="020B0600070205080204" pitchFamily="50" charset="-128"/>
                <a:ea typeface="ＭＳ Ｐゴシック" panose="020B0600070205080204" pitchFamily="50" charset="-128"/>
              </a:rPr>
              <a:t>12 </a:t>
            </a:r>
            <a:r>
              <a:rPr lang="ja-JP" altLang="en-US" dirty="0">
                <a:solidFill>
                  <a:srgbClr val="FF0000"/>
                </a:solidFill>
                <a:latin typeface="ＭＳ Ｐゴシック" panose="020B0600070205080204" pitchFamily="50" charset="-128"/>
                <a:ea typeface="ＭＳ Ｐゴシック" panose="020B0600070205080204" pitchFamily="50" charset="-128"/>
              </a:rPr>
              <a:t>カ月以内に提出</a:t>
            </a:r>
          </a:p>
          <a:p>
            <a:pPr lvl="0"/>
            <a:r>
              <a:rPr lang="ja-JP" altLang="en-US" dirty="0">
                <a:latin typeface="ＭＳ Ｐゴシック" panose="020B0600070205080204" pitchFamily="50" charset="-128"/>
                <a:ea typeface="ＭＳ Ｐゴシック" panose="020B0600070205080204" pitchFamily="50" charset="-128"/>
              </a:rPr>
              <a:t>（その後もプロジェクト完了まで、</a:t>
            </a:r>
            <a:r>
              <a:rPr lang="en-US" altLang="ja-JP" dirty="0">
                <a:latin typeface="ＭＳ Ｐゴシック" panose="020B0600070205080204" pitchFamily="50" charset="-128"/>
                <a:ea typeface="ＭＳ Ｐゴシック" panose="020B0600070205080204" pitchFamily="50" charset="-128"/>
              </a:rPr>
              <a:t>12 </a:t>
            </a:r>
            <a:r>
              <a:rPr lang="ja-JP" altLang="en-US" dirty="0">
                <a:latin typeface="ＭＳ Ｐゴシック" panose="020B0600070205080204" pitchFamily="50" charset="-128"/>
                <a:ea typeface="ＭＳ Ｐゴシック" panose="020B0600070205080204" pitchFamily="50" charset="-128"/>
              </a:rPr>
              <a:t>ヵ月毎に提出）</a:t>
            </a:r>
          </a:p>
        </p:txBody>
      </p:sp>
      <p:sp>
        <p:nvSpPr>
          <p:cNvPr id="22" name="テキスト ボックス 21">
            <a:extLst>
              <a:ext uri="{FF2B5EF4-FFF2-40B4-BE49-F238E27FC236}">
                <a16:creationId xmlns:a16="http://schemas.microsoft.com/office/drawing/2014/main" id="{17617C3C-7A3B-E7EE-92A4-54ABBC3C6C37}"/>
              </a:ext>
            </a:extLst>
          </p:cNvPr>
          <p:cNvSpPr txBox="1"/>
          <p:nvPr/>
        </p:nvSpPr>
        <p:spPr>
          <a:xfrm>
            <a:off x="2819401" y="5727600"/>
            <a:ext cx="8458200" cy="830997"/>
          </a:xfrm>
          <a:prstGeom prst="rect">
            <a:avLst/>
          </a:prstGeom>
          <a:noFill/>
        </p:spPr>
        <p:txBody>
          <a:bodyPr wrap="square" rtlCol="0">
            <a:spAutoFit/>
          </a:bodyPr>
          <a:lstStyle/>
          <a:p>
            <a:pPr lvl="0"/>
            <a:r>
              <a:rPr lang="ja-JP" altLang="en-US" dirty="0">
                <a:latin typeface="ＭＳ Ｐゴシック" panose="020B0600070205080204" pitchFamily="50" charset="-128"/>
                <a:ea typeface="ＭＳ Ｐゴシック" panose="020B0600070205080204" pitchFamily="50" charset="-128"/>
              </a:rPr>
              <a:t>プロジェクト完了後、</a:t>
            </a:r>
            <a:r>
              <a:rPr lang="en-US" altLang="ja-JP" dirty="0">
                <a:solidFill>
                  <a:srgbClr val="FF0000"/>
                </a:solidFill>
                <a:latin typeface="ＭＳ Ｐゴシック" panose="020B0600070205080204" pitchFamily="50" charset="-128"/>
                <a:ea typeface="ＭＳ Ｐゴシック" panose="020B0600070205080204" pitchFamily="50" charset="-128"/>
              </a:rPr>
              <a:t>2</a:t>
            </a:r>
            <a:r>
              <a:rPr lang="ja-JP" altLang="en-US" dirty="0">
                <a:solidFill>
                  <a:srgbClr val="FF0000"/>
                </a:solidFill>
                <a:latin typeface="ＭＳ Ｐゴシック" panose="020B0600070205080204" pitchFamily="50" charset="-128"/>
                <a:ea typeface="ＭＳ Ｐゴシック" panose="020B0600070205080204" pitchFamily="50" charset="-128"/>
              </a:rPr>
              <a:t>ヵ月以内に提出</a:t>
            </a:r>
          </a:p>
          <a:p>
            <a:pPr lvl="0"/>
            <a:endParaRPr lang="en-US" altLang="ja-JP"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434581496"/>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2424" y="1315068"/>
            <a:ext cx="9477375" cy="584775"/>
          </a:xfrm>
          <a:prstGeom prst="rect">
            <a:avLst/>
          </a:prstGeom>
          <a:noFill/>
        </p:spPr>
        <p:txBody>
          <a:bodyPr wrap="square" rtlCol="0">
            <a:spAutoFit/>
          </a:bodyPr>
          <a:lstStyle/>
          <a:p>
            <a:pPr lvl="0"/>
            <a:r>
              <a:rPr lang="ja-JP" altLang="en-US" sz="3200" b="1" dirty="0">
                <a:solidFill>
                  <a:schemeClr val="tx2"/>
                </a:solidFill>
                <a:latin typeface="ＭＳ Ｐゴシック" panose="020B0600070205080204" pitchFamily="50" charset="-128"/>
                <a:ea typeface="ＭＳ Ｐゴシック" panose="020B0600070205080204" pitchFamily="50" charset="-128"/>
              </a:rPr>
              <a:t>地区補助金報告書での留意点①　（報告書・通帳）</a:t>
            </a:r>
            <a:endParaRPr lang="en-US" altLang="ja-JP" sz="3200" b="1" dirty="0">
              <a:solidFill>
                <a:schemeClr val="tx2"/>
              </a:solidFill>
              <a:latin typeface="ＭＳ Ｐゴシック" panose="020B0600070205080204" pitchFamily="50" charset="-128"/>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397C349A-272C-4C22-96F2-E110368E1E1A}"/>
              </a:ext>
            </a:extLst>
          </p:cNvPr>
          <p:cNvSpPr/>
          <p:nvPr/>
        </p:nvSpPr>
        <p:spPr>
          <a:xfrm>
            <a:off x="427763" y="2045901"/>
            <a:ext cx="11520000" cy="4583499"/>
          </a:xfrm>
          <a:prstGeom prst="rect">
            <a:avLst/>
          </a:prstGeom>
          <a:ln>
            <a:solidFill>
              <a:srgbClr val="002060"/>
            </a:solidFill>
          </a:ln>
        </p:spPr>
        <p:txBody>
          <a:bodyPr wrap="square">
            <a:noAutofit/>
          </a:bodyPr>
          <a:lstStyle/>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報告書の提出期限（注）を遵守する。</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中間報告書の場合も、通帳コピーを添付する。</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報告書の収入および支出欄と通帳口座の</a:t>
            </a:r>
            <a:r>
              <a:rPr lang="ja-JP" altLang="en-US" sz="2200" dirty="0">
                <a:solidFill>
                  <a:srgbClr val="FF0000"/>
                </a:solidFill>
                <a:latin typeface="ＭＳ Ｐゴシック" panose="020B0600070205080204" pitchFamily="50" charset="-128"/>
                <a:ea typeface="ＭＳ Ｐゴシック" panose="020B0600070205080204" pitchFamily="50" charset="-128"/>
              </a:rPr>
              <a:t>入出金記録を整合</a:t>
            </a:r>
            <a:r>
              <a:rPr lang="ja-JP" altLang="en-US" sz="2200" dirty="0">
                <a:latin typeface="ＭＳ Ｐゴシック" panose="020B0600070205080204" pitchFamily="50" charset="-128"/>
                <a:ea typeface="ＭＳ Ｐゴシック" panose="020B0600070205080204" pitchFamily="50" charset="-128"/>
              </a:rPr>
              <a:t>させてください。</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報告書支出欄の各項目と領収書に</a:t>
            </a:r>
            <a:r>
              <a:rPr lang="ja-JP" altLang="en-US" sz="2200" dirty="0">
                <a:solidFill>
                  <a:srgbClr val="FF0000"/>
                </a:solidFill>
                <a:latin typeface="ＭＳ Ｐゴシック" panose="020B0600070205080204" pitchFamily="50" charset="-128"/>
                <a:ea typeface="ＭＳ Ｐゴシック" panose="020B0600070205080204" pitchFamily="50" charset="-128"/>
              </a:rPr>
              <a:t>整理番号</a:t>
            </a:r>
            <a:r>
              <a:rPr lang="ja-JP" altLang="en-US" sz="2200" dirty="0">
                <a:latin typeface="ＭＳ Ｐゴシック" panose="020B0600070205080204" pitchFamily="50" charset="-128"/>
                <a:ea typeface="ＭＳ Ｐゴシック" panose="020B0600070205080204" pitchFamily="50" charset="-128"/>
              </a:rPr>
              <a:t>をふる。</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活動完了後の口座の</a:t>
            </a:r>
            <a:r>
              <a:rPr lang="ja-JP" altLang="en-US" sz="2200" dirty="0">
                <a:solidFill>
                  <a:srgbClr val="FF0000"/>
                </a:solidFill>
                <a:latin typeface="ＭＳ Ｐゴシック" panose="020B0600070205080204" pitchFamily="50" charset="-128"/>
                <a:ea typeface="ＭＳ Ｐゴシック" panose="020B0600070205080204" pitchFamily="50" charset="-128"/>
              </a:rPr>
              <a:t>残金はゼロ</a:t>
            </a:r>
            <a:r>
              <a:rPr lang="ja-JP" altLang="en-US" sz="2200" dirty="0">
                <a:latin typeface="ＭＳ Ｐゴシック" panose="020B0600070205080204" pitchFamily="50" charset="-128"/>
                <a:ea typeface="ＭＳ Ｐゴシック" panose="020B0600070205080204" pitchFamily="50" charset="-128"/>
              </a:rPr>
              <a:t>にする。</a:t>
            </a:r>
          </a:p>
          <a:p>
            <a:pPr marL="800100" lvl="1" indent="-342900">
              <a:lnSpc>
                <a:spcPct val="150000"/>
              </a:lnSpc>
              <a:buFont typeface="Arial" panose="020B0604020202020204" pitchFamily="34" charset="0"/>
              <a:buChar char="•"/>
            </a:pPr>
            <a:r>
              <a:rPr lang="ja-JP" altLang="en-US" sz="2200" dirty="0">
                <a:solidFill>
                  <a:srgbClr val="FF0000"/>
                </a:solidFill>
                <a:latin typeface="ＭＳ Ｐゴシック" panose="020B0600070205080204" pitchFamily="50" charset="-128"/>
                <a:ea typeface="ＭＳ Ｐゴシック" panose="020B0600070205080204" pitchFamily="50" charset="-128"/>
              </a:rPr>
              <a:t>利子</a:t>
            </a:r>
            <a:r>
              <a:rPr lang="ja-JP" altLang="en-US" sz="2200" dirty="0">
                <a:latin typeface="ＭＳ Ｐゴシック" panose="020B0600070205080204" pitchFamily="50" charset="-128"/>
                <a:ea typeface="ＭＳ Ｐゴシック" panose="020B0600070205080204" pitchFamily="50" charset="-128"/>
              </a:rPr>
              <a:t>も収入として計上。</a:t>
            </a:r>
            <a:endParaRPr lang="en-US" altLang="ja-JP" sz="2200" dirty="0">
              <a:latin typeface="ＭＳ Ｐゴシック" panose="020B0600070205080204" pitchFamily="50" charset="-128"/>
              <a:ea typeface="ＭＳ Ｐゴシック" panose="020B0600070205080204" pitchFamily="50" charset="-128"/>
            </a:endParaRP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受益者の</a:t>
            </a:r>
            <a:r>
              <a:rPr lang="ja-JP" altLang="en-US" sz="2200" dirty="0">
                <a:solidFill>
                  <a:srgbClr val="FF0000"/>
                </a:solidFill>
                <a:latin typeface="ＭＳ Ｐゴシック" panose="020B0600070205080204" pitchFamily="50" charset="-128"/>
                <a:ea typeface="ＭＳ Ｐゴシック" panose="020B0600070205080204" pitchFamily="50" charset="-128"/>
              </a:rPr>
              <a:t>個人データ</a:t>
            </a:r>
            <a:r>
              <a:rPr lang="ja-JP" altLang="en-US" sz="2200" dirty="0">
                <a:latin typeface="ＭＳ Ｐゴシック" panose="020B0600070205080204" pitchFamily="50" charset="-128"/>
                <a:ea typeface="ＭＳ Ｐゴシック" panose="020B0600070205080204" pitchFamily="50" charset="-128"/>
              </a:rPr>
              <a:t>（氏名・年齢・生年月日など個人が特定されうる情報）、または</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　　受益者の</a:t>
            </a:r>
            <a:r>
              <a:rPr lang="ja-JP" altLang="en-US" sz="2200" dirty="0">
                <a:solidFill>
                  <a:srgbClr val="FF0000"/>
                </a:solidFill>
                <a:latin typeface="ＭＳ Ｐゴシック" panose="020B0600070205080204" pitchFamily="50" charset="-128"/>
                <a:ea typeface="ＭＳ Ｐゴシック" panose="020B0600070205080204" pitchFamily="50" charset="-128"/>
              </a:rPr>
              <a:t>写真は添付しない</a:t>
            </a:r>
            <a:r>
              <a:rPr lang="ja-JP" altLang="en-US" sz="2200" dirty="0">
                <a:latin typeface="ＭＳ Ｐゴシック" panose="020B0600070205080204" pitchFamily="50" charset="-128"/>
                <a:ea typeface="ＭＳ Ｐゴシック" panose="020B0600070205080204" pitchFamily="50" charset="-128"/>
              </a:rPr>
              <a:t>。 </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endParaRPr lang="en-US" altLang="ja-JP" sz="2200" dirty="0">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3786E70B-5AB3-41DE-ADCF-33FB9C8E90D7}"/>
              </a:ext>
            </a:extLst>
          </p:cNvPr>
          <p:cNvSpPr txBox="1"/>
          <p:nvPr/>
        </p:nvSpPr>
        <p:spPr>
          <a:xfrm>
            <a:off x="5181600" y="5694645"/>
            <a:ext cx="6248400" cy="706155"/>
          </a:xfrm>
          <a:prstGeom prst="rect">
            <a:avLst/>
          </a:prstGeom>
          <a:noFill/>
        </p:spPr>
        <p:txBody>
          <a:bodyPr wrap="square" rtlCol="0">
            <a:noAutofit/>
          </a:bodyPr>
          <a:lstStyle/>
          <a:p>
            <a:pPr>
              <a:lnSpc>
                <a:spcPts val="2600"/>
              </a:lnSpc>
            </a:pPr>
            <a:r>
              <a:rPr lang="ja-JP" altLang="en-US" sz="1400" b="1" dirty="0">
                <a:latin typeface="ＭＳ Ｐゴシック" panose="020B0600070205080204" pitchFamily="50" charset="-128"/>
                <a:ea typeface="ＭＳ Ｐゴシック" panose="020B0600070205080204" pitchFamily="50" charset="-128"/>
              </a:rPr>
              <a:t>（注）提出期限とは、</a:t>
            </a:r>
            <a:r>
              <a:rPr lang="ja-JP" altLang="en-US" sz="1400" b="1" dirty="0">
                <a:solidFill>
                  <a:srgbClr val="FF0000"/>
                </a:solidFill>
                <a:latin typeface="ＭＳ Ｐゴシック" panose="020B0600070205080204" pitchFamily="50" charset="-128"/>
                <a:ea typeface="ＭＳ Ｐゴシック" panose="020B0600070205080204" pitchFamily="50" charset="-128"/>
              </a:rPr>
              <a:t>不備のない報告書</a:t>
            </a:r>
            <a:r>
              <a:rPr lang="ja-JP" altLang="en-US" sz="1400" b="1" dirty="0">
                <a:latin typeface="ＭＳ Ｐゴシック" panose="020B0600070205080204" pitchFamily="50" charset="-128"/>
                <a:ea typeface="ＭＳ Ｐゴシック" panose="020B0600070205080204" pitchFamily="50" charset="-128"/>
              </a:rPr>
              <a:t>（下書きや不備のある書類は不可）が</a:t>
            </a:r>
            <a:endParaRPr lang="en-US" altLang="ja-JP" sz="1400" b="1" dirty="0">
              <a:latin typeface="ＭＳ Ｐゴシック" panose="020B0600070205080204" pitchFamily="50" charset="-128"/>
              <a:ea typeface="ＭＳ Ｐゴシック" panose="020B0600070205080204" pitchFamily="50" charset="-128"/>
            </a:endParaRPr>
          </a:p>
          <a:p>
            <a:pPr lvl="1">
              <a:lnSpc>
                <a:spcPts val="2600"/>
              </a:lnSpc>
            </a:pPr>
            <a:r>
              <a:rPr lang="ja-JP" altLang="en-US" sz="1400" b="1" dirty="0">
                <a:latin typeface="ＭＳ Ｐゴシック" panose="020B0600070205080204" pitchFamily="50" charset="-128"/>
                <a:ea typeface="ＭＳ Ｐゴシック" panose="020B0600070205080204" pitchFamily="50" charset="-128"/>
              </a:rPr>
              <a:t>地区財団委員会に受理されるべき期限です（補助金受領後、</a:t>
            </a:r>
            <a:r>
              <a:rPr lang="en-US" altLang="ja-JP" sz="1400" b="1" dirty="0">
                <a:latin typeface="ＭＳ Ｐゴシック" panose="020B0600070205080204" pitchFamily="50" charset="-128"/>
                <a:ea typeface="ＭＳ Ｐゴシック" panose="020B0600070205080204" pitchFamily="50" charset="-128"/>
              </a:rPr>
              <a:t>6</a:t>
            </a:r>
            <a:r>
              <a:rPr lang="ja-JP" altLang="en-US" sz="1400" b="1" dirty="0">
                <a:latin typeface="ＭＳ Ｐゴシック" panose="020B0600070205080204" pitchFamily="50" charset="-128"/>
                <a:ea typeface="ＭＳ Ｐゴシック" panose="020B0600070205080204" pitchFamily="50" charset="-128"/>
              </a:rPr>
              <a:t>ヶ月以内）</a:t>
            </a:r>
            <a:endParaRPr lang="en-US" altLang="ja-JP" sz="14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023458981"/>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2424" y="1315068"/>
            <a:ext cx="9477375" cy="584775"/>
          </a:xfrm>
          <a:prstGeom prst="rect">
            <a:avLst/>
          </a:prstGeom>
          <a:noFill/>
        </p:spPr>
        <p:txBody>
          <a:bodyPr wrap="square" rtlCol="0">
            <a:spAutoFit/>
          </a:bodyPr>
          <a:lstStyle/>
          <a:p>
            <a:pPr lvl="0"/>
            <a:r>
              <a:rPr lang="ja-JP" altLang="en-US" sz="3200" b="1" dirty="0">
                <a:solidFill>
                  <a:schemeClr val="tx2"/>
                </a:solidFill>
                <a:latin typeface="ＭＳ Ｐゴシック" panose="020B0600070205080204" pitchFamily="50" charset="-128"/>
                <a:ea typeface="ＭＳ Ｐゴシック" panose="020B0600070205080204" pitchFamily="50" charset="-128"/>
              </a:rPr>
              <a:t>地区補助金報告書での留意点②　（領収書）</a:t>
            </a:r>
            <a:endParaRPr lang="en-US" altLang="ja-JP" sz="3200" b="1" dirty="0">
              <a:solidFill>
                <a:schemeClr val="tx2"/>
              </a:solidFill>
              <a:latin typeface="ＭＳ Ｐゴシック" panose="020B0600070205080204" pitchFamily="50" charset="-128"/>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397C349A-272C-4C22-96F2-E110368E1E1A}"/>
              </a:ext>
            </a:extLst>
          </p:cNvPr>
          <p:cNvSpPr/>
          <p:nvPr/>
        </p:nvSpPr>
        <p:spPr>
          <a:xfrm>
            <a:off x="427763" y="2045901"/>
            <a:ext cx="11520000" cy="4583499"/>
          </a:xfrm>
          <a:prstGeom prst="rect">
            <a:avLst/>
          </a:prstGeom>
          <a:ln>
            <a:solidFill>
              <a:srgbClr val="002060"/>
            </a:solidFill>
          </a:ln>
        </p:spPr>
        <p:txBody>
          <a:bodyPr wrap="square">
            <a:noAutofit/>
          </a:bodyPr>
          <a:lstStyle/>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領収書は</a:t>
            </a:r>
            <a:r>
              <a:rPr lang="ja-JP" altLang="en-US" sz="2200" dirty="0">
                <a:solidFill>
                  <a:srgbClr val="FF0000"/>
                </a:solidFill>
                <a:latin typeface="ＭＳ Ｐゴシック" panose="020B0600070205080204" pitchFamily="50" charset="-128"/>
                <a:ea typeface="ＭＳ Ｐゴシック" panose="020B0600070205080204" pitchFamily="50" charset="-128"/>
              </a:rPr>
              <a:t>全て提唱クラブ宛</a:t>
            </a:r>
            <a:r>
              <a:rPr lang="ja-JP" altLang="en-US" sz="2200" dirty="0">
                <a:latin typeface="ＭＳ Ｐゴシック" panose="020B0600070205080204" pitchFamily="50" charset="-128"/>
                <a:ea typeface="ＭＳ Ｐゴシック" panose="020B0600070205080204" pitchFamily="50" charset="-128"/>
              </a:rPr>
              <a:t>に発行され、日付・但書が明記されていること。</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領収書の</a:t>
            </a:r>
            <a:r>
              <a:rPr lang="ja-JP" altLang="en-US" sz="2200" dirty="0">
                <a:solidFill>
                  <a:srgbClr val="FF0000"/>
                </a:solidFill>
                <a:latin typeface="ＭＳ Ｐゴシック" panose="020B0600070205080204" pitchFamily="50" charset="-128"/>
                <a:ea typeface="ＭＳ Ｐゴシック" panose="020B0600070205080204" pitchFamily="50" charset="-128"/>
              </a:rPr>
              <a:t>発行者は、購入業者</a:t>
            </a:r>
            <a:r>
              <a:rPr lang="ja-JP" altLang="en-US" sz="2200" dirty="0">
                <a:latin typeface="ＭＳ Ｐゴシック" panose="020B0600070205080204" pitchFamily="50" charset="-128"/>
                <a:ea typeface="ＭＳ Ｐゴシック" panose="020B0600070205080204" pitchFamily="50" charset="-128"/>
              </a:rPr>
              <a:t>であること。</a:t>
            </a:r>
            <a:endParaRPr lang="en-US" altLang="ja-JP" sz="2200" dirty="0">
              <a:latin typeface="ＭＳ Ｐゴシック" panose="020B0600070205080204" pitchFamily="50" charset="-128"/>
              <a:ea typeface="ＭＳ Ｐゴシック" panose="020B0600070205080204" pitchFamily="50" charset="-128"/>
            </a:endParaRPr>
          </a:p>
          <a:p>
            <a:pPr lvl="3">
              <a:lnSpc>
                <a:spcPct val="150000"/>
              </a:lnSpc>
            </a:pPr>
            <a:r>
              <a:rPr lang="ja-JP" altLang="en-US" sz="2200" dirty="0">
                <a:latin typeface="ＭＳ Ｐゴシック" panose="020B0600070205080204" pitchFamily="50" charset="-128"/>
                <a:ea typeface="ＭＳ Ｐゴシック" panose="020B0600070205080204" pitchFamily="50" charset="-128"/>
              </a:rPr>
              <a:t>（受益者や協力団体、実施国側提唱ロータリークラブ発行の領収書は不可）</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領収書は経費の支出内容がわかるように</a:t>
            </a:r>
            <a:r>
              <a:rPr lang="ja-JP" altLang="en-US" sz="2200" dirty="0">
                <a:solidFill>
                  <a:srgbClr val="FF0000"/>
                </a:solidFill>
                <a:latin typeface="ＭＳ Ｐゴシック" panose="020B0600070205080204" pitchFamily="50" charset="-128"/>
                <a:ea typeface="ＭＳ Ｐゴシック" panose="020B0600070205080204" pitchFamily="50" charset="-128"/>
              </a:rPr>
              <a:t>日付・但書・内訳が明記</a:t>
            </a:r>
            <a:r>
              <a:rPr lang="ja-JP" altLang="en-US" sz="2200" dirty="0">
                <a:latin typeface="ＭＳ Ｐゴシック" panose="020B0600070205080204" pitchFamily="50" charset="-128"/>
                <a:ea typeface="ＭＳ Ｐゴシック" panose="020B0600070205080204" pitchFamily="50" charset="-128"/>
              </a:rPr>
              <a:t>されていること。</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領収書やその他会計書類が他言語の場合、</a:t>
            </a:r>
            <a:r>
              <a:rPr lang="ja-JP" altLang="en-US" sz="2200" dirty="0">
                <a:solidFill>
                  <a:srgbClr val="FF0000"/>
                </a:solidFill>
                <a:latin typeface="ＭＳ Ｐゴシック" panose="020B0600070205080204" pitchFamily="50" charset="-128"/>
                <a:ea typeface="ＭＳ Ｐゴシック" panose="020B0600070205080204" pitchFamily="50" charset="-128"/>
              </a:rPr>
              <a:t>和訳を添付</a:t>
            </a:r>
            <a:r>
              <a:rPr lang="ja-JP" altLang="en-US" sz="2200" dirty="0">
                <a:latin typeface="ＭＳ Ｐゴシック" panose="020B0600070205080204" pitchFamily="50" charset="-128"/>
                <a:ea typeface="ＭＳ Ｐゴシック" panose="020B0600070205080204" pitchFamily="50" charset="-128"/>
              </a:rPr>
              <a:t>すること。</a:t>
            </a:r>
          </a:p>
          <a:p>
            <a:pPr marL="800100" lvl="1" indent="-342900">
              <a:lnSpc>
                <a:spcPct val="150000"/>
              </a:lnSpc>
              <a:buFont typeface="Arial" panose="020B0604020202020204" pitchFamily="34" charset="0"/>
              <a:buChar char="•"/>
            </a:pPr>
            <a:r>
              <a:rPr lang="ja-JP" altLang="en-US" sz="2200" dirty="0">
                <a:latin typeface="ＭＳ Ｐゴシック" panose="020B0600070205080204" pitchFamily="50" charset="-128"/>
                <a:ea typeface="ＭＳ Ｐゴシック" panose="020B0600070205080204" pitchFamily="50" charset="-128"/>
              </a:rPr>
              <a:t>領収書・報告書の</a:t>
            </a:r>
            <a:r>
              <a:rPr lang="ja-JP" altLang="en-US" sz="2200" dirty="0">
                <a:solidFill>
                  <a:srgbClr val="FF0000"/>
                </a:solidFill>
                <a:latin typeface="ＭＳ Ｐゴシック" panose="020B0600070205080204" pitchFamily="50" charset="-128"/>
                <a:ea typeface="ＭＳ Ｐゴシック" panose="020B0600070205080204" pitchFamily="50" charset="-128"/>
              </a:rPr>
              <a:t>原本の提出は必要ありません</a:t>
            </a:r>
            <a:r>
              <a:rPr lang="ja-JP" altLang="en-US" sz="2200" dirty="0">
                <a:latin typeface="ＭＳ Ｐゴシック" panose="020B0600070205080204" pitchFamily="50" charset="-128"/>
                <a:ea typeface="ＭＳ Ｐゴシック" panose="020B0600070205080204" pitchFamily="50" charset="-128"/>
              </a:rPr>
              <a:t>。</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　　全ての書類（申請書・報告書・領収書を含む会計書類）の原本はクラブで大切に</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　　保管下さい。 </a:t>
            </a:r>
          </a:p>
        </p:txBody>
      </p:sp>
    </p:spTree>
    <p:extLst>
      <p:ext uri="{BB962C8B-B14F-4D97-AF65-F5344CB8AC3E}">
        <p14:creationId xmlns:p14="http://schemas.microsoft.com/office/powerpoint/2010/main" val="3529012804"/>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2424" y="1315068"/>
            <a:ext cx="9477375" cy="584775"/>
          </a:xfrm>
          <a:prstGeom prst="rect">
            <a:avLst/>
          </a:prstGeom>
          <a:noFill/>
        </p:spPr>
        <p:txBody>
          <a:bodyPr wrap="square" rtlCol="0">
            <a:spAutoFit/>
          </a:bodyPr>
          <a:lstStyle/>
          <a:p>
            <a:pPr lvl="0"/>
            <a:r>
              <a:rPr lang="en-US" altLang="ja-JP" sz="3200" b="1" dirty="0">
                <a:solidFill>
                  <a:schemeClr val="tx2"/>
                </a:solidFill>
                <a:latin typeface="ＭＳ Ｐゴシック" panose="020B0600070205080204" pitchFamily="50" charset="-128"/>
                <a:ea typeface="ＭＳ Ｐゴシック" panose="020B0600070205080204" pitchFamily="50" charset="-128"/>
              </a:rPr>
              <a:t>2021-22</a:t>
            </a:r>
            <a:r>
              <a:rPr lang="ja-JP" altLang="en-US" sz="3200" b="1" dirty="0">
                <a:solidFill>
                  <a:schemeClr val="tx2"/>
                </a:solidFill>
                <a:latin typeface="ＭＳ Ｐゴシック" panose="020B0600070205080204" pitchFamily="50" charset="-128"/>
                <a:ea typeface="ＭＳ Ｐゴシック" panose="020B0600070205080204" pitchFamily="50" charset="-128"/>
              </a:rPr>
              <a:t>年度 地区補助金報告での反省</a:t>
            </a:r>
            <a:endParaRPr lang="en-US" altLang="ja-JP" sz="3200" b="1" dirty="0">
              <a:solidFill>
                <a:schemeClr val="tx2"/>
              </a:solidFill>
              <a:latin typeface="ＭＳ Ｐゴシック" panose="020B0600070205080204" pitchFamily="50" charset="-128"/>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397C349A-272C-4C22-96F2-E110368E1E1A}"/>
              </a:ext>
            </a:extLst>
          </p:cNvPr>
          <p:cNvSpPr/>
          <p:nvPr/>
        </p:nvSpPr>
        <p:spPr>
          <a:xfrm>
            <a:off x="427763" y="2045901"/>
            <a:ext cx="11520000" cy="1764000"/>
          </a:xfrm>
          <a:prstGeom prst="rect">
            <a:avLst/>
          </a:prstGeom>
          <a:ln>
            <a:solidFill>
              <a:srgbClr val="002060"/>
            </a:solidFill>
          </a:ln>
        </p:spPr>
        <p:txBody>
          <a:bodyPr wrap="square">
            <a:noAutofit/>
          </a:bodyPr>
          <a:lstStyle/>
          <a:p>
            <a:pPr lvl="1">
              <a:lnSpc>
                <a:spcPct val="150000"/>
              </a:lnSpc>
            </a:pPr>
            <a:r>
              <a:rPr lang="ja-JP" altLang="en-US" sz="2200" dirty="0">
                <a:latin typeface="ＭＳ Ｐゴシック" panose="020B0600070205080204" pitchFamily="50" charset="-128"/>
                <a:ea typeface="ＭＳ Ｐゴシック" panose="020B0600070205080204" pitchFamily="50" charset="-128"/>
              </a:rPr>
              <a:t>新型コロナ感染流行 第</a:t>
            </a:r>
            <a:r>
              <a:rPr lang="en-US" altLang="ja-JP" sz="2200" dirty="0">
                <a:latin typeface="ＭＳ Ｐゴシック" panose="020B0600070205080204" pitchFamily="50" charset="-128"/>
                <a:ea typeface="ＭＳ Ｐゴシック" panose="020B0600070205080204" pitchFamily="50" charset="-128"/>
              </a:rPr>
              <a:t>5</a:t>
            </a:r>
            <a:r>
              <a:rPr lang="ja-JP" altLang="en-US" sz="2200" dirty="0">
                <a:latin typeface="ＭＳ Ｐゴシック" panose="020B0600070205080204" pitchFamily="50" charset="-128"/>
                <a:ea typeface="ＭＳ Ｐゴシック" panose="020B0600070205080204" pitchFamily="50" charset="-128"/>
              </a:rPr>
              <a:t>波・第</a:t>
            </a:r>
            <a:r>
              <a:rPr lang="en-US" altLang="ja-JP" sz="2200" dirty="0">
                <a:latin typeface="ＭＳ Ｐゴシック" panose="020B0600070205080204" pitchFamily="50" charset="-128"/>
                <a:ea typeface="ＭＳ Ｐゴシック" panose="020B0600070205080204" pitchFamily="50" charset="-128"/>
              </a:rPr>
              <a:t>6</a:t>
            </a:r>
            <a:r>
              <a:rPr lang="ja-JP" altLang="en-US" sz="2200" dirty="0">
                <a:latin typeface="ＭＳ Ｐゴシック" panose="020B0600070205080204" pitchFamily="50" charset="-128"/>
                <a:ea typeface="ＭＳ Ｐゴシック" panose="020B0600070205080204" pitchFamily="50" charset="-128"/>
              </a:rPr>
              <a:t>波、ならびに旅行を伴う事業に対する財団からの</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実施延期要請の影響により、多数のクラブの事業実施が年度末近くにならざるを得ず、</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報告書提出が</a:t>
            </a:r>
            <a:r>
              <a:rPr lang="en-US" altLang="ja-JP" sz="2200" dirty="0">
                <a:latin typeface="ＭＳ Ｐゴシック" panose="020B0600070205080204" pitchFamily="50" charset="-128"/>
                <a:ea typeface="ＭＳ Ｐゴシック" panose="020B0600070205080204" pitchFamily="50" charset="-128"/>
              </a:rPr>
              <a:t>6</a:t>
            </a:r>
            <a:r>
              <a:rPr lang="ja-JP" altLang="en-US" sz="2200" dirty="0">
                <a:latin typeface="ＭＳ Ｐゴシック" panose="020B0600070205080204" pitchFamily="50" charset="-128"/>
                <a:ea typeface="ＭＳ Ｐゴシック" panose="020B0600070205080204" pitchFamily="50" charset="-128"/>
              </a:rPr>
              <a:t>月に集中。承認も大幅に遅延（通常年度は</a:t>
            </a:r>
            <a:r>
              <a:rPr lang="en-US" altLang="ja-JP" sz="2200" dirty="0">
                <a:latin typeface="ＭＳ Ｐゴシック" panose="020B0600070205080204" pitchFamily="50" charset="-128"/>
                <a:ea typeface="ＭＳ Ｐゴシック" panose="020B0600070205080204" pitchFamily="50" charset="-128"/>
              </a:rPr>
              <a:t>2</a:t>
            </a:r>
            <a:r>
              <a:rPr lang="ja-JP" altLang="en-US" sz="2200" dirty="0">
                <a:latin typeface="ＭＳ Ｐゴシック" panose="020B0600070205080204" pitchFamily="50" charset="-128"/>
                <a:ea typeface="ＭＳ Ｐゴシック" panose="020B0600070205080204" pitchFamily="50" charset="-128"/>
              </a:rPr>
              <a:t>月末までに大半完了）。</a:t>
            </a:r>
          </a:p>
        </p:txBody>
      </p:sp>
      <p:sp>
        <p:nvSpPr>
          <p:cNvPr id="3" name="テキスト ボックス 2">
            <a:extLst>
              <a:ext uri="{FF2B5EF4-FFF2-40B4-BE49-F238E27FC236}">
                <a16:creationId xmlns:a16="http://schemas.microsoft.com/office/drawing/2014/main" id="{F47E90D1-17F0-9D13-3990-199F1C0EAF61}"/>
              </a:ext>
            </a:extLst>
          </p:cNvPr>
          <p:cNvSpPr txBox="1"/>
          <p:nvPr/>
        </p:nvSpPr>
        <p:spPr>
          <a:xfrm>
            <a:off x="352800" y="4136400"/>
            <a:ext cx="9477375" cy="584775"/>
          </a:xfrm>
          <a:prstGeom prst="rect">
            <a:avLst/>
          </a:prstGeom>
          <a:noFill/>
        </p:spPr>
        <p:txBody>
          <a:bodyPr wrap="square" rtlCol="0">
            <a:spAutoFit/>
          </a:bodyPr>
          <a:lstStyle/>
          <a:p>
            <a:pPr lvl="0"/>
            <a:r>
              <a:rPr lang="ja-JP" altLang="en-US" sz="3200" b="1" dirty="0">
                <a:solidFill>
                  <a:schemeClr val="tx2"/>
                </a:solidFill>
                <a:latin typeface="ＭＳ Ｐゴシック" panose="020B0600070205080204" pitchFamily="50" charset="-128"/>
                <a:ea typeface="ＭＳ Ｐゴシック" panose="020B0600070205080204" pitchFamily="50" charset="-128"/>
              </a:rPr>
              <a:t>クラブの皆さまへのお願い</a:t>
            </a:r>
            <a:endParaRPr lang="en-US" altLang="ja-JP" sz="3200" b="1" dirty="0">
              <a:solidFill>
                <a:schemeClr val="tx2"/>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461354B0-EFFA-4A82-1D53-6DAA9837B920}"/>
              </a:ext>
            </a:extLst>
          </p:cNvPr>
          <p:cNvSpPr/>
          <p:nvPr/>
        </p:nvSpPr>
        <p:spPr>
          <a:xfrm>
            <a:off x="428400" y="4867200"/>
            <a:ext cx="11520000" cy="1764000"/>
          </a:xfrm>
          <a:prstGeom prst="rect">
            <a:avLst/>
          </a:prstGeom>
          <a:ln>
            <a:solidFill>
              <a:srgbClr val="002060"/>
            </a:solidFill>
          </a:ln>
        </p:spPr>
        <p:txBody>
          <a:bodyPr wrap="square">
            <a:noAutofit/>
          </a:bodyPr>
          <a:lstStyle/>
          <a:p>
            <a:pPr lvl="1">
              <a:lnSpc>
                <a:spcPct val="150000"/>
              </a:lnSpc>
            </a:pPr>
            <a:r>
              <a:rPr lang="ja-JP" altLang="en-US" sz="2200" dirty="0">
                <a:latin typeface="ＭＳ Ｐゴシック" panose="020B0600070205080204" pitchFamily="50" charset="-128"/>
                <a:ea typeface="ＭＳ Ｐゴシック" panose="020B0600070205080204" pitchFamily="50" charset="-128"/>
              </a:rPr>
              <a:t>想定外の事態に備え、事業着手の前倒しをお勧めします。</a:t>
            </a: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感染流行が落ち着く兆候があれば予定時期に関わらず、支援先・協力団体と調整して</a:t>
            </a:r>
            <a:endParaRPr lang="en-US" altLang="ja-JP" sz="2200" dirty="0">
              <a:latin typeface="ＭＳ Ｐゴシック" panose="020B0600070205080204" pitchFamily="50" charset="-128"/>
              <a:ea typeface="ＭＳ Ｐゴシック" panose="020B0600070205080204" pitchFamily="50" charset="-128"/>
            </a:endParaRPr>
          </a:p>
          <a:p>
            <a:pPr lvl="1">
              <a:lnSpc>
                <a:spcPct val="150000"/>
              </a:lnSpc>
            </a:pPr>
            <a:r>
              <a:rPr lang="ja-JP" altLang="en-US" sz="2200" dirty="0">
                <a:latin typeface="ＭＳ Ｐゴシック" panose="020B0600070205080204" pitchFamily="50" charset="-128"/>
                <a:ea typeface="ＭＳ Ｐゴシック" panose="020B0600070205080204" pitchFamily="50" charset="-128"/>
              </a:rPr>
              <a:t>可能であれば沈静次第すぐに着手してくださいますようお願いいたします。</a:t>
            </a:r>
          </a:p>
        </p:txBody>
      </p:sp>
    </p:spTree>
    <p:extLst>
      <p:ext uri="{BB962C8B-B14F-4D97-AF65-F5344CB8AC3E}">
        <p14:creationId xmlns:p14="http://schemas.microsoft.com/office/powerpoint/2010/main" val="3202955353"/>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495425" y="2819400"/>
            <a:ext cx="8763000" cy="1323439"/>
          </a:xfrm>
          <a:prstGeom prst="rect">
            <a:avLst/>
          </a:prstGeom>
        </p:spPr>
        <p:txBody>
          <a:bodyPr wrap="square">
            <a:spAutoFit/>
          </a:bodyPr>
          <a:lstStyle/>
          <a:p>
            <a:pPr algn="ctr"/>
            <a:r>
              <a:rPr lang="ja-JP" altLang="en-US" sz="4400" dirty="0">
                <a:solidFill>
                  <a:schemeClr val="tx2"/>
                </a:solidFill>
                <a:latin typeface="ＭＳ Ｐゴシック" panose="020B0600070205080204" pitchFamily="50" charset="-128"/>
                <a:ea typeface="ＭＳ Ｐゴシック" panose="020B0600070205080204" pitchFamily="50" charset="-128"/>
              </a:rPr>
              <a:t>補助金管理・運用上の不備事例</a:t>
            </a:r>
            <a:endParaRPr lang="en-US" altLang="ja-JP" sz="4400" dirty="0">
              <a:solidFill>
                <a:schemeClr val="tx2"/>
              </a:solidFill>
              <a:latin typeface="ＭＳ Ｐゴシック" panose="020B0600070205080204" pitchFamily="50" charset="-128"/>
              <a:ea typeface="ＭＳ Ｐゴシック" panose="020B0600070205080204" pitchFamily="50" charset="-128"/>
            </a:endParaRPr>
          </a:p>
          <a:p>
            <a:pPr algn="ctr"/>
            <a:r>
              <a:rPr lang="ja-JP" altLang="en-US" sz="3600" dirty="0">
                <a:solidFill>
                  <a:schemeClr val="tx2"/>
                </a:solidFill>
                <a:latin typeface="ＭＳ Ｐゴシック" panose="020B0600070205080204" pitchFamily="50" charset="-128"/>
                <a:ea typeface="ＭＳ Ｐゴシック" panose="020B0600070205080204" pitchFamily="50" charset="-128"/>
              </a:rPr>
              <a:t>（報告書上、散見される問題点）</a:t>
            </a:r>
          </a:p>
        </p:txBody>
      </p:sp>
    </p:spTree>
    <p:extLst>
      <p:ext uri="{BB962C8B-B14F-4D97-AF65-F5344CB8AC3E}">
        <p14:creationId xmlns:p14="http://schemas.microsoft.com/office/powerpoint/2010/main" val="426237713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1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4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4294967295"/>
          </p:nvPr>
        </p:nvSpPr>
        <p:spPr>
          <a:xfrm>
            <a:off x="533400" y="2285996"/>
            <a:ext cx="11160000" cy="3960000"/>
          </a:xfrm>
          <a:prstGeom prst="rect">
            <a:avLst/>
          </a:prstGeom>
          <a:ln>
            <a:solidFill>
              <a:srgbClr val="002060"/>
            </a:solidFill>
          </a:ln>
        </p:spPr>
        <p:txBody>
          <a:bodyPr tIns="90000" bIns="324000">
            <a:noAutofit/>
          </a:bodyPr>
          <a:lstStyle/>
          <a:p>
            <a:pPr marL="857250" lvl="1" indent="-457200">
              <a:lnSpc>
                <a:spcPct val="150000"/>
              </a:lnSpc>
              <a:buFont typeface="Wingdings" panose="05000000000000000000" pitchFamily="2" charset="2"/>
              <a:buChar char="p"/>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利害の対立の回避と可能性の開示</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Wingdings" panose="05000000000000000000" pitchFamily="2" charset="2"/>
              <a:buChar char="p"/>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効果の持続可能性</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1714500" lvl="4" indent="0">
              <a:lnSpc>
                <a:spcPct val="150000"/>
              </a:lnSpc>
              <a:buNone/>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（＝継続的支援の禁止）</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857250" lvl="1" indent="-457200">
              <a:lnSpc>
                <a:spcPct val="150000"/>
              </a:lnSpc>
              <a:buFont typeface="Wingdings" panose="05000000000000000000" pitchFamily="2" charset="2"/>
              <a:buChar char="p"/>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透明性の確保</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1714500" lvl="3" indent="-457200">
              <a:lnSpc>
                <a:spcPct val="150000"/>
              </a:lnSpc>
              <a:buFont typeface="Wingdings" panose="05000000000000000000" pitchFamily="2" charset="2"/>
              <a:buChar char="l"/>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入出金の一覧性</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a:p>
            <a:pPr marL="1714500" lvl="3" indent="-457200">
              <a:lnSpc>
                <a:spcPct val="150000"/>
              </a:lnSpc>
              <a:buFont typeface="Wingdings" panose="05000000000000000000" pitchFamily="2" charset="2"/>
              <a:buChar char="l"/>
            </a:pPr>
            <a:r>
              <a:rPr lang="ja-JP" altLang="en-US" sz="2400" dirty="0">
                <a:solidFill>
                  <a:schemeClr val="bg2">
                    <a:lumMod val="10000"/>
                  </a:schemeClr>
                </a:solidFill>
                <a:latin typeface="ＭＳ Ｐゴシック" panose="020B0600070205080204" pitchFamily="50" charset="-128"/>
                <a:ea typeface="ＭＳ Ｐゴシック" panose="020B0600070205080204" pitchFamily="50" charset="-128"/>
              </a:rPr>
              <a:t>クラブ・ロータリー会員自身によるコントロール</a:t>
            </a:r>
            <a:endParaRPr lang="en-US" altLang="ja-JP" sz="2400" dirty="0">
              <a:solidFill>
                <a:schemeClr val="bg2">
                  <a:lumMod val="10000"/>
                </a:schemeClr>
              </a:solidFill>
              <a:latin typeface="ＭＳ Ｐゴシック" panose="020B0600070205080204" pitchFamily="50" charset="-128"/>
              <a:ea typeface="ＭＳ Ｐゴシック" panose="020B0600070205080204" pitchFamily="50" charset="-128"/>
            </a:endParaRPr>
          </a:p>
        </p:txBody>
      </p:sp>
      <p:sp>
        <p:nvSpPr>
          <p:cNvPr id="4" name="タイトル 3"/>
          <p:cNvSpPr>
            <a:spLocks noGrp="1"/>
          </p:cNvSpPr>
          <p:nvPr>
            <p:ph type="title" idx="4294967295"/>
          </p:nvPr>
        </p:nvSpPr>
        <p:spPr>
          <a:xfrm>
            <a:off x="533400" y="1440000"/>
            <a:ext cx="10287000" cy="838200"/>
          </a:xfrm>
          <a:prstGeom prst="rect">
            <a:avLst/>
          </a:prstGeom>
        </p:spPr>
        <p:txBody>
          <a:bodyPr>
            <a:noAutofit/>
          </a:bodyPr>
          <a:lstStyle/>
          <a:p>
            <a:r>
              <a:rPr lang="ja-JP" altLang="en-US" sz="3200" dirty="0">
                <a:solidFill>
                  <a:schemeClr val="tx2"/>
                </a:solidFill>
                <a:latin typeface="ＭＳ Ｐゴシック" panose="020B0600070205080204" pitchFamily="50" charset="-128"/>
                <a:ea typeface="ＭＳ Ｐゴシック" panose="020B0600070205080204" pitchFamily="50" charset="-128"/>
              </a:rPr>
              <a:t>地区補助金事業における原則</a:t>
            </a:r>
            <a:endParaRPr kumimoji="1" lang="ja-JP" altLang="en-US" sz="3200" dirty="0">
              <a:solidFill>
                <a:schemeClr val="tx2"/>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533244812"/>
      </p:ext>
    </p:extLst>
  </p:cSld>
  <p:clrMapOvr>
    <a:masterClrMapping/>
  </p:clrMapOvr>
  <p:transition spd="med">
    <p:pull/>
  </p:transition>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22686</TotalTime>
  <Words>4206</Words>
  <Application>Microsoft Office PowerPoint</Application>
  <PresentationFormat>ワイド画面</PresentationFormat>
  <Paragraphs>314</Paragraphs>
  <Slides>20</Slides>
  <Notes>20</Notes>
  <HiddenSlides>0</HiddenSlides>
  <MMClips>0</MMClips>
  <ScaleCrop>false</ScaleCrop>
  <HeadingPairs>
    <vt:vector size="6" baseType="variant">
      <vt:variant>
        <vt:lpstr>使用されているフォント</vt:lpstr>
      </vt:variant>
      <vt:variant>
        <vt:i4>10</vt:i4>
      </vt:variant>
      <vt:variant>
        <vt:lpstr>テーマ</vt:lpstr>
      </vt:variant>
      <vt:variant>
        <vt:i4>5</vt:i4>
      </vt:variant>
      <vt:variant>
        <vt:lpstr>スライド タイトル</vt:lpstr>
      </vt:variant>
      <vt:variant>
        <vt:i4>20</vt:i4>
      </vt:variant>
    </vt:vector>
  </HeadingPairs>
  <TitlesOfParts>
    <vt:vector size="35" baseType="lpstr">
      <vt:lpstr>ＭＳ Ｐゴシック</vt:lpstr>
      <vt:lpstr>Arial</vt:lpstr>
      <vt:lpstr>Arial Narrow</vt:lpstr>
      <vt:lpstr>Arial Narrow Bold</vt:lpstr>
      <vt:lpstr>Calibri</vt:lpstr>
      <vt:lpstr>Candara</vt:lpstr>
      <vt:lpstr>Georgia</vt:lpstr>
      <vt:lpstr>Symbol</vt:lpstr>
      <vt:lpstr>Times New Roman</vt:lpstr>
      <vt:lpstr>Wingdings</vt:lpstr>
      <vt:lpstr>1_Custom Design</vt:lpstr>
      <vt:lpstr>ウェーブ</vt:lpstr>
      <vt:lpstr>Custom Design</vt:lpstr>
      <vt:lpstr>2_Custom Design</vt:lpstr>
      <vt:lpstr>3_Custom Design</vt:lpstr>
      <vt:lpstr>　</vt:lpstr>
      <vt:lpstr>資金管理小委員会　：主たる活動は報告書の審査・承認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地区補助金事業における原則</vt:lpstr>
      <vt:lpstr>補助金管理・運用上の不備事例①　（資金運用）</vt:lpstr>
      <vt:lpstr>補助金管理・運用上の不備事例②　（事業内容）</vt:lpstr>
      <vt:lpstr>補助金管理・運用上の不備事例③　（領収書）</vt:lpstr>
      <vt:lpstr>補助金管理・運用上の不備事例④　（報告書）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Rotary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Donor Database Functional Overview</dc:title>
  <dc:creator>Simone Webb</dc:creator>
  <cp:lastModifiedBy>岡松 展明</cp:lastModifiedBy>
  <cp:revision>1036</cp:revision>
  <cp:lastPrinted>2021-08-31T03:21:53Z</cp:lastPrinted>
  <dcterms:created xsi:type="dcterms:W3CDTF">2007-01-17T18:13:17Z</dcterms:created>
  <dcterms:modified xsi:type="dcterms:W3CDTF">2023-02-20T05:15:37Z</dcterms:modified>
</cp:coreProperties>
</file>