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5659" r:id="rId2"/>
    <p:sldMasterId id="2147483662" r:id="rId3"/>
    <p:sldMasterId id="2147483670" r:id="rId4"/>
    <p:sldMasterId id="2147485647" r:id="rId5"/>
    <p:sldMasterId id="2147483648" r:id="rId6"/>
  </p:sldMasterIdLst>
  <p:notesMasterIdLst>
    <p:notesMasterId r:id="rId31"/>
  </p:notesMasterIdLst>
  <p:sldIdLst>
    <p:sldId id="630" r:id="rId7"/>
    <p:sldId id="631" r:id="rId8"/>
    <p:sldId id="632" r:id="rId9"/>
    <p:sldId id="633" r:id="rId10"/>
    <p:sldId id="634" r:id="rId11"/>
    <p:sldId id="635" r:id="rId12"/>
    <p:sldId id="636" r:id="rId13"/>
    <p:sldId id="637" r:id="rId14"/>
    <p:sldId id="734" r:id="rId15"/>
    <p:sldId id="639" r:id="rId16"/>
    <p:sldId id="640" r:id="rId17"/>
    <p:sldId id="641" r:id="rId18"/>
    <p:sldId id="642" r:id="rId19"/>
    <p:sldId id="643" r:id="rId20"/>
    <p:sldId id="644" r:id="rId21"/>
    <p:sldId id="645" r:id="rId22"/>
    <p:sldId id="647" r:id="rId23"/>
    <p:sldId id="648" r:id="rId24"/>
    <p:sldId id="649" r:id="rId25"/>
    <p:sldId id="650" r:id="rId26"/>
    <p:sldId id="651" r:id="rId27"/>
    <p:sldId id="652" r:id="rId28"/>
    <p:sldId id="653" r:id="rId29"/>
    <p:sldId id="654"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9" autoAdjust="0"/>
    <p:restoredTop sz="75982" autoAdjust="0"/>
  </p:normalViewPr>
  <p:slideViewPr>
    <p:cSldViewPr snapToGrid="0">
      <p:cViewPr varScale="1">
        <p:scale>
          <a:sx n="54" d="100"/>
          <a:sy n="54" d="100"/>
        </p:scale>
        <p:origin x="16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3CBE9-C3C7-49E7-BB48-492FCD682E8B}" type="datetimeFigureOut">
              <a:rPr kumimoji="1" lang="ja-JP" altLang="en-US" smtClean="0"/>
              <a:t>2023/2/20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DBBFB-BBB7-4C01-8341-2AF1F898FF6C}" type="slidenum">
              <a:rPr kumimoji="1" lang="ja-JP" altLang="en-US" smtClean="0"/>
              <a:t>‹#›</a:t>
            </a:fld>
            <a:endParaRPr kumimoji="1" lang="ja-JP" altLang="en-US"/>
          </a:p>
        </p:txBody>
      </p:sp>
    </p:spTree>
    <p:extLst>
      <p:ext uri="{BB962C8B-B14F-4D97-AF65-F5344CB8AC3E}">
        <p14:creationId xmlns:p14="http://schemas.microsoft.com/office/powerpoint/2010/main" val="3814471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次年度のロータリー財団補助金プログラム</a:t>
            </a:r>
          </a:p>
        </p:txBody>
      </p:sp>
      <p:sp>
        <p:nvSpPr>
          <p:cNvPr id="4" name="スライド番号プレースホルダ 3"/>
          <p:cNvSpPr>
            <a:spLocks noGrp="1"/>
          </p:cNvSpPr>
          <p:nvPr>
            <p:ph type="sldNum" sz="quarter" idx="10"/>
          </p:nvPr>
        </p:nvSpPr>
        <p:spPr/>
        <p:txBody>
          <a:bodyPr/>
          <a:lstStyle/>
          <a:p>
            <a:fld id="{DA151310-E4AF-4337-BA6E-528A8B5D2EE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10</a:t>
            </a:fld>
            <a:endParaRPr kumimoji="1" lang="ja-JP" altLang="en-US"/>
          </a:p>
        </p:txBody>
      </p:sp>
    </p:spTree>
    <p:extLst>
      <p:ext uri="{BB962C8B-B14F-4D97-AF65-F5344CB8AC3E}">
        <p14:creationId xmlns:p14="http://schemas.microsoft.com/office/powerpoint/2010/main" val="425486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補助金を申請する際は授与と受諾の条件</a:t>
            </a:r>
            <a:endParaRPr kumimoji="1" lang="en-US" altLang="ja-JP" dirty="0"/>
          </a:p>
          <a:p>
            <a:r>
              <a:rPr kumimoji="1" lang="ja-JP" altLang="en-US" dirty="0"/>
              <a:t>補助金ハンドブックを熟読して申請をしてください。</a:t>
            </a:r>
            <a:endParaRPr kumimoji="1" lang="en-US" altLang="ja-JP" dirty="0"/>
          </a:p>
          <a:p>
            <a:endParaRPr kumimoji="1" lang="en-US" altLang="ja-JP" dirty="0"/>
          </a:p>
          <a:p>
            <a:r>
              <a:rPr kumimoji="1" lang="en-US" altLang="ja-JP" dirty="0"/>
              <a:t>10%</a:t>
            </a:r>
            <a:r>
              <a:rPr kumimoji="1" lang="ja-JP" altLang="en-US" dirty="0"/>
              <a:t>　</a:t>
            </a:r>
            <a:r>
              <a:rPr kumimoji="1" lang="en-US" altLang="ja-JP" dirty="0"/>
              <a:t>3</a:t>
            </a:r>
            <a:r>
              <a:rPr kumimoji="1" lang="ja-JP" altLang="en-US" dirty="0"/>
              <a:t>月～</a:t>
            </a:r>
            <a:r>
              <a:rPr kumimoji="1" lang="en-US" altLang="ja-JP" dirty="0"/>
              <a:t>4</a:t>
            </a:r>
            <a:r>
              <a:rPr kumimoji="1" lang="ja-JP" altLang="en-US" dirty="0"/>
              <a:t>月の補助金受付期間における一回の申請で承認されたクラブの承認率</a:t>
            </a:r>
            <a:endParaRPr kumimoji="1" lang="en-US" altLang="ja-JP" dirty="0"/>
          </a:p>
          <a:p>
            <a:r>
              <a:rPr kumimoji="1" lang="ja-JP" altLang="en-US" dirty="0"/>
              <a:t>残り９０％は修正依頼をお願いする事になります。</a:t>
            </a:r>
            <a:endParaRPr kumimoji="1" lang="en-US" altLang="ja-JP" dirty="0"/>
          </a:p>
          <a:p>
            <a:r>
              <a:rPr kumimoji="1" lang="ja-JP" altLang="en-US" dirty="0"/>
              <a:t>軽微な修正が</a:t>
            </a:r>
            <a:r>
              <a:rPr kumimoji="1" lang="en-US" altLang="ja-JP" dirty="0"/>
              <a:t>60%</a:t>
            </a:r>
            <a:r>
              <a:rPr kumimoji="1" lang="ja-JP" altLang="en-US" dirty="0"/>
              <a:t>・・・一読頂いていれば修正箇所は</a:t>
            </a:r>
            <a:r>
              <a:rPr kumimoji="1" lang="en-US" altLang="ja-JP" dirty="0"/>
              <a:t>1</a:t>
            </a:r>
            <a:r>
              <a:rPr kumimoji="1" lang="ja-JP" altLang="en-US" dirty="0"/>
              <a:t>か所空箇所</a:t>
            </a:r>
            <a:endParaRPr kumimoji="1" lang="en-US" altLang="ja-JP" dirty="0"/>
          </a:p>
          <a:p>
            <a:r>
              <a:rPr kumimoji="1" lang="ja-JP" altLang="en-US" dirty="0"/>
              <a:t>中にはハンドブックを全く読まずに申請するクラブ・・・というより担当者もあり</a:t>
            </a:r>
            <a:endParaRPr kumimoji="1" lang="en-US" altLang="ja-JP" dirty="0"/>
          </a:p>
          <a:p>
            <a:r>
              <a:rPr kumimoji="1" lang="ja-JP" altLang="en-US" dirty="0"/>
              <a:t>その場合の修正箇所は</a:t>
            </a:r>
            <a:r>
              <a:rPr kumimoji="1" lang="en-US" altLang="ja-JP" dirty="0"/>
              <a:t>10</a:t>
            </a:r>
            <a:r>
              <a:rPr kumimoji="1" lang="ja-JP" altLang="en-US" dirty="0"/>
              <a:t>か所にも及ぶ・・・。</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13</a:t>
            </a:fld>
            <a:endParaRPr kumimoji="1" lang="ja-JP" altLang="en-US"/>
          </a:p>
        </p:txBody>
      </p:sp>
    </p:spTree>
    <p:extLst>
      <p:ext uri="{BB962C8B-B14F-4D97-AF65-F5344CB8AC3E}">
        <p14:creationId xmlns:p14="http://schemas.microsoft.com/office/powerpoint/2010/main" val="255847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補助金ハンドブックを見ずして申請されたと思われる申請書</a:t>
            </a:r>
            <a:endParaRPr kumimoji="1" lang="en-US" altLang="ja-JP" dirty="0"/>
          </a:p>
          <a:p>
            <a:r>
              <a:rPr kumimoji="1" lang="ja-JP" altLang="en-US" dirty="0"/>
              <a:t>あるクラブの修正依頼書です。　</a:t>
            </a:r>
          </a:p>
        </p:txBody>
      </p:sp>
      <p:sp>
        <p:nvSpPr>
          <p:cNvPr id="4" name="スライド番号プレースホルダー 3"/>
          <p:cNvSpPr>
            <a:spLocks noGrp="1"/>
          </p:cNvSpPr>
          <p:nvPr>
            <p:ph type="sldNum" sz="quarter" idx="5"/>
          </p:nvPr>
        </p:nvSpPr>
        <p:spPr/>
        <p:txBody>
          <a:bodyPr/>
          <a:lstStyle/>
          <a:p>
            <a:fld id="{87111749-3B39-4098-85DC-2471BBD3294B}" type="slidenum">
              <a:rPr kumimoji="1" lang="ja-JP" altLang="en-US" smtClean="0"/>
              <a:t>14</a:t>
            </a:fld>
            <a:endParaRPr kumimoji="1" lang="ja-JP" altLang="en-US"/>
          </a:p>
        </p:txBody>
      </p:sp>
    </p:spTree>
    <p:extLst>
      <p:ext uri="{BB962C8B-B14F-4D97-AF65-F5344CB8AC3E}">
        <p14:creationId xmlns:p14="http://schemas.microsoft.com/office/powerpoint/2010/main" val="335383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ここ数年コロナ禍のため補助金受付期間を延長しましたが、次年度もそうなるかはわかりません。</a:t>
            </a:r>
            <a:endParaRPr kumimoji="1" lang="en-US" altLang="ja-JP" dirty="0"/>
          </a:p>
          <a:p>
            <a:r>
              <a:rPr kumimoji="1" lang="ja-JP" altLang="en-US" dirty="0"/>
              <a:t>修正期間中に、不備のない申請が届くと、補助金が枯渇する可能性があることをご留意ください。</a:t>
            </a:r>
          </a:p>
        </p:txBody>
      </p:sp>
      <p:sp>
        <p:nvSpPr>
          <p:cNvPr id="4" name="スライド番号プレースホルダー 3"/>
          <p:cNvSpPr>
            <a:spLocks noGrp="1"/>
          </p:cNvSpPr>
          <p:nvPr>
            <p:ph type="sldNum" sz="quarter" idx="5"/>
          </p:nvPr>
        </p:nvSpPr>
        <p:spPr/>
        <p:txBody>
          <a:bodyPr/>
          <a:lstStyle/>
          <a:p>
            <a:fld id="{87111749-3B39-4098-85DC-2471BBD3294B}" type="slidenum">
              <a:rPr kumimoji="1" lang="ja-JP" altLang="en-US" smtClean="0"/>
              <a:t>15</a:t>
            </a:fld>
            <a:endParaRPr kumimoji="1" lang="ja-JP" altLang="en-US"/>
          </a:p>
        </p:txBody>
      </p:sp>
    </p:spTree>
    <p:extLst>
      <p:ext uri="{BB962C8B-B14F-4D97-AF65-F5344CB8AC3E}">
        <p14:creationId xmlns:p14="http://schemas.microsoft.com/office/powerpoint/2010/main" val="173274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グローバル補助金　　</a:t>
            </a:r>
            <a:endParaRPr kumimoji="1" lang="en-US" altLang="ja-JP" dirty="0"/>
          </a:p>
          <a:p>
            <a:r>
              <a:rPr kumimoji="1" lang="ja-JP" altLang="en-US" dirty="0"/>
              <a:t>実施国と援助国にあるクラブが協力して行うプロジェクトに対して授与されるもの。</a:t>
            </a:r>
            <a:endParaRPr kumimoji="1" lang="en-US" altLang="ja-JP" dirty="0"/>
          </a:p>
          <a:p>
            <a:r>
              <a:rPr kumimoji="1" lang="ja-JP" altLang="en-US" dirty="0"/>
              <a:t>実施国側提唱者：プロジェクトが実施される現地</a:t>
            </a:r>
            <a:endParaRPr kumimoji="1" lang="en-US" altLang="ja-JP" dirty="0"/>
          </a:p>
          <a:p>
            <a:endParaRPr kumimoji="1" lang="en-US" altLang="ja-JP" dirty="0"/>
          </a:p>
          <a:p>
            <a:r>
              <a:rPr kumimoji="1" lang="ja-JP" altLang="en-US" dirty="0"/>
              <a:t>援助国側提唱者：プロジェクトの実施国外にあるクラブ／地区</a:t>
            </a:r>
            <a:endParaRPr kumimoji="1" lang="en-US" altLang="ja-JP" dirty="0"/>
          </a:p>
          <a:p>
            <a:endParaRPr kumimoji="1" lang="en-US" altLang="ja-JP" dirty="0"/>
          </a:p>
          <a:p>
            <a:r>
              <a:rPr kumimoji="1" lang="ja-JP" altLang="en-US" dirty="0"/>
              <a:t>援助を受ける側のロータリークラブは</a:t>
            </a:r>
            <a:endParaRPr kumimoji="1" lang="en-US" altLang="ja-JP" dirty="0"/>
          </a:p>
          <a:p>
            <a:r>
              <a:rPr kumimoji="1" lang="ja-JP" altLang="en-US" dirty="0"/>
              <a:t>ニーズと地域の実情調査、持続可能とさせるためには何をするべきなのか。</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双方の提唱者の責任は対等で共同して申請、プロジェクトを実施する。</a:t>
            </a:r>
            <a:endParaRPr kumimoji="1" lang="en-US" altLang="ja-JP" dirty="0"/>
          </a:p>
          <a:p>
            <a:r>
              <a:rPr kumimoji="1" lang="ja-JP" altLang="en-US" dirty="0"/>
              <a:t>両方の提唱者が密に連絡を取り合うことが重要</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17</a:t>
            </a:fld>
            <a:endParaRPr kumimoji="1" lang="ja-JP" altLang="en-US"/>
          </a:p>
        </p:txBody>
      </p:sp>
    </p:spTree>
    <p:extLst>
      <p:ext uri="{BB962C8B-B14F-4D97-AF65-F5344CB8AC3E}">
        <p14:creationId xmlns:p14="http://schemas.microsoft.com/office/powerpoint/2010/main" val="14758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263902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308644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20</a:t>
            </a:fld>
            <a:endParaRPr kumimoji="1" lang="ja-JP" altLang="en-US"/>
          </a:p>
        </p:txBody>
      </p:sp>
    </p:spTree>
    <p:extLst>
      <p:ext uri="{BB962C8B-B14F-4D97-AF65-F5344CB8AC3E}">
        <p14:creationId xmlns:p14="http://schemas.microsoft.com/office/powerpoint/2010/main" val="135179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21</a:t>
            </a:fld>
            <a:endParaRPr kumimoji="1" lang="ja-JP" altLang="en-US"/>
          </a:p>
        </p:txBody>
      </p:sp>
    </p:spTree>
    <p:extLst>
      <p:ext uri="{BB962C8B-B14F-4D97-AF65-F5344CB8AC3E}">
        <p14:creationId xmlns:p14="http://schemas.microsoft.com/office/powerpoint/2010/main" val="154809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2022</a:t>
            </a:r>
            <a:r>
              <a:rPr kumimoji="1" lang="ja-JP" altLang="en-US" dirty="0"/>
              <a:t>年７月以降に申請する場合は</a:t>
            </a:r>
            <a:r>
              <a:rPr kumimoji="1" lang="en-US" altLang="ja-JP" dirty="0"/>
              <a:t>2022-23</a:t>
            </a:r>
            <a:r>
              <a:rPr kumimoji="1" lang="ja-JP" altLang="en-US" dirty="0"/>
              <a:t>年度</a:t>
            </a:r>
            <a:r>
              <a:rPr kumimoji="1" lang="en-US" altLang="ja-JP" dirty="0"/>
              <a:t>(</a:t>
            </a:r>
            <a:r>
              <a:rPr kumimoji="1" lang="ja-JP" altLang="en-US" dirty="0"/>
              <a:t>今年度）中に</a:t>
            </a:r>
            <a:r>
              <a:rPr kumimoji="1" lang="en-US" altLang="ja-JP" dirty="0"/>
              <a:t>$100</a:t>
            </a:r>
            <a:r>
              <a:rPr kumimoji="1" lang="ja-JP" altLang="en-US" dirty="0"/>
              <a:t>の寄付が必要</a:t>
            </a:r>
            <a:endParaRPr kumimoji="1" lang="en-US" altLang="ja-JP" dirty="0"/>
          </a:p>
          <a:p>
            <a:r>
              <a:rPr kumimoji="1" lang="ja-JP" altLang="en-US" dirty="0"/>
              <a:t>・今年度中の　</a:t>
            </a:r>
            <a:r>
              <a:rPr kumimoji="1" lang="en-US" altLang="ja-JP" dirty="0"/>
              <a:t>2023</a:t>
            </a:r>
            <a:r>
              <a:rPr kumimoji="1" lang="ja-JP" altLang="en-US" dirty="0"/>
              <a:t>年</a:t>
            </a:r>
            <a:r>
              <a:rPr kumimoji="1" lang="en-US" altLang="ja-JP" dirty="0"/>
              <a:t>6</a:t>
            </a:r>
            <a:r>
              <a:rPr kumimoji="1" lang="ja-JP" altLang="en-US" dirty="0"/>
              <a:t>月までの地区補助金。Ｇ</a:t>
            </a:r>
            <a:r>
              <a:rPr kumimoji="1" lang="en-US" altLang="ja-JP" dirty="0"/>
              <a:t>G</a:t>
            </a:r>
            <a:r>
              <a:rPr kumimoji="1" lang="ja-JP" altLang="en-US" dirty="0"/>
              <a:t>申請は</a:t>
            </a:r>
            <a:r>
              <a:rPr kumimoji="1" lang="en-US" altLang="ja-JP" dirty="0"/>
              <a:t>$50</a:t>
            </a:r>
            <a:r>
              <a:rPr kumimoji="1" lang="ja-JP" altLang="en-US" dirty="0"/>
              <a:t>で可</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22</a:t>
            </a:fld>
            <a:endParaRPr kumimoji="1" lang="ja-JP" altLang="en-US"/>
          </a:p>
        </p:txBody>
      </p:sp>
    </p:spTree>
    <p:extLst>
      <p:ext uri="{BB962C8B-B14F-4D97-AF65-F5344CB8AC3E}">
        <p14:creationId xmlns:p14="http://schemas.microsoft.com/office/powerpoint/2010/main" val="332765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財団補助金をご利用頂く場合の受領資格とは何か・・・</a:t>
            </a:r>
            <a:endParaRPr kumimoji="1" lang="en-US" altLang="ja-JP" dirty="0"/>
          </a:p>
          <a:p>
            <a:r>
              <a:rPr kumimoji="1" lang="ja-JP" altLang="en-US" dirty="0"/>
              <a:t>・すべての財団補助金はロータリー</a:t>
            </a:r>
          </a:p>
          <a:p>
            <a:r>
              <a:rPr kumimoji="1" lang="ja-JP" altLang="en-US" dirty="0"/>
              <a:t>  財団の使命を守るものであること</a:t>
            </a:r>
          </a:p>
          <a:p>
            <a:endParaRPr kumimoji="1" lang="en-US" altLang="ja-JP" dirty="0"/>
          </a:p>
          <a:p>
            <a:r>
              <a:rPr kumimoji="1" lang="ja-JP" altLang="en-US" dirty="0"/>
              <a:t>その使命とは・・・</a:t>
            </a:r>
            <a:endParaRPr kumimoji="1" lang="en-US" altLang="ja-JP" dirty="0"/>
          </a:p>
          <a:p>
            <a:r>
              <a:rPr kumimoji="1" lang="ja-JP" altLang="en-US" dirty="0"/>
              <a:t>ロータリアンが、人びとの健康状態を改善し、</a:t>
            </a:r>
            <a:endParaRPr kumimoji="1" lang="en-US" altLang="ja-JP" dirty="0"/>
          </a:p>
          <a:p>
            <a:r>
              <a:rPr kumimoji="1" lang="ja-JP" altLang="en-US" dirty="0"/>
              <a:t>質の高い教育を提供し、環境保全に取り組み、</a:t>
            </a:r>
            <a:endParaRPr kumimoji="1" lang="en-US" altLang="ja-JP" dirty="0"/>
          </a:p>
          <a:p>
            <a:r>
              <a:rPr kumimoji="1" lang="ja-JP" altLang="en-US" dirty="0"/>
              <a:t>貧困をなくすことを通じて、世界理解、親善、</a:t>
            </a:r>
            <a:endParaRPr kumimoji="1" lang="en-US" altLang="ja-JP" dirty="0"/>
          </a:p>
          <a:p>
            <a:r>
              <a:rPr kumimoji="1" lang="ja-JP" altLang="en-US" dirty="0"/>
              <a:t>平和を構築できるよう支援することです。</a:t>
            </a:r>
          </a:p>
          <a:p>
            <a:endParaRPr kumimoji="1" lang="en-US" altLang="ja-JP" dirty="0"/>
          </a:p>
          <a:p>
            <a:r>
              <a:rPr kumimoji="1" lang="ja-JP" altLang="en-US" dirty="0"/>
              <a:t>ロータリアンの直接参加を含むこと　</a:t>
            </a:r>
            <a:endParaRPr kumimoji="1" lang="en-US" altLang="ja-JP" dirty="0"/>
          </a:p>
          <a:p>
            <a:r>
              <a:rPr kumimoji="1" lang="ja-JP" altLang="en-US" dirty="0"/>
              <a:t>ロータリアンが汗を流す活動であること</a:t>
            </a:r>
          </a:p>
        </p:txBody>
      </p:sp>
      <p:sp>
        <p:nvSpPr>
          <p:cNvPr id="4" name="スライド番号プレースホルダー 3"/>
          <p:cNvSpPr>
            <a:spLocks noGrp="1"/>
          </p:cNvSpPr>
          <p:nvPr>
            <p:ph type="sldNum" sz="quarter" idx="5"/>
          </p:nvPr>
        </p:nvSpPr>
        <p:spPr/>
        <p:txBody>
          <a:bodyPr/>
          <a:lstStyle/>
          <a:p>
            <a:fld id="{C3D18A28-4E2A-408D-ABB2-DE0154C3F0A6}" type="slidenum">
              <a:rPr kumimoji="1" lang="ja-JP" altLang="en-US" smtClean="0"/>
              <a:t>2</a:t>
            </a:fld>
            <a:endParaRPr kumimoji="1" lang="ja-JP" altLang="en-US"/>
          </a:p>
        </p:txBody>
      </p:sp>
    </p:spTree>
    <p:extLst>
      <p:ext uri="{BB962C8B-B14F-4D97-AF65-F5344CB8AC3E}">
        <p14:creationId xmlns:p14="http://schemas.microsoft.com/office/powerpoint/2010/main" val="1723267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dirty="0"/>
              <a:t>Yours in Rotary Service</a:t>
            </a:r>
            <a:endParaRPr kumimoji="1" lang="ja-JP" altLang="en-US" b="1" i="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24</a:t>
            </a:fld>
            <a:endParaRPr kumimoji="1" lang="ja-JP" altLang="en-US"/>
          </a:p>
        </p:txBody>
      </p:sp>
    </p:spTree>
    <p:extLst>
      <p:ext uri="{BB962C8B-B14F-4D97-AF65-F5344CB8AC3E}">
        <p14:creationId xmlns:p14="http://schemas.microsoft.com/office/powerpoint/2010/main" val="397515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3</a:t>
            </a:fld>
            <a:endParaRPr kumimoji="1" lang="ja-JP" altLang="en-US"/>
          </a:p>
        </p:txBody>
      </p:sp>
    </p:spTree>
    <p:extLst>
      <p:ext uri="{BB962C8B-B14F-4D97-AF65-F5344CB8AC3E}">
        <p14:creationId xmlns:p14="http://schemas.microsoft.com/office/powerpoint/2010/main" val="251843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4</a:t>
            </a:fld>
            <a:endParaRPr kumimoji="1" lang="ja-JP" altLang="en-US"/>
          </a:p>
        </p:txBody>
      </p:sp>
    </p:spTree>
    <p:extLst>
      <p:ext uri="{BB962C8B-B14F-4D97-AF65-F5344CB8AC3E}">
        <p14:creationId xmlns:p14="http://schemas.microsoft.com/office/powerpoint/2010/main" val="149916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0" dirty="0"/>
          </a:p>
          <a:p>
            <a:endParaRPr kumimoji="1" lang="en-US" altLang="ja-JP" b="0" dirty="0"/>
          </a:p>
          <a:p>
            <a:endParaRPr kumimoji="1" lang="en-US" altLang="ja-JP" b="0" dirty="0"/>
          </a:p>
        </p:txBody>
      </p:sp>
    </p:spTree>
    <p:extLst>
      <p:ext uri="{BB962C8B-B14F-4D97-AF65-F5344CB8AC3E}">
        <p14:creationId xmlns:p14="http://schemas.microsoft.com/office/powerpoint/2010/main" val="226165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6</a:t>
            </a:fld>
            <a:endParaRPr kumimoji="1" lang="ja-JP" altLang="en-US"/>
          </a:p>
        </p:txBody>
      </p:sp>
    </p:spTree>
    <p:extLst>
      <p:ext uri="{BB962C8B-B14F-4D97-AF65-F5344CB8AC3E}">
        <p14:creationId xmlns:p14="http://schemas.microsoft.com/office/powerpoint/2010/main" val="417462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273752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8</a:t>
            </a:fld>
            <a:endParaRPr kumimoji="1" lang="ja-JP" altLang="en-US"/>
          </a:p>
        </p:txBody>
      </p:sp>
    </p:spTree>
    <p:extLst>
      <p:ext uri="{BB962C8B-B14F-4D97-AF65-F5344CB8AC3E}">
        <p14:creationId xmlns:p14="http://schemas.microsoft.com/office/powerpoint/2010/main" val="186818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9</a:t>
            </a:fld>
            <a:endParaRPr kumimoji="1" lang="ja-JP" altLang="en-US"/>
          </a:p>
        </p:txBody>
      </p:sp>
    </p:spTree>
    <p:extLst>
      <p:ext uri="{BB962C8B-B14F-4D97-AF65-F5344CB8AC3E}">
        <p14:creationId xmlns:p14="http://schemas.microsoft.com/office/powerpoint/2010/main" val="117207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772094363"/>
      </p:ext>
    </p:extLst>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B0578-20AD-48ED-8119-F70E3BFC6C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572ACFA-92A1-4789-A991-AD96BE2BF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37B5FA87-7832-43C4-93E7-54A9029EC4BF}"/>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フッター プレースホルダー 4">
            <a:extLst>
              <a:ext uri="{FF2B5EF4-FFF2-40B4-BE49-F238E27FC236}">
                <a16:creationId xmlns:a16="http://schemas.microsoft.com/office/drawing/2014/main" id="{A4427D99-5EE7-4F6C-A4BF-C006164563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35AF9D-0C8F-4E4F-ABEF-67C81D8472B8}"/>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40133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CCD6A-CEA6-40A2-954A-C8F930A45B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60846-7A1D-4C18-9096-3E3E0205AF0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103171-E378-4C54-BAF0-A7352D8AFCA4}"/>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フッター プレースホルダー 4">
            <a:extLst>
              <a:ext uri="{FF2B5EF4-FFF2-40B4-BE49-F238E27FC236}">
                <a16:creationId xmlns:a16="http://schemas.microsoft.com/office/drawing/2014/main" id="{8646D30D-AD22-411B-99D7-2963536D02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1775E4-EF70-4B9A-BFDB-CDC6DED1F8F3}"/>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07099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9F639-0BEA-4477-8CDF-254A18AB7C09}"/>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781CF6-8A9C-4B02-B02D-155C93A44389}"/>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DB929E-81CD-4C83-9357-E15819D912FF}"/>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フッター プレースホルダー 4">
            <a:extLst>
              <a:ext uri="{FF2B5EF4-FFF2-40B4-BE49-F238E27FC236}">
                <a16:creationId xmlns:a16="http://schemas.microsoft.com/office/drawing/2014/main" id="{90E345EA-3069-4636-AEF4-A27A3190FB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213B78-F1CD-4775-A6E0-A76120719E29}"/>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11793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46AC1-F956-4775-9CFE-A992B07865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5EE1A6-EB69-44B5-A166-993E791C303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517564-37A4-4183-95D7-A018F9D192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73401EF-7541-4284-A928-9C0251844E11}"/>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6" name="フッター プレースホルダー 5">
            <a:extLst>
              <a:ext uri="{FF2B5EF4-FFF2-40B4-BE49-F238E27FC236}">
                <a16:creationId xmlns:a16="http://schemas.microsoft.com/office/drawing/2014/main" id="{18690BD6-F13E-480D-8E75-7ED9F06472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EF228C-0999-4B6C-B177-8B93539C83EB}"/>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936597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74005-850F-49EA-9135-B39728DDB5FD}"/>
              </a:ext>
            </a:extLst>
          </p:cNvPr>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BD62D5-A6DC-4819-B353-C462E5A9FC1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969901-E725-47F2-B0C8-564D6B4528F4}"/>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ED013E-D970-41BA-9BE2-2BA2094397A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A7544D-DD45-4FDA-AD51-13687F210B38}"/>
              </a:ext>
            </a:extLst>
          </p:cNvPr>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44FA49B-1A21-4162-8132-C4F7A2CEB59B}"/>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8" name="フッター プレースホルダー 7">
            <a:extLst>
              <a:ext uri="{FF2B5EF4-FFF2-40B4-BE49-F238E27FC236}">
                <a16:creationId xmlns:a16="http://schemas.microsoft.com/office/drawing/2014/main" id="{BAE6CF7A-7DB8-4910-BDD4-D4103BB0C36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11BA8B5-0779-4082-AF1B-699001259C40}"/>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24538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B4BF8-EE08-4A8B-ACC6-20D4B00FE9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E4DCD3-31FA-4501-BDBC-5E5496FEF081}"/>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4" name="フッター プレースホルダー 3">
            <a:extLst>
              <a:ext uri="{FF2B5EF4-FFF2-40B4-BE49-F238E27FC236}">
                <a16:creationId xmlns:a16="http://schemas.microsoft.com/office/drawing/2014/main" id="{89B1D835-386E-4018-908D-8B20C4F753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AE77AA-0E54-437C-89E7-B9BA0FAB1E1C}"/>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99373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F87CC9-2FD7-421A-BCEF-4544A95BF106}"/>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3" name="フッター プレースホルダー 2">
            <a:extLst>
              <a:ext uri="{FF2B5EF4-FFF2-40B4-BE49-F238E27FC236}">
                <a16:creationId xmlns:a16="http://schemas.microsoft.com/office/drawing/2014/main" id="{426165DB-F560-4917-9B4C-4B9B0E61225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D2EC31-A63C-43EB-A7DA-20DF79C66613}"/>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77863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D4FF1-2D7B-4089-AF57-66E669E4EC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27536F-C8C0-4D72-94AC-C9EB6347BAB4}"/>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422DCF-2ED9-40B1-82E5-B75A5359E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C280FF-350B-451A-B84C-0FBB810A0221}"/>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6" name="フッター プレースホルダー 5">
            <a:extLst>
              <a:ext uri="{FF2B5EF4-FFF2-40B4-BE49-F238E27FC236}">
                <a16:creationId xmlns:a16="http://schemas.microsoft.com/office/drawing/2014/main" id="{38FA868E-E7A3-4944-A60C-543DF36CB7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8216E4-10F2-4135-9B8F-370D07F51D83}"/>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532929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863CA6-B9F2-4110-92EA-C17F896CA9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773352-1CA3-4FB0-8D89-D327A1C7F422}"/>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1B82BAD-6798-41F2-BA81-A204AFCA6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1EB386-667B-426D-86B4-9A4003644A0B}"/>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6" name="フッター プレースホルダー 5">
            <a:extLst>
              <a:ext uri="{FF2B5EF4-FFF2-40B4-BE49-F238E27FC236}">
                <a16:creationId xmlns:a16="http://schemas.microsoft.com/office/drawing/2014/main" id="{31911FD6-2EE2-408F-BDDF-88F0029A86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4DC585-9FBA-4AC1-95F5-65573D0E8BC5}"/>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815966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2E9A8-FA11-4C5C-A7A0-9812CD9E15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2B81D9-78F7-4E53-8665-D3600CC843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4C312A-C2A9-4757-A5DF-D339688D6258}"/>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フッター プレースホルダー 4">
            <a:extLst>
              <a:ext uri="{FF2B5EF4-FFF2-40B4-BE49-F238E27FC236}">
                <a16:creationId xmlns:a16="http://schemas.microsoft.com/office/drawing/2014/main" id="{83019156-6903-4956-A6A9-3CF4C1DB19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D16DAF-16E8-4C20-A884-4EC16FE42716}"/>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9832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06444034"/>
      </p:ext>
    </p:extLst>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372E4B6-AFF1-401F-B3AD-9504FDA174A6}"/>
              </a:ext>
            </a:extLst>
          </p:cNvPr>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BDCA43-E599-4799-A677-6CC0B40AB421}"/>
              </a:ext>
            </a:extLst>
          </p:cNvPr>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1C31E0-1475-4BA9-B783-1DDBEB6C5BA4}"/>
              </a:ext>
            </a:extLst>
          </p:cNvPr>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フッター プレースホルダー 4">
            <a:extLst>
              <a:ext uri="{FF2B5EF4-FFF2-40B4-BE49-F238E27FC236}">
                <a16:creationId xmlns:a16="http://schemas.microsoft.com/office/drawing/2014/main" id="{02F8ACCB-3EFA-4336-A6BD-A62953F86D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5B3328-C966-451E-9901-35CC471BB889}"/>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302319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45"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fontAlgn="base">
              <a:spcBef>
                <a:spcPct val="0"/>
              </a:spcBef>
              <a:spcAft>
                <a:spcPct val="0"/>
              </a:spcAft>
            </a:pPr>
            <a:fld id="{86CB4B4D-7CA3-9044-876B-883B54F8677D}" type="slidenum">
              <a:rPr lang="en-US" altLang="ja-JP" smtClean="0">
                <a:solidFill>
                  <a:srgbClr val="46464A">
                    <a:lumMod val="60000"/>
                    <a:lumOff val="40000"/>
                  </a:srgbClr>
                </a:solidFill>
              </a:rPr>
              <a:pPr fontAlgn="base">
                <a:spcBef>
                  <a:spcPct val="0"/>
                </a:spcBef>
                <a:spcAft>
                  <a:spcPct val="0"/>
                </a:spcAft>
              </a:pPr>
              <a:t>‹#›</a:t>
            </a:fld>
            <a:endParaRPr lang="en-US" altLang="ja-JP">
              <a:solidFill>
                <a:srgbClr val="46464A">
                  <a:lumMod val="60000"/>
                  <a:lumOff val="40000"/>
                </a:srgbClr>
              </a:solidFill>
            </a:endParaRPr>
          </a:p>
        </p:txBody>
      </p:sp>
    </p:spTree>
    <p:extLst>
      <p:ext uri="{BB962C8B-B14F-4D97-AF65-F5344CB8AC3E}">
        <p14:creationId xmlns:p14="http://schemas.microsoft.com/office/powerpoint/2010/main" val="3955797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27"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defTabSz="321457"/>
            <a:fld id="{86CB4B4D-7CA3-9044-876B-883B54F8677D}" type="slidenum">
              <a:rPr kumimoji="0" lang="en-US" altLang="ja-JP" smtClean="0">
                <a:solidFill>
                  <a:srgbClr val="46464A">
                    <a:lumMod val="60000"/>
                    <a:lumOff val="40000"/>
                  </a:srgbClr>
                </a:solidFill>
              </a:rPr>
              <a:pPr defTabSz="321457"/>
              <a:t>‹#›</a:t>
            </a:fld>
            <a:endParaRPr kumimoji="0" lang="en-US" altLang="ja-JP">
              <a:solidFill>
                <a:srgbClr val="46464A">
                  <a:lumMod val="60000"/>
                  <a:lumOff val="40000"/>
                </a:srgbClr>
              </a:solidFill>
            </a:endParaRPr>
          </a:p>
        </p:txBody>
      </p:sp>
    </p:spTree>
    <p:extLst>
      <p:ext uri="{BB962C8B-B14F-4D97-AF65-F5344CB8AC3E}">
        <p14:creationId xmlns:p14="http://schemas.microsoft.com/office/powerpoint/2010/main" val="410128909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772094363"/>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06444034"/>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151095310"/>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228224668"/>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70197496"/>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8893237"/>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61410857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151095310"/>
      </p:ext>
    </p:extLst>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C46EF-382F-7B61-EFF5-79544205320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DB4D27D-FFBB-2A35-470E-4A2D2C5D9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1CFD2A-4727-BF14-352B-7FD0B07D7844}"/>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7E8C84A2-83BA-F372-E10E-2A97502930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A18B44-ED85-9C30-F150-58D9CB97BB16}"/>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1326056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9516A4-7DBF-10B1-C1D7-8D85597542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735330-46A3-88A0-CB49-3EF03C9497A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AC94D2-8FE9-59AB-1BD3-489B66996D34}"/>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69BF27BE-D419-D62C-EC25-3090E856EA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514230-1A15-7F66-2451-2FCF468A9628}"/>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1653504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032AE6-B15A-43E0-5844-25F86372F36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5CB1A56-420D-AA27-2BE7-CF2F8F4A5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FD2877B-8224-BD08-3692-A860434E3DBC}"/>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2DD55F14-5282-C4E2-799D-C35CDB68C6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4824B4-B565-1BD8-D3BF-85461CDC9456}"/>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3141850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F7E1D-E77E-D126-840E-44B196924D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571A64-88B3-AF3D-4AEE-0D051B0C5CE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66DBE0B-0CCC-729A-0392-3013E02DCB0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0A1FDF8-E528-BE50-8C71-6E0A30A3E9D3}"/>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6" name="フッター プレースホルダー 5">
            <a:extLst>
              <a:ext uri="{FF2B5EF4-FFF2-40B4-BE49-F238E27FC236}">
                <a16:creationId xmlns:a16="http://schemas.microsoft.com/office/drawing/2014/main" id="{E39882F4-F577-E19C-310A-549A758FC5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2C3CF2-BA84-436C-CC86-19A964D3A48E}"/>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1998554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C1A333-448C-D568-5DDF-43F9ACF5910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34BAA1-F334-374D-628D-72F2CB79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DB4240B-2C2C-D820-4DD4-9A5344FC511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2099388-1D18-5431-E520-C5DB2BF4F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48889-4081-ED9F-E25B-9A390240DBE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59FA998-4A9C-F676-A432-EBEAD9F72489}"/>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8" name="フッター プレースホルダー 7">
            <a:extLst>
              <a:ext uri="{FF2B5EF4-FFF2-40B4-BE49-F238E27FC236}">
                <a16:creationId xmlns:a16="http://schemas.microsoft.com/office/drawing/2014/main" id="{5EC09C0B-48C4-CE07-0215-8DA76F7115C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CCC731-31D7-D236-11D8-87BF475865FA}"/>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1442554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B454C-FD9C-5BE9-41D1-4F11F94C2AA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FB34593-8923-1857-27A6-49D78F178D56}"/>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4" name="フッター プレースホルダー 3">
            <a:extLst>
              <a:ext uri="{FF2B5EF4-FFF2-40B4-BE49-F238E27FC236}">
                <a16:creationId xmlns:a16="http://schemas.microsoft.com/office/drawing/2014/main" id="{F538D610-2A16-B2C0-B09E-30DAF57583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9E81B81-0A3B-FA51-6FB2-255D55CAC168}"/>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860685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E2AE93-6FA4-6108-CC34-CA0B421EF5ED}"/>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3" name="フッター プレースホルダー 2">
            <a:extLst>
              <a:ext uri="{FF2B5EF4-FFF2-40B4-BE49-F238E27FC236}">
                <a16:creationId xmlns:a16="http://schemas.microsoft.com/office/drawing/2014/main" id="{0D055A02-8E17-EA48-DADF-7280F2B6BDF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A48127-87B3-CF51-A9A5-4CE0933E54FB}"/>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2960215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D24CB-CE60-BDA4-A37F-9936793897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BDCFCA-CD70-5238-7D5D-1BCB8ECB7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937BCE5-76B5-528D-993D-DE70887D4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11D121-1064-8BF9-34C2-03F2439A7F87}"/>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6" name="フッター プレースホルダー 5">
            <a:extLst>
              <a:ext uri="{FF2B5EF4-FFF2-40B4-BE49-F238E27FC236}">
                <a16:creationId xmlns:a16="http://schemas.microsoft.com/office/drawing/2014/main" id="{56B597E8-C035-05F7-CF8B-667D277341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4E6EE4-54B3-5CBF-F3C7-8E05AC4C7117}"/>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188512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228224668"/>
      </p:ext>
    </p:extLst>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B69B0-9E64-CA94-3DEF-43CB619A4D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9F1DDA-61F6-B55E-7E10-4E08BFE37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D81202-6B94-4F71-F0B0-C34778EEA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93F24A6-257D-0955-FF14-654EA8AA1BF0}"/>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6" name="フッター プレースホルダー 5">
            <a:extLst>
              <a:ext uri="{FF2B5EF4-FFF2-40B4-BE49-F238E27FC236}">
                <a16:creationId xmlns:a16="http://schemas.microsoft.com/office/drawing/2014/main" id="{A7C6088E-C5B4-DEAA-8D21-6447FCB823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88AC08-FB46-F8ED-1ECE-4084E85C2C42}"/>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123356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DBEF4-2963-F8F5-9EB3-6D312EC417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450252-1958-3130-7504-78A0AA0F9CF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3536D6-C7B7-474A-7D4A-4DD8A48F8D8B}"/>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F246800F-ED2B-33F6-41F8-6363A24568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B3F679-EF35-DCA5-C237-450801B1D8C5}"/>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4131490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475B45B-831E-3EC7-021E-01956613AB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0B9090-7D42-018D-0285-14B06FE9A95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217328-7CA5-1170-A1F3-A576D2076B33}"/>
              </a:ext>
            </a:extLst>
          </p:cNvPr>
          <p:cNvSpPr>
            <a:spLocks noGrp="1"/>
          </p:cNvSpPr>
          <p:nvPr>
            <p:ph type="dt" sz="half" idx="10"/>
          </p:nvPr>
        </p:nvSpPr>
        <p:spPr/>
        <p:txBody>
          <a:bodyPr/>
          <a:lstStyle/>
          <a:p>
            <a:fld id="{C6E7E190-DD1A-4632-850D-A9486C762754}"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B4460CA9-55BD-8602-F733-7322BE7468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5B61F3-3D5E-2BEB-D4BE-E35BC0BD95C1}"/>
              </a:ext>
            </a:extLst>
          </p:cNvPr>
          <p:cNvSpPr>
            <a:spLocks noGrp="1"/>
          </p:cNvSpPr>
          <p:nvPr>
            <p:ph type="sldNum" sz="quarter" idx="12"/>
          </p:nvPr>
        </p:nvSpPr>
        <p:spPr/>
        <p:txBody>
          <a:body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197614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70197496"/>
      </p:ext>
    </p:extLst>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8893237"/>
      </p:ext>
    </p:extLst>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614108578"/>
      </p:ext>
    </p:extLst>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62" r:id="rId7"/>
    <p:sldLayoutId id="2147483865" r:id="rId8"/>
    <p:sldLayoutId id="2147483866" r:id="rId9"/>
  </p:sldLayoutIdLst>
  <mc:AlternateContent xmlns:mc="http://schemas.openxmlformats.org/markup-compatibility/2006" xmlns:p14="http://schemas.microsoft.com/office/powerpoint/2010/main">
    <mc:Choice Requires="p14">
      <p:transition spd="med" p14:dur="600">
        <p14:warp dir="in"/>
      </p:transition>
    </mc:Choice>
    <mc:Fallback xmlns="">
      <p:transition spd="med">
        <p:fade/>
      </p:transition>
    </mc:Fallback>
  </mc:AlternateConten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E83C43-1AA6-43E4-9CA3-CC1C023A4AB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3FB0D0-36D5-4F6F-9F46-44F97E737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4C0E33-D864-47E9-8E2C-7FD598278157}"/>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80F94-2FCF-4AEE-8560-B051CAABC4A8}" type="datetimeFigureOut">
              <a:rPr kumimoji="1" lang="ja-JP" altLang="en-US" smtClean="0"/>
              <a:pPr/>
              <a:t>2023/2/20</a:t>
            </a:fld>
            <a:endParaRPr kumimoji="1" lang="ja-JP" altLang="en-US"/>
          </a:p>
        </p:txBody>
      </p:sp>
      <p:sp>
        <p:nvSpPr>
          <p:cNvPr id="5" name="フッター プレースホルダー 4">
            <a:extLst>
              <a:ext uri="{FF2B5EF4-FFF2-40B4-BE49-F238E27FC236}">
                <a16:creationId xmlns:a16="http://schemas.microsoft.com/office/drawing/2014/main" id="{EC2E3DE9-6CF8-47E0-BE1E-6F93B87BF351}"/>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D436A92-7114-481E-A3EB-A7C82A0E33C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173427734"/>
      </p:ext>
    </p:extLst>
  </p:cSld>
  <p:clrMap bg1="lt1" tx1="dk1" bg2="lt2" tx2="dk2" accent1="accent1" accent2="accent2" accent3="accent3" accent4="accent4" accent5="accent5" accent6="accent6" hlink="hlink" folHlink="folHlink"/>
  <p:sldLayoutIdLst>
    <p:sldLayoutId id="2147485660" r:id="rId1"/>
    <p:sldLayoutId id="2147485661" r:id="rId2"/>
    <p:sldLayoutId id="2147485662" r:id="rId3"/>
    <p:sldLayoutId id="2147485663" r:id="rId4"/>
    <p:sldLayoutId id="2147485664" r:id="rId5"/>
    <p:sldLayoutId id="2147485665" r:id="rId6"/>
    <p:sldLayoutId id="2147485666" r:id="rId7"/>
    <p:sldLayoutId id="2147485667" r:id="rId8"/>
    <p:sldLayoutId id="2147485668" r:id="rId9"/>
    <p:sldLayoutId id="2147485669" r:id="rId10"/>
    <p:sldLayoutId id="214748567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383" tIns="45692" rIns="91383" bIns="45692" rtlCol="0" anchor="t"/>
          <a:lstStyle/>
          <a:p>
            <a:pPr algn="ctr"/>
            <a:endParaRPr lang="en-US" sz="180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383" tIns="45692" rIns="91383" bIns="45692"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19"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6917" rtl="0" eaLnBrk="1" latinLnBrk="0" hangingPunct="1">
        <a:spcBef>
          <a:spcPct val="0"/>
        </a:spcBef>
        <a:buNone/>
        <a:defRPr sz="1800" b="1" i="0" kern="1200">
          <a:solidFill>
            <a:schemeClr val="bg1"/>
          </a:solidFill>
          <a:latin typeface="Arial Narrow"/>
          <a:ea typeface="+mj-ea"/>
          <a:cs typeface="Arial Narrow"/>
        </a:defRPr>
      </a:lvl1pPr>
    </p:titleStyle>
    <p:bodyStyle>
      <a:lvl1pPr marL="342692" indent="-342692" algn="l" defTabSz="456917" rtl="0" eaLnBrk="1" latinLnBrk="0" hangingPunct="1">
        <a:spcBef>
          <a:spcPct val="20000"/>
        </a:spcBef>
        <a:buFont typeface="Arial"/>
        <a:buChar char="•"/>
        <a:defRPr sz="3200" kern="1200">
          <a:solidFill>
            <a:srgbClr val="005DAA"/>
          </a:solidFill>
          <a:latin typeface="Georgia"/>
          <a:ea typeface="+mn-ea"/>
          <a:cs typeface="Georgia"/>
        </a:defRPr>
      </a:lvl1pPr>
      <a:lvl2pPr marL="742494" indent="-285575" algn="l" defTabSz="456917" rtl="0" eaLnBrk="1" latinLnBrk="0" hangingPunct="1">
        <a:spcBef>
          <a:spcPct val="20000"/>
        </a:spcBef>
        <a:buFont typeface="Arial"/>
        <a:buChar char="–"/>
        <a:defRPr sz="2800" kern="1200">
          <a:solidFill>
            <a:srgbClr val="005DAA"/>
          </a:solidFill>
          <a:latin typeface="Georgia"/>
          <a:ea typeface="+mn-ea"/>
          <a:cs typeface="Georgia"/>
        </a:defRPr>
      </a:lvl2pPr>
      <a:lvl3pPr marL="1142294" indent="-228458" algn="l" defTabSz="456917" rtl="0" eaLnBrk="1" latinLnBrk="0" hangingPunct="1">
        <a:spcBef>
          <a:spcPct val="20000"/>
        </a:spcBef>
        <a:buFont typeface="Arial"/>
        <a:buChar char="•"/>
        <a:defRPr sz="2400" kern="1200">
          <a:solidFill>
            <a:srgbClr val="005DAA"/>
          </a:solidFill>
          <a:latin typeface="Georgia"/>
          <a:ea typeface="+mn-ea"/>
          <a:cs typeface="Georgia"/>
        </a:defRPr>
      </a:lvl3pPr>
      <a:lvl4pPr marL="1599216"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4pPr>
      <a:lvl5pPr marL="2056140"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5pPr>
      <a:lvl6pPr marL="2513059"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76"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97"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81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24260" y="0"/>
            <a:ext cx="9753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61872" y="1828803"/>
            <a:ext cx="859536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16200000">
            <a:off x="10759443" y="998540"/>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endParaRPr lang="en-US" dirty="0"/>
          </a:p>
        </p:txBody>
      </p:sp>
      <p:sp>
        <p:nvSpPr>
          <p:cNvPr id="5" name="Footer Placeholder 4"/>
          <p:cNvSpPr>
            <a:spLocks noGrp="1"/>
          </p:cNvSpPr>
          <p:nvPr>
            <p:ph type="ftr" sz="quarter" idx="3"/>
          </p:nvPr>
        </p:nvSpPr>
        <p:spPr>
          <a:xfrm rot="16200000">
            <a:off x="9921241" y="4046540"/>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54740" y="6172206"/>
            <a:ext cx="9144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86CB4B4D-7CA3-9044-876B-883B54F8677D}" type="slidenum">
              <a:rPr lang="en-US" altLang="ja-JP" smtClean="0"/>
              <a:pPr/>
              <a:t>‹#›</a:t>
            </a:fld>
            <a:endParaRPr lang="ja-JP" altLang="en-US"/>
          </a:p>
        </p:txBody>
      </p:sp>
    </p:spTree>
    <p:extLst>
      <p:ext uri="{BB962C8B-B14F-4D97-AF65-F5344CB8AC3E}">
        <p14:creationId xmlns:p14="http://schemas.microsoft.com/office/powerpoint/2010/main" val="3249550580"/>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914353" rtl="0" eaLnBrk="1" latinLnBrk="0" hangingPunct="1">
        <a:lnSpc>
          <a:spcPct val="90000"/>
        </a:lnSpc>
        <a:spcBef>
          <a:spcPct val="0"/>
        </a:spcBef>
        <a:buNone/>
        <a:defRPr kumimoji="1" sz="4000" kern="1200" spc="-50" baseline="0">
          <a:solidFill>
            <a:schemeClr val="tx1"/>
          </a:solidFill>
          <a:latin typeface="+mj-lt"/>
          <a:ea typeface="+mj-ea"/>
          <a:cs typeface="+mj-cs"/>
        </a:defRPr>
      </a:lvl1pPr>
    </p:titleStyle>
    <p:bodyStyle>
      <a:lvl1pPr marL="182871" indent="-182871" algn="l" defTabSz="914353"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177"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483"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789"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095"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599918"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899903"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199887"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499872"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Lst>
  <p:transition spd="med">
    <p:pull/>
  </p:transition>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104F6EB-505C-3479-3E68-4ED17B66E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3F88B8-0FA6-E4BE-47D0-C336524B0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0E2FEA-7428-5B0E-1D6E-FDE17AF72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E190-DD1A-4632-850D-A9486C762754}" type="datetimeFigureOut">
              <a:rPr kumimoji="1" lang="ja-JP" altLang="en-US" smtClean="0"/>
              <a:t>2023/2/20</a:t>
            </a:fld>
            <a:endParaRPr kumimoji="1" lang="ja-JP" altLang="en-US"/>
          </a:p>
        </p:txBody>
      </p:sp>
      <p:sp>
        <p:nvSpPr>
          <p:cNvPr id="5" name="フッター プレースホルダー 4">
            <a:extLst>
              <a:ext uri="{FF2B5EF4-FFF2-40B4-BE49-F238E27FC236}">
                <a16:creationId xmlns:a16="http://schemas.microsoft.com/office/drawing/2014/main" id="{BB60C9FC-80AE-C5A2-8B96-8FAB24D9B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ACAF0E-6A70-EAD6-2077-A63017309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D428E-1A24-4E23-AAC7-83FBFE9E853D}" type="slidenum">
              <a:rPr kumimoji="1" lang="ja-JP" altLang="en-US" smtClean="0"/>
              <a:t>‹#›</a:t>
            </a:fld>
            <a:endParaRPr kumimoji="1" lang="ja-JP" altLang="en-US"/>
          </a:p>
        </p:txBody>
      </p:sp>
    </p:spTree>
    <p:extLst>
      <p:ext uri="{BB962C8B-B14F-4D97-AF65-F5344CB8AC3E}">
        <p14:creationId xmlns:p14="http://schemas.microsoft.com/office/powerpoint/2010/main" val="743461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83E7E95-B2BD-4F65-8080-8149E3EE792A}"/>
              </a:ext>
            </a:extLst>
          </p:cNvPr>
          <p:cNvSpPr txBox="1"/>
          <p:nvPr/>
        </p:nvSpPr>
        <p:spPr>
          <a:xfrm>
            <a:off x="4944718" y="5077572"/>
            <a:ext cx="6789107" cy="1532471"/>
          </a:xfrm>
          <a:prstGeom prst="rect">
            <a:avLst/>
          </a:prstGeom>
          <a:noFill/>
        </p:spPr>
        <p:txBody>
          <a:bodyPr wrap="square" rtlCol="0">
            <a:spAutoFit/>
          </a:bodyPr>
          <a:lstStyle/>
          <a:p>
            <a:pPr lvl="0" algn="ctr">
              <a:lnSpc>
                <a:spcPts val="3500"/>
              </a:lnSpc>
              <a:spcBef>
                <a:spcPct val="0"/>
              </a:spcBef>
              <a:spcAft>
                <a:spcPts val="600"/>
              </a:spcAft>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地区財団補助金小委員会　</a:t>
            </a:r>
            <a:endParaRPr lang="en-US" altLang="ja-JP" sz="3200" b="1" dirty="0">
              <a:latin typeface="HG丸ｺﾞｼｯｸM-PRO" panose="020F0600000000000000" pitchFamily="50" charset="-128"/>
              <a:ea typeface="HG丸ｺﾞｼｯｸM-PRO" panose="020F0600000000000000" pitchFamily="50" charset="-128"/>
            </a:endParaRPr>
          </a:p>
          <a:p>
            <a:pPr lvl="0" algn="ctr">
              <a:lnSpc>
                <a:spcPts val="3500"/>
              </a:lnSpc>
              <a:spcBef>
                <a:spcPct val="0"/>
              </a:spcBef>
              <a:spcAft>
                <a:spcPts val="600"/>
              </a:spcAft>
            </a:pPr>
            <a:r>
              <a:rPr lang="ja-JP" altLang="en-US" sz="2400" b="1" dirty="0">
                <a:latin typeface="HG丸ｺﾞｼｯｸM-PRO" panose="020F0600000000000000" pitchFamily="50" charset="-128"/>
                <a:ea typeface="HG丸ｺﾞｼｯｸM-PRO" panose="020F0600000000000000" pitchFamily="50" charset="-128"/>
              </a:rPr>
              <a:t>委員長 新堂博</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大阪城北</a:t>
            </a:r>
            <a:r>
              <a:rPr lang="en-US" altLang="ja-JP" sz="2400" b="1" dirty="0">
                <a:latin typeface="HG丸ｺﾞｼｯｸM-PRO" panose="020F0600000000000000" pitchFamily="50" charset="-128"/>
                <a:ea typeface="HG丸ｺﾞｼｯｸM-PRO" panose="020F0600000000000000" pitchFamily="50" charset="-128"/>
              </a:rPr>
              <a:t>RC</a:t>
            </a:r>
          </a:p>
          <a:p>
            <a:pPr lvl="0" algn="ctr">
              <a:lnSpc>
                <a:spcPts val="3500"/>
              </a:lnSpc>
              <a:spcBef>
                <a:spcPct val="0"/>
              </a:spcBef>
              <a:spcAft>
                <a:spcPts val="600"/>
              </a:spcAft>
            </a:pPr>
            <a:r>
              <a:rPr lang="en-US" altLang="ja-JP" sz="2400" b="1" dirty="0">
                <a:latin typeface="HG丸ｺﾞｼｯｸM-PRO" panose="020F0600000000000000" pitchFamily="50" charset="-128"/>
                <a:ea typeface="HG丸ｺﾞｼｯｸM-PRO" panose="020F0600000000000000" pitchFamily="50" charset="-128"/>
              </a:rPr>
              <a:t>2023</a:t>
            </a:r>
            <a:r>
              <a:rPr lang="ja-JP" altLang="en-US" sz="2400" b="1" dirty="0">
                <a:latin typeface="HG丸ｺﾞｼｯｸM-PRO" panose="020F0600000000000000" pitchFamily="50" charset="-128"/>
                <a:ea typeface="HG丸ｺﾞｼｯｸM-PRO" panose="020F0600000000000000" pitchFamily="50" charset="-128"/>
              </a:rPr>
              <a:t>年</a:t>
            </a:r>
            <a:r>
              <a:rPr lang="en-US" altLang="ja-JP" sz="2400" b="1" dirty="0">
                <a:latin typeface="HG丸ｺﾞｼｯｸM-PRO" panose="020F0600000000000000" pitchFamily="50" charset="-128"/>
                <a:ea typeface="HG丸ｺﾞｼｯｸM-PRO" panose="020F0600000000000000" pitchFamily="50" charset="-128"/>
              </a:rPr>
              <a:t>1</a:t>
            </a:r>
            <a:r>
              <a:rPr lang="ja-JP" altLang="en-US" sz="2400" b="1" dirty="0">
                <a:latin typeface="HG丸ｺﾞｼｯｸM-PRO" panose="020F0600000000000000" pitchFamily="50" charset="-128"/>
                <a:ea typeface="HG丸ｺﾞｼｯｸM-PRO" panose="020F0600000000000000" pitchFamily="50" charset="-128"/>
              </a:rPr>
              <a:t>月</a:t>
            </a:r>
            <a:r>
              <a:rPr lang="en-US" altLang="ja-JP" sz="2400" b="1" dirty="0">
                <a:latin typeface="HG丸ｺﾞｼｯｸM-PRO" panose="020F0600000000000000" pitchFamily="50" charset="-128"/>
                <a:ea typeface="HG丸ｺﾞｼｯｸM-PRO" panose="020F0600000000000000" pitchFamily="50" charset="-128"/>
              </a:rPr>
              <a:t>28</a:t>
            </a:r>
            <a:r>
              <a:rPr lang="ja-JP" altLang="en-US" sz="2400" b="1" dirty="0">
                <a:latin typeface="HG丸ｺﾞｼｯｸM-PRO" panose="020F0600000000000000" pitchFamily="50" charset="-128"/>
                <a:ea typeface="HG丸ｺﾞｼｯｸM-PRO" panose="020F0600000000000000" pitchFamily="50" charset="-128"/>
              </a:rPr>
              <a:t>日（土曜日）</a:t>
            </a:r>
          </a:p>
        </p:txBody>
      </p:sp>
      <p:sp>
        <p:nvSpPr>
          <p:cNvPr id="11" name="テキスト ボックス 10">
            <a:extLst>
              <a:ext uri="{FF2B5EF4-FFF2-40B4-BE49-F238E27FC236}">
                <a16:creationId xmlns:a16="http://schemas.microsoft.com/office/drawing/2014/main" id="{B297CC4F-36AC-420A-B692-1309AF806E3E}"/>
              </a:ext>
            </a:extLst>
          </p:cNvPr>
          <p:cNvSpPr txBox="1"/>
          <p:nvPr/>
        </p:nvSpPr>
        <p:spPr>
          <a:xfrm>
            <a:off x="1093304" y="2929143"/>
            <a:ext cx="10005392" cy="923330"/>
          </a:xfrm>
          <a:prstGeom prst="rect">
            <a:avLst/>
          </a:prstGeom>
          <a:noFill/>
        </p:spPr>
        <p:txBody>
          <a:bodyPr wrap="square">
            <a:spAutoFit/>
          </a:bodyPr>
          <a:lstStyle/>
          <a:p>
            <a:r>
              <a:rPr lang="ja-JP" altLang="en-US" sz="5400" b="1" dirty="0"/>
              <a:t>次年度の財団補助金プログラム</a:t>
            </a:r>
          </a:p>
        </p:txBody>
      </p:sp>
      <p:sp>
        <p:nvSpPr>
          <p:cNvPr id="9" name="テキスト ボックス 8">
            <a:extLst>
              <a:ext uri="{FF2B5EF4-FFF2-40B4-BE49-F238E27FC236}">
                <a16:creationId xmlns:a16="http://schemas.microsoft.com/office/drawing/2014/main" id="{506AA26F-5C63-4C84-9BD6-9EA8A1FF107E}"/>
              </a:ext>
            </a:extLst>
          </p:cNvPr>
          <p:cNvSpPr txBox="1"/>
          <p:nvPr/>
        </p:nvSpPr>
        <p:spPr>
          <a:xfrm>
            <a:off x="4703390" y="2123455"/>
            <a:ext cx="3526210" cy="707886"/>
          </a:xfrm>
          <a:prstGeom prst="rect">
            <a:avLst/>
          </a:prstGeom>
          <a:noFill/>
        </p:spPr>
        <p:txBody>
          <a:bodyPr wrap="square">
            <a:spAutoFit/>
          </a:bodyPr>
          <a:lstStyle/>
          <a:p>
            <a:r>
              <a:rPr lang="en-US" altLang="ja-JP" sz="4000" b="1" dirty="0">
                <a:solidFill>
                  <a:srgbClr val="C00000"/>
                </a:solidFill>
              </a:rPr>
              <a:t>2023-24</a:t>
            </a:r>
            <a:r>
              <a:rPr lang="ja-JP" altLang="en-US" sz="4000" b="1" dirty="0">
                <a:solidFill>
                  <a:srgbClr val="C00000"/>
                </a:solidFill>
              </a:rPr>
              <a:t>年度 </a:t>
            </a:r>
            <a:r>
              <a:rPr lang="en-US" altLang="ja-JP" sz="4000" b="1" dirty="0">
                <a:solidFill>
                  <a:srgbClr val="C00000"/>
                </a:solidFill>
              </a:rPr>
              <a:t> </a:t>
            </a:r>
          </a:p>
        </p:txBody>
      </p:sp>
      <p:pic>
        <p:nvPicPr>
          <p:cNvPr id="3" name="図 2" descr="テキスト, ロゴ&#10;&#10;自動的に生成された説明">
            <a:extLst>
              <a:ext uri="{FF2B5EF4-FFF2-40B4-BE49-F238E27FC236}">
                <a16:creationId xmlns:a16="http://schemas.microsoft.com/office/drawing/2014/main" id="{5B17CCBB-A586-4848-910D-9F8D5B3A98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3167" y="281755"/>
            <a:ext cx="2610810" cy="983974"/>
          </a:xfrm>
          <a:prstGeom prst="rect">
            <a:avLst/>
          </a:prstGeom>
        </p:spPr>
      </p:pic>
    </p:spTree>
    <p:extLst>
      <p:ext uri="{BB962C8B-B14F-4D97-AF65-F5344CB8AC3E}">
        <p14:creationId xmlns:p14="http://schemas.microsoft.com/office/powerpoint/2010/main" val="336720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C14ED6-66F1-D5C4-7ACE-DE046D90E540}"/>
              </a:ext>
            </a:extLst>
          </p:cNvPr>
          <p:cNvSpPr txBox="1"/>
          <p:nvPr/>
        </p:nvSpPr>
        <p:spPr>
          <a:xfrm>
            <a:off x="364127" y="331317"/>
            <a:ext cx="11614513"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ja-JP" altLang="en-US" sz="3200" b="1" dirty="0"/>
              <a:t>          財団補助金申請要件の制約事項</a:t>
            </a:r>
            <a:r>
              <a:rPr lang="en-US" altLang="ja-JP" sz="3200" b="1" dirty="0"/>
              <a:t>…</a:t>
            </a:r>
            <a:r>
              <a:rPr lang="ja-JP" altLang="en-US" sz="3200" b="1" dirty="0"/>
              <a:t>地区補助金</a:t>
            </a:r>
          </a:p>
        </p:txBody>
      </p:sp>
      <p:sp>
        <p:nvSpPr>
          <p:cNvPr id="8" name="テキスト ボックス 7">
            <a:extLst>
              <a:ext uri="{FF2B5EF4-FFF2-40B4-BE49-F238E27FC236}">
                <a16:creationId xmlns:a16="http://schemas.microsoft.com/office/drawing/2014/main" id="{1124D983-C081-D4C5-CE43-61A3A6CAEF60}"/>
              </a:ext>
            </a:extLst>
          </p:cNvPr>
          <p:cNvSpPr txBox="1"/>
          <p:nvPr/>
        </p:nvSpPr>
        <p:spPr>
          <a:xfrm>
            <a:off x="364128" y="1254519"/>
            <a:ext cx="10538461" cy="1200329"/>
          </a:xfrm>
          <a:prstGeom prst="rect">
            <a:avLst/>
          </a:prstGeom>
          <a:noFill/>
        </p:spPr>
        <p:txBody>
          <a:bodyPr wrap="square">
            <a:spAutoFit/>
          </a:bodyPr>
          <a:lstStyle/>
          <a:p>
            <a:r>
              <a:rPr lang="ja-JP" altLang="en-US" sz="2400" b="1" dirty="0">
                <a:solidFill>
                  <a:srgbClr val="C00000"/>
                </a:solidFill>
              </a:rPr>
              <a:t>既に進行中または完了したプロジェクト</a:t>
            </a:r>
          </a:p>
          <a:p>
            <a:r>
              <a:rPr lang="ja-JP" altLang="en-US" sz="2400" b="1" dirty="0"/>
              <a:t>補助金がクラブの補助金口座に着金する以前に経費が発生している場合は、進行中の活動とみなされます。</a:t>
            </a:r>
          </a:p>
        </p:txBody>
      </p:sp>
      <p:sp>
        <p:nvSpPr>
          <p:cNvPr id="10" name="テキスト ボックス 9">
            <a:extLst>
              <a:ext uri="{FF2B5EF4-FFF2-40B4-BE49-F238E27FC236}">
                <a16:creationId xmlns:a16="http://schemas.microsoft.com/office/drawing/2014/main" id="{EFB82A80-562B-B4F4-D864-113A54A8FD5D}"/>
              </a:ext>
            </a:extLst>
          </p:cNvPr>
          <p:cNvSpPr txBox="1"/>
          <p:nvPr/>
        </p:nvSpPr>
        <p:spPr>
          <a:xfrm>
            <a:off x="364128" y="3125417"/>
            <a:ext cx="10321288" cy="1200329"/>
          </a:xfrm>
          <a:prstGeom prst="rect">
            <a:avLst/>
          </a:prstGeom>
          <a:noFill/>
        </p:spPr>
        <p:txBody>
          <a:bodyPr wrap="square">
            <a:spAutoFit/>
          </a:bodyPr>
          <a:lstStyle/>
          <a:p>
            <a:r>
              <a:rPr lang="ja-JP" altLang="en-US" sz="2400" b="1" dirty="0">
                <a:solidFill>
                  <a:srgbClr val="C00000"/>
                </a:solidFill>
              </a:rPr>
              <a:t>ロータリー会員の積極的な活動を含まないプロジェクト</a:t>
            </a:r>
          </a:p>
          <a:p>
            <a:r>
              <a:rPr lang="ja-JP" altLang="en-US" sz="2400" b="1" dirty="0"/>
              <a:t>ロータリー会員が加わることなく、補助金活動の計画や実施を中間団体や受益者に委ねることは認められません。</a:t>
            </a:r>
          </a:p>
        </p:txBody>
      </p:sp>
      <p:sp>
        <p:nvSpPr>
          <p:cNvPr id="12" name="テキスト ボックス 11">
            <a:extLst>
              <a:ext uri="{FF2B5EF4-FFF2-40B4-BE49-F238E27FC236}">
                <a16:creationId xmlns:a16="http://schemas.microsoft.com/office/drawing/2014/main" id="{7B2ED346-C84F-2007-C437-1C949A60AC67}"/>
              </a:ext>
            </a:extLst>
          </p:cNvPr>
          <p:cNvSpPr txBox="1"/>
          <p:nvPr/>
        </p:nvSpPr>
        <p:spPr>
          <a:xfrm>
            <a:off x="364127" y="4864817"/>
            <a:ext cx="10538461" cy="1569660"/>
          </a:xfrm>
          <a:prstGeom prst="rect">
            <a:avLst/>
          </a:prstGeom>
          <a:noFill/>
        </p:spPr>
        <p:txBody>
          <a:bodyPr wrap="square">
            <a:spAutoFit/>
          </a:bodyPr>
          <a:lstStyle/>
          <a:p>
            <a:r>
              <a:rPr lang="ja-JP" altLang="en-US" sz="2400" b="1" dirty="0">
                <a:solidFill>
                  <a:srgbClr val="C00000"/>
                </a:solidFill>
              </a:rPr>
              <a:t>他団体の継続的運営費（ランニングコスト）</a:t>
            </a:r>
          </a:p>
          <a:p>
            <a:r>
              <a:rPr lang="ja-JP" altLang="en-US" sz="2400" b="1" dirty="0"/>
              <a:t>直接受益者への支援に該当しない備品や設備の寄贈、団体の運営費補助などに補助金は使用できません。また、既存のイベントに対して新規に運営支援を行う場合も同様です。</a:t>
            </a:r>
          </a:p>
        </p:txBody>
      </p:sp>
    </p:spTree>
    <p:extLst>
      <p:ext uri="{BB962C8B-B14F-4D97-AF65-F5344CB8AC3E}">
        <p14:creationId xmlns:p14="http://schemas.microsoft.com/office/powerpoint/2010/main" val="380971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BBBC84F-380C-F675-9B44-3D4379B53EEF}"/>
              </a:ext>
            </a:extLst>
          </p:cNvPr>
          <p:cNvSpPr txBox="1"/>
          <p:nvPr/>
        </p:nvSpPr>
        <p:spPr>
          <a:xfrm>
            <a:off x="715191" y="2207924"/>
            <a:ext cx="10761617" cy="4401205"/>
          </a:xfrm>
          <a:prstGeom prst="rect">
            <a:avLst/>
          </a:prstGeom>
          <a:noFill/>
        </p:spPr>
        <p:txBody>
          <a:bodyPr wrap="square">
            <a:spAutoFit/>
          </a:bodyPr>
          <a:lstStyle/>
          <a:p>
            <a:r>
              <a:rPr lang="ja-JP" altLang="en-US" sz="2800" b="1" dirty="0"/>
              <a:t>単年度では完了不可能な事業の場合、例外として複数年度での</a:t>
            </a:r>
            <a:endParaRPr lang="en-US" altLang="ja-JP" sz="2800" b="1" dirty="0"/>
          </a:p>
          <a:p>
            <a:r>
              <a:rPr lang="ja-JP" altLang="en-US" sz="2800" b="1" dirty="0"/>
              <a:t>継続的活動が認められることがあります。</a:t>
            </a:r>
            <a:endParaRPr lang="en-US" altLang="ja-JP" sz="2800" b="1" dirty="0"/>
          </a:p>
          <a:p>
            <a:endParaRPr lang="en-US" altLang="ja-JP" sz="2800" b="1" dirty="0"/>
          </a:p>
          <a:p>
            <a:r>
              <a:rPr lang="ja-JP" altLang="en-US" sz="2800" b="1" dirty="0"/>
              <a:t>その場合、</a:t>
            </a:r>
            <a:r>
              <a:rPr lang="ja-JP" altLang="en-US" sz="2800" b="1" dirty="0">
                <a:solidFill>
                  <a:schemeClr val="accent1">
                    <a:lumMod val="75000"/>
                  </a:schemeClr>
                </a:solidFill>
              </a:rPr>
              <a:t>「完了までの期間（年数を明示）」</a:t>
            </a:r>
            <a:r>
              <a:rPr lang="ja-JP" altLang="en-US" sz="2800" b="1" dirty="0"/>
              <a:t>と</a:t>
            </a:r>
            <a:r>
              <a:rPr lang="ja-JP" altLang="en-US" sz="2800" b="1" dirty="0">
                <a:solidFill>
                  <a:schemeClr val="accent1">
                    <a:lumMod val="75000"/>
                  </a:schemeClr>
                </a:solidFill>
              </a:rPr>
              <a:t>「複数年かけて達成する目標」</a:t>
            </a:r>
            <a:r>
              <a:rPr lang="ja-JP" altLang="en-US" sz="2800" b="1" dirty="0"/>
              <a:t>を具体的に設定し、事前に補助金小委員会に打診の上、申請書にその旨明示することが必要となります。</a:t>
            </a:r>
            <a:endParaRPr lang="en-US" altLang="ja-JP" sz="2800" b="1" dirty="0"/>
          </a:p>
          <a:p>
            <a:endParaRPr lang="en-US" altLang="ja-JP" sz="2800" b="1" dirty="0"/>
          </a:p>
          <a:p>
            <a:r>
              <a:rPr lang="ja-JP" altLang="en-US" sz="2800" b="1" dirty="0"/>
              <a:t>また、事業開始の次年度以降は、申請書において</a:t>
            </a:r>
            <a:r>
              <a:rPr lang="ja-JP" altLang="en-US" sz="2800" b="1" dirty="0">
                <a:solidFill>
                  <a:srgbClr val="002060"/>
                </a:solidFill>
              </a:rPr>
              <a:t>「～年計画における～年目」</a:t>
            </a:r>
            <a:r>
              <a:rPr lang="ja-JP" altLang="en-US" sz="2800" b="1" dirty="0"/>
              <a:t>と必ず表記して下さい。なお、</a:t>
            </a:r>
            <a:r>
              <a:rPr lang="ja-JP" altLang="en-US" sz="2800" b="1" dirty="0">
                <a:solidFill>
                  <a:schemeClr val="accent1">
                    <a:lumMod val="75000"/>
                  </a:schemeClr>
                </a:solidFill>
              </a:rPr>
              <a:t>初年度申請時に取り決めた完了までの期間を、以後に延長することはできません。</a:t>
            </a:r>
          </a:p>
        </p:txBody>
      </p:sp>
      <p:sp>
        <p:nvSpPr>
          <p:cNvPr id="5" name="テキスト ボックス 4">
            <a:extLst>
              <a:ext uri="{FF2B5EF4-FFF2-40B4-BE49-F238E27FC236}">
                <a16:creationId xmlns:a16="http://schemas.microsoft.com/office/drawing/2014/main" id="{FA3388A7-A8DE-5424-0CC2-168373703516}"/>
              </a:ext>
            </a:extLst>
          </p:cNvPr>
          <p:cNvSpPr txBox="1"/>
          <p:nvPr/>
        </p:nvSpPr>
        <p:spPr>
          <a:xfrm>
            <a:off x="2024742" y="853250"/>
            <a:ext cx="7759337"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b="1" dirty="0">
                <a:solidFill>
                  <a:srgbClr val="C00000"/>
                </a:solidFill>
              </a:rPr>
              <a:t>特定の受益者、団体、地域社会に対する</a:t>
            </a:r>
            <a:endParaRPr lang="en-US" altLang="ja-JP" sz="3200" b="1" dirty="0">
              <a:solidFill>
                <a:srgbClr val="C00000"/>
              </a:solidFill>
            </a:endParaRPr>
          </a:p>
          <a:p>
            <a:r>
              <a:rPr lang="ja-JP" altLang="en-US" sz="3200" b="1" dirty="0">
                <a:solidFill>
                  <a:srgbClr val="C00000"/>
                </a:solidFill>
              </a:rPr>
              <a:t>             継続的または過度の支援 ①</a:t>
            </a:r>
            <a:r>
              <a:rPr lang="en-US" altLang="ja-JP" sz="3200" b="1" dirty="0">
                <a:solidFill>
                  <a:srgbClr val="C00000"/>
                </a:solidFill>
              </a:rPr>
              <a:t> </a:t>
            </a:r>
            <a:endParaRPr lang="ja-JP" altLang="en-US" sz="3200" b="1" dirty="0">
              <a:solidFill>
                <a:srgbClr val="C00000"/>
              </a:solidFill>
            </a:endParaRPr>
          </a:p>
        </p:txBody>
      </p:sp>
      <p:sp>
        <p:nvSpPr>
          <p:cNvPr id="7" name="テキスト ボックス 6">
            <a:extLst>
              <a:ext uri="{FF2B5EF4-FFF2-40B4-BE49-F238E27FC236}">
                <a16:creationId xmlns:a16="http://schemas.microsoft.com/office/drawing/2014/main" id="{6A21F321-3681-5799-B621-CFE462398C7D}"/>
              </a:ext>
            </a:extLst>
          </p:cNvPr>
          <p:cNvSpPr txBox="1"/>
          <p:nvPr/>
        </p:nvSpPr>
        <p:spPr>
          <a:xfrm>
            <a:off x="1145177" y="52575"/>
            <a:ext cx="9901646"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ja-JP" altLang="en-US" sz="2800" b="1" dirty="0"/>
              <a:t>       財団補助金申請要件の制約事項</a:t>
            </a:r>
            <a:r>
              <a:rPr lang="en-US" altLang="ja-JP" sz="2800" b="1" dirty="0"/>
              <a:t>…</a:t>
            </a:r>
            <a:r>
              <a:rPr lang="ja-JP" altLang="en-US" sz="2800" b="1" dirty="0"/>
              <a:t>地区補助金</a:t>
            </a:r>
          </a:p>
        </p:txBody>
      </p:sp>
    </p:spTree>
    <p:extLst>
      <p:ext uri="{BB962C8B-B14F-4D97-AF65-F5344CB8AC3E}">
        <p14:creationId xmlns:p14="http://schemas.microsoft.com/office/powerpoint/2010/main" val="100493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86CCE0-4DFB-5E59-E044-7C987082F130}"/>
              </a:ext>
            </a:extLst>
          </p:cNvPr>
          <p:cNvSpPr txBox="1"/>
          <p:nvPr/>
        </p:nvSpPr>
        <p:spPr>
          <a:xfrm>
            <a:off x="511628" y="366623"/>
            <a:ext cx="11375572" cy="5693866"/>
          </a:xfrm>
          <a:prstGeom prst="rect">
            <a:avLst/>
          </a:prstGeom>
          <a:noFill/>
        </p:spPr>
        <p:txBody>
          <a:bodyPr wrap="square">
            <a:spAutoFit/>
          </a:bodyPr>
          <a:lstStyle/>
          <a:p>
            <a:r>
              <a:rPr lang="ja-JP" altLang="en-US" sz="2800" b="1" dirty="0">
                <a:solidFill>
                  <a:srgbClr val="C00000"/>
                </a:solidFill>
              </a:rPr>
              <a:t>ロータリーのイメージ向上や広報だけを目的とした活動</a:t>
            </a:r>
          </a:p>
          <a:p>
            <a:r>
              <a:rPr lang="ja-JP" altLang="en-US" sz="2800" b="1" dirty="0"/>
              <a:t>財団補助金は人道支援に使用できますが、広報には活用できません。</a:t>
            </a:r>
          </a:p>
          <a:p>
            <a:endParaRPr lang="ja-JP" altLang="en-US" sz="2800" b="1" dirty="0"/>
          </a:p>
          <a:p>
            <a:r>
              <a:rPr lang="ja-JP" altLang="en-US" sz="2800" b="1" dirty="0">
                <a:solidFill>
                  <a:srgbClr val="C00000"/>
                </a:solidFill>
              </a:rPr>
              <a:t>行政や他団体への支援</a:t>
            </a:r>
          </a:p>
          <a:p>
            <a:r>
              <a:rPr lang="ja-JP" altLang="en-US" sz="2800" b="1" dirty="0"/>
              <a:t>行政や他団体は活動の協力団体とみなされ、物品や設備等の寄贈先になれません。ロータリー会員の補助金活動は受益者に対して直接実行して下さい。</a:t>
            </a:r>
            <a:endParaRPr lang="en-US" altLang="ja-JP" sz="2800" b="1" dirty="0"/>
          </a:p>
          <a:p>
            <a:endParaRPr lang="en-US" altLang="ja-JP" sz="2800" b="1" dirty="0"/>
          </a:p>
          <a:p>
            <a:r>
              <a:rPr lang="ja-JP" altLang="en-US" sz="2800" b="1" dirty="0">
                <a:solidFill>
                  <a:srgbClr val="C00000"/>
                </a:solidFill>
              </a:rPr>
              <a:t>講師一人当たりの報酬がプロジェクト予算の </a:t>
            </a:r>
            <a:r>
              <a:rPr lang="en-US" altLang="ja-JP" sz="2800" b="1" dirty="0">
                <a:solidFill>
                  <a:srgbClr val="C00000"/>
                </a:solidFill>
              </a:rPr>
              <a:t>10%</a:t>
            </a:r>
            <a:r>
              <a:rPr lang="ja-JP" altLang="en-US" sz="2800" b="1" dirty="0">
                <a:solidFill>
                  <a:srgbClr val="C00000"/>
                </a:solidFill>
              </a:rPr>
              <a:t>または </a:t>
            </a:r>
            <a:r>
              <a:rPr lang="en-US" altLang="ja-JP" sz="2800" b="1" dirty="0">
                <a:solidFill>
                  <a:srgbClr val="C00000"/>
                </a:solidFill>
              </a:rPr>
              <a:t>10 </a:t>
            </a:r>
            <a:r>
              <a:rPr lang="ja-JP" altLang="en-US" sz="2800" b="1" dirty="0">
                <a:solidFill>
                  <a:srgbClr val="C00000"/>
                </a:solidFill>
              </a:rPr>
              <a:t>万円をこえる講演会やセミナーなど</a:t>
            </a:r>
          </a:p>
          <a:p>
            <a:r>
              <a:rPr lang="ja-JP" altLang="en-US" sz="2800" b="1" dirty="0"/>
              <a:t>研修もしくは講習等への出席、講演、助言等による知識や意見等の</a:t>
            </a:r>
            <a:endParaRPr lang="en-US" altLang="ja-JP" sz="2800" b="1" dirty="0"/>
          </a:p>
          <a:p>
            <a:r>
              <a:rPr lang="ja-JP" altLang="en-US" sz="2800" b="1" dirty="0"/>
              <a:t>提供を行う依頼先に対する報酬には原則補助金は使用できませんが、効果的な活動にどうしても不可欠の場合は認められることもあります。</a:t>
            </a:r>
          </a:p>
        </p:txBody>
      </p:sp>
    </p:spTree>
    <p:extLst>
      <p:ext uri="{BB962C8B-B14F-4D97-AF65-F5344CB8AC3E}">
        <p14:creationId xmlns:p14="http://schemas.microsoft.com/office/powerpoint/2010/main" val="39549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4441625-13EC-872F-719A-EDEF72685D38}"/>
              </a:ext>
            </a:extLst>
          </p:cNvPr>
          <p:cNvSpPr txBox="1"/>
          <p:nvPr/>
        </p:nvSpPr>
        <p:spPr>
          <a:xfrm>
            <a:off x="0" y="852126"/>
            <a:ext cx="12177817" cy="1754326"/>
          </a:xfrm>
          <a:prstGeom prst="rect">
            <a:avLst/>
          </a:prstGeom>
          <a:noFill/>
        </p:spPr>
        <p:txBody>
          <a:bodyPr wrap="square">
            <a:spAutoFit/>
          </a:bodyPr>
          <a:lstStyle/>
          <a:p>
            <a:r>
              <a:rPr lang="ja-JP" altLang="en-US" sz="3600" b="1" dirty="0"/>
              <a:t>①</a:t>
            </a:r>
            <a:r>
              <a:rPr lang="ja-JP" altLang="en-US" sz="3600" b="1" dirty="0">
                <a:solidFill>
                  <a:srgbClr val="C00000"/>
                </a:solidFill>
              </a:rPr>
              <a:t>ロータリー財団　授与と受諾の条件　地区補助金</a:t>
            </a:r>
            <a:endParaRPr lang="en-US" altLang="ja-JP" sz="3600" b="1" dirty="0">
              <a:solidFill>
                <a:srgbClr val="C00000"/>
              </a:solidFill>
            </a:endParaRPr>
          </a:p>
          <a:p>
            <a:r>
              <a:rPr lang="ja-JP" altLang="en-US" sz="3600" b="1" dirty="0"/>
              <a:t>②</a:t>
            </a:r>
            <a:r>
              <a:rPr lang="ja-JP" altLang="en-US" sz="3600" b="1" dirty="0">
                <a:solidFill>
                  <a:srgbClr val="C00000"/>
                </a:solidFill>
              </a:rPr>
              <a:t>補助金ハンドブック</a:t>
            </a:r>
            <a:endParaRPr lang="en-US" altLang="ja-JP" sz="3600" b="1" dirty="0">
              <a:solidFill>
                <a:srgbClr val="C00000"/>
              </a:solidFill>
            </a:endParaRPr>
          </a:p>
          <a:p>
            <a:r>
              <a:rPr lang="ja-JP" altLang="en-US" sz="3600" b="1" dirty="0">
                <a:solidFill>
                  <a:srgbClr val="C00000"/>
                </a:solidFill>
              </a:rPr>
              <a:t>　　　　　</a:t>
            </a:r>
            <a:r>
              <a:rPr lang="ja-JP" altLang="en-US" sz="3600" b="1" dirty="0"/>
              <a:t>を一読してから申請をしてください　</a:t>
            </a:r>
          </a:p>
        </p:txBody>
      </p:sp>
      <p:sp>
        <p:nvSpPr>
          <p:cNvPr id="4" name="四角形: 角を丸くする 3">
            <a:extLst>
              <a:ext uri="{FF2B5EF4-FFF2-40B4-BE49-F238E27FC236}">
                <a16:creationId xmlns:a16="http://schemas.microsoft.com/office/drawing/2014/main" id="{8D1CD572-0D59-23B7-1063-F2D4B206C74F}"/>
              </a:ext>
            </a:extLst>
          </p:cNvPr>
          <p:cNvSpPr/>
          <p:nvPr/>
        </p:nvSpPr>
        <p:spPr>
          <a:xfrm>
            <a:off x="1320138" y="3368739"/>
            <a:ext cx="4558145" cy="136558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0" b="1" dirty="0"/>
              <a:t>１０％</a:t>
            </a:r>
          </a:p>
        </p:txBody>
      </p:sp>
      <p:sp>
        <p:nvSpPr>
          <p:cNvPr id="5" name="テキスト ボックス 4">
            <a:extLst>
              <a:ext uri="{FF2B5EF4-FFF2-40B4-BE49-F238E27FC236}">
                <a16:creationId xmlns:a16="http://schemas.microsoft.com/office/drawing/2014/main" id="{56D2BD6D-2DE8-B40A-30B0-0BBAB9C104F0}"/>
              </a:ext>
            </a:extLst>
          </p:cNvPr>
          <p:cNvSpPr txBox="1"/>
          <p:nvPr/>
        </p:nvSpPr>
        <p:spPr>
          <a:xfrm>
            <a:off x="3048000" y="169512"/>
            <a:ext cx="6096000" cy="646331"/>
          </a:xfrm>
          <a:prstGeom prst="rect">
            <a:avLst/>
          </a:prstGeom>
          <a:noFill/>
        </p:spPr>
        <p:txBody>
          <a:bodyPr wrap="square">
            <a:spAutoFit/>
          </a:bodyPr>
          <a:lstStyle/>
          <a:p>
            <a:r>
              <a:rPr lang="ja-JP" altLang="en-US" sz="3600" b="1" dirty="0"/>
              <a:t>地区補助金を申請する際は</a:t>
            </a:r>
          </a:p>
        </p:txBody>
      </p:sp>
      <p:sp>
        <p:nvSpPr>
          <p:cNvPr id="7" name="テキスト ボックス 6">
            <a:extLst>
              <a:ext uri="{FF2B5EF4-FFF2-40B4-BE49-F238E27FC236}">
                <a16:creationId xmlns:a16="http://schemas.microsoft.com/office/drawing/2014/main" id="{50935034-F7E4-2F3E-C99E-70DC84EF3033}"/>
              </a:ext>
            </a:extLst>
          </p:cNvPr>
          <p:cNvSpPr txBox="1"/>
          <p:nvPr/>
        </p:nvSpPr>
        <p:spPr>
          <a:xfrm>
            <a:off x="467870" y="4942610"/>
            <a:ext cx="5849588" cy="1569660"/>
          </a:xfrm>
          <a:prstGeom prst="rect">
            <a:avLst/>
          </a:prstGeom>
          <a:noFill/>
        </p:spPr>
        <p:txBody>
          <a:bodyPr wrap="square">
            <a:spAutoFit/>
          </a:bodyPr>
          <a:lstStyle/>
          <a:p>
            <a:r>
              <a:rPr lang="en-US" altLang="ja-JP" sz="3200" b="1" dirty="0"/>
              <a:t>3</a:t>
            </a:r>
            <a:r>
              <a:rPr lang="ja-JP" altLang="en-US" sz="3200" b="1" dirty="0"/>
              <a:t>月～</a:t>
            </a:r>
            <a:r>
              <a:rPr lang="en-US" altLang="ja-JP" sz="3200" b="1" dirty="0"/>
              <a:t>4</a:t>
            </a:r>
            <a:r>
              <a:rPr lang="ja-JP" altLang="en-US" sz="3200" b="1" dirty="0"/>
              <a:t>月の補助金受付期間に</a:t>
            </a:r>
            <a:endParaRPr lang="en-US" altLang="ja-JP" sz="3200" b="1" dirty="0"/>
          </a:p>
          <a:p>
            <a:r>
              <a:rPr lang="ja-JP" altLang="en-US" sz="3200" b="1" dirty="0"/>
              <a:t>おいて一回目の申請で</a:t>
            </a:r>
            <a:endParaRPr lang="en-US" altLang="ja-JP" sz="3200" b="1" dirty="0"/>
          </a:p>
          <a:p>
            <a:r>
              <a:rPr lang="ja-JP" altLang="en-US" sz="3200" b="1" dirty="0"/>
              <a:t>承認されたクラブの承認率</a:t>
            </a:r>
          </a:p>
        </p:txBody>
      </p:sp>
      <p:pic>
        <p:nvPicPr>
          <p:cNvPr id="2" name="図 1">
            <a:extLst>
              <a:ext uri="{FF2B5EF4-FFF2-40B4-BE49-F238E27FC236}">
                <a16:creationId xmlns:a16="http://schemas.microsoft.com/office/drawing/2014/main" id="{69BB8305-CE65-82AB-D159-FED2A87E7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8715" y="3196733"/>
            <a:ext cx="4655674" cy="3491755"/>
          </a:xfrm>
          <a:prstGeom prst="rect">
            <a:avLst/>
          </a:prstGeom>
        </p:spPr>
      </p:pic>
    </p:spTree>
    <p:extLst>
      <p:ext uri="{BB962C8B-B14F-4D97-AF65-F5344CB8AC3E}">
        <p14:creationId xmlns:p14="http://schemas.microsoft.com/office/powerpoint/2010/main" val="329869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5AEC60-A3E0-364D-9C00-A399B9F159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888" y="645887"/>
            <a:ext cx="5573486" cy="6212113"/>
          </a:xfrm>
          <a:prstGeom prst="rect">
            <a:avLst/>
          </a:prstGeom>
        </p:spPr>
      </p:pic>
      <p:sp>
        <p:nvSpPr>
          <p:cNvPr id="7" name="テキスト ボックス 6">
            <a:extLst>
              <a:ext uri="{FF2B5EF4-FFF2-40B4-BE49-F238E27FC236}">
                <a16:creationId xmlns:a16="http://schemas.microsoft.com/office/drawing/2014/main" id="{8CC55A21-3A48-412C-FF0F-66EE4872B4B9}"/>
              </a:ext>
            </a:extLst>
          </p:cNvPr>
          <p:cNvSpPr txBox="1"/>
          <p:nvPr/>
        </p:nvSpPr>
        <p:spPr>
          <a:xfrm>
            <a:off x="2750230" y="108857"/>
            <a:ext cx="6096000" cy="400110"/>
          </a:xfrm>
          <a:prstGeom prst="rect">
            <a:avLst/>
          </a:prstGeom>
          <a:noFill/>
        </p:spPr>
        <p:txBody>
          <a:bodyPr wrap="square">
            <a:spAutoFit/>
          </a:bodyPr>
          <a:lstStyle/>
          <a:p>
            <a:r>
              <a:rPr lang="en-US" altLang="zh-TW" sz="2000" b="1" dirty="0">
                <a:solidFill>
                  <a:srgbClr val="C00000"/>
                </a:solidFill>
              </a:rPr>
              <a:t>2022-23</a:t>
            </a:r>
            <a:r>
              <a:rPr lang="zh-TW" altLang="en-US" sz="2000" b="1" dirty="0">
                <a:solidFill>
                  <a:srgbClr val="C00000"/>
                </a:solidFill>
              </a:rPr>
              <a:t>年度 地区補助金申請書 修正再提出依頼書</a:t>
            </a:r>
          </a:p>
        </p:txBody>
      </p:sp>
      <p:pic>
        <p:nvPicPr>
          <p:cNvPr id="9" name="図 8">
            <a:extLst>
              <a:ext uri="{FF2B5EF4-FFF2-40B4-BE49-F238E27FC236}">
                <a16:creationId xmlns:a16="http://schemas.microsoft.com/office/drawing/2014/main" id="{2E3A14B7-3236-A2BA-95D1-EF66AD0D82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8628" y="645887"/>
            <a:ext cx="5573487" cy="5929084"/>
          </a:xfrm>
          <a:prstGeom prst="rect">
            <a:avLst/>
          </a:prstGeom>
        </p:spPr>
      </p:pic>
    </p:spTree>
    <p:extLst>
      <p:ext uri="{BB962C8B-B14F-4D97-AF65-F5344CB8AC3E}">
        <p14:creationId xmlns:p14="http://schemas.microsoft.com/office/powerpoint/2010/main" val="53669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1CE52B-8E32-DB82-AC47-B2CB29DA71A9}"/>
              </a:ext>
            </a:extLst>
          </p:cNvPr>
          <p:cNvSpPr txBox="1"/>
          <p:nvPr/>
        </p:nvSpPr>
        <p:spPr>
          <a:xfrm>
            <a:off x="827315" y="790160"/>
            <a:ext cx="9681029" cy="1815882"/>
          </a:xfrm>
          <a:prstGeom prst="rect">
            <a:avLst/>
          </a:prstGeom>
          <a:noFill/>
        </p:spPr>
        <p:txBody>
          <a:bodyPr wrap="square">
            <a:spAutoFit/>
          </a:bodyPr>
          <a:lstStyle/>
          <a:p>
            <a:r>
              <a:rPr lang="ja-JP" altLang="en-US" sz="2800" b="1" dirty="0">
                <a:solidFill>
                  <a:srgbClr val="C00000"/>
                </a:solidFill>
              </a:rPr>
              <a:t>①地区補助金審査</a:t>
            </a:r>
            <a:endParaRPr lang="en-US" altLang="ja-JP" sz="2800" b="1" dirty="0">
              <a:solidFill>
                <a:srgbClr val="C00000"/>
              </a:solidFill>
            </a:endParaRPr>
          </a:p>
          <a:p>
            <a:r>
              <a:rPr lang="ja-JP" altLang="en-US" sz="2800" b="1" dirty="0"/>
              <a:t>補助金の審査は、地区補助金小委員会が担当します。審査の方法は、原則として</a:t>
            </a:r>
            <a:r>
              <a:rPr lang="ja-JP" altLang="en-US" sz="2800" b="1" u="sng" dirty="0">
                <a:solidFill>
                  <a:schemeClr val="accent1"/>
                </a:solidFill>
              </a:rPr>
              <a:t>書類に不備がなければ先着順</a:t>
            </a:r>
            <a:r>
              <a:rPr lang="ja-JP" altLang="en-US" sz="2800" b="1" dirty="0"/>
              <a:t>とし、補助金が枯渇次第受付を締め切ります。</a:t>
            </a:r>
          </a:p>
        </p:txBody>
      </p:sp>
      <p:sp>
        <p:nvSpPr>
          <p:cNvPr id="7" name="テキスト ボックス 6">
            <a:extLst>
              <a:ext uri="{FF2B5EF4-FFF2-40B4-BE49-F238E27FC236}">
                <a16:creationId xmlns:a16="http://schemas.microsoft.com/office/drawing/2014/main" id="{B0E89A09-63A7-E2C1-A764-DDF590C48F51}"/>
              </a:ext>
            </a:extLst>
          </p:cNvPr>
          <p:cNvSpPr txBox="1"/>
          <p:nvPr/>
        </p:nvSpPr>
        <p:spPr>
          <a:xfrm>
            <a:off x="827315" y="3336668"/>
            <a:ext cx="11161485" cy="3108543"/>
          </a:xfrm>
          <a:prstGeom prst="rect">
            <a:avLst/>
          </a:prstGeom>
          <a:noFill/>
        </p:spPr>
        <p:txBody>
          <a:bodyPr wrap="square">
            <a:spAutoFit/>
          </a:bodyPr>
          <a:lstStyle/>
          <a:p>
            <a:r>
              <a:rPr lang="ja-JP" altLang="en-US" sz="2800" b="1" dirty="0">
                <a:solidFill>
                  <a:srgbClr val="C00000"/>
                </a:solidFill>
              </a:rPr>
              <a:t>②</a:t>
            </a:r>
            <a:r>
              <a:rPr lang="en-US" altLang="ja-JP" sz="2800" dirty="0">
                <a:solidFill>
                  <a:srgbClr val="C00000"/>
                </a:solidFill>
              </a:rPr>
              <a:t> </a:t>
            </a:r>
            <a:r>
              <a:rPr lang="ja-JP" altLang="en-US" sz="2800" b="1" dirty="0">
                <a:solidFill>
                  <a:srgbClr val="C00000"/>
                </a:solidFill>
              </a:rPr>
              <a:t>第</a:t>
            </a:r>
            <a:r>
              <a:rPr lang="en-US" altLang="ja-JP" sz="2800" b="1" dirty="0">
                <a:solidFill>
                  <a:srgbClr val="C00000"/>
                </a:solidFill>
              </a:rPr>
              <a:t>2660</a:t>
            </a:r>
            <a:r>
              <a:rPr lang="ja-JP" altLang="en-US" sz="2800" b="1" dirty="0">
                <a:solidFill>
                  <a:srgbClr val="C00000"/>
                </a:solidFill>
              </a:rPr>
              <a:t>地区の承認</a:t>
            </a:r>
            <a:endParaRPr lang="en-US" altLang="ja-JP" sz="2800" b="1" dirty="0">
              <a:solidFill>
                <a:srgbClr val="C00000"/>
              </a:solidFill>
            </a:endParaRPr>
          </a:p>
          <a:p>
            <a:r>
              <a:rPr lang="ja-JP" altLang="en-US" sz="2800" b="1" dirty="0"/>
              <a:t>地区による審査の結果は、地区財団委員会が「地区審査報告書」をもってクラブへ連絡を行います。</a:t>
            </a:r>
            <a:endParaRPr lang="en-US" altLang="ja-JP" sz="2800" b="1" dirty="0"/>
          </a:p>
          <a:p>
            <a:r>
              <a:rPr lang="ja-JP" altLang="en-US" sz="2800" b="1" dirty="0"/>
              <a:t>承認の場合、地区がロータリー財団に地区補助金を申請することを承認したという連絡であり、ロータリー財団からの正式な承認ではありませんので、クラブはまだプロジェクトや活動を開始する事はできません。 </a:t>
            </a:r>
            <a:endParaRPr lang="ja-JP"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614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2CE60D-6D1B-7A3A-0085-F5D173267ACA}"/>
              </a:ext>
            </a:extLst>
          </p:cNvPr>
          <p:cNvSpPr txBox="1"/>
          <p:nvPr/>
        </p:nvSpPr>
        <p:spPr>
          <a:xfrm>
            <a:off x="384628" y="1332583"/>
            <a:ext cx="11422743" cy="4154984"/>
          </a:xfrm>
          <a:prstGeom prst="rect">
            <a:avLst/>
          </a:prstGeom>
          <a:noFill/>
        </p:spPr>
        <p:txBody>
          <a:bodyPr wrap="square">
            <a:spAutoFit/>
          </a:bodyPr>
          <a:lstStyle/>
          <a:p>
            <a:r>
              <a:rPr lang="ja-JP" altLang="en-US" sz="4000" b="1" dirty="0">
                <a:solidFill>
                  <a:srgbClr val="C00000"/>
                </a:solidFill>
              </a:rPr>
              <a:t>③ロータリー財団の承認 </a:t>
            </a:r>
            <a:endParaRPr lang="en-US" altLang="ja-JP" sz="4000" b="1" dirty="0">
              <a:solidFill>
                <a:srgbClr val="C00000"/>
              </a:solidFill>
            </a:endParaRPr>
          </a:p>
          <a:p>
            <a:endParaRPr lang="ja-JP" altLang="en-US" sz="2800" b="1" dirty="0">
              <a:solidFill>
                <a:srgbClr val="C00000"/>
              </a:solidFill>
            </a:endParaRPr>
          </a:p>
          <a:p>
            <a:r>
              <a:rPr lang="ja-JP" altLang="en-US" sz="2800" b="1" dirty="0"/>
              <a:t>ロータリー財団の正式な承認は、地区財団委員会を通じて</a:t>
            </a:r>
            <a:endParaRPr lang="en-US" altLang="ja-JP" sz="2800" b="1" dirty="0"/>
          </a:p>
          <a:p>
            <a:r>
              <a:rPr lang="ja-JP" altLang="en-US" sz="2800" b="1" dirty="0"/>
              <a:t>「補助金口座情報連絡のお願い」の書式発送をもって通知致します。</a:t>
            </a:r>
            <a:endParaRPr lang="en-US" altLang="ja-JP" sz="2800" b="1" dirty="0"/>
          </a:p>
          <a:p>
            <a:r>
              <a:rPr lang="ja-JP" altLang="en-US" sz="2800" b="1" dirty="0"/>
              <a:t>この書式を受領したクラブは補助金口座を開設し、地区財団委員会に口座情報を提供の上、地区補助金の着金を待ちます。</a:t>
            </a:r>
            <a:endParaRPr lang="en-US" altLang="ja-JP" sz="2800" b="1" dirty="0"/>
          </a:p>
          <a:p>
            <a:endParaRPr lang="en-US" altLang="ja-JP" sz="2800" b="1" dirty="0"/>
          </a:p>
          <a:p>
            <a:r>
              <a:rPr lang="ja-JP" altLang="en-US" sz="2800" b="1" dirty="0"/>
              <a:t>尚、</a:t>
            </a:r>
            <a:r>
              <a:rPr lang="ja-JP" altLang="en-US" sz="2800" b="1" dirty="0">
                <a:solidFill>
                  <a:schemeClr val="accent1"/>
                </a:solidFill>
              </a:rPr>
              <a:t>財団より地区を通じて追加の問い合わせがあった場合は、全申請クラブの着金時期に影響</a:t>
            </a:r>
            <a:r>
              <a:rPr lang="ja-JP" altLang="en-US" sz="2800" b="1" dirty="0"/>
              <a:t>しますので速やかなご回答をお願いします。</a:t>
            </a:r>
          </a:p>
        </p:txBody>
      </p:sp>
    </p:spTree>
    <p:extLst>
      <p:ext uri="{BB962C8B-B14F-4D97-AF65-F5344CB8AC3E}">
        <p14:creationId xmlns:p14="http://schemas.microsoft.com/office/powerpoint/2010/main" val="375416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9300FB-22DD-4973-8573-945A96EAED03}"/>
              </a:ext>
            </a:extLst>
          </p:cNvPr>
          <p:cNvSpPr txBox="1"/>
          <p:nvPr/>
        </p:nvSpPr>
        <p:spPr>
          <a:xfrm>
            <a:off x="792269" y="1559241"/>
            <a:ext cx="10894513" cy="2677656"/>
          </a:xfrm>
          <a:prstGeom prst="rect">
            <a:avLst/>
          </a:prstGeom>
          <a:noFill/>
        </p:spPr>
        <p:txBody>
          <a:bodyPr wrap="square">
            <a:spAutoFit/>
          </a:bodyPr>
          <a:lstStyle/>
          <a:p>
            <a:r>
              <a:rPr lang="ja-JP" altLang="en-US" sz="2800" b="1" dirty="0"/>
              <a:t>実施国と援助国にあるクラブが協力して行うプロジェクトに対して授与されるもの。</a:t>
            </a:r>
            <a:endParaRPr lang="en-US" altLang="ja-JP" sz="2800" b="1" dirty="0"/>
          </a:p>
          <a:p>
            <a:endParaRPr lang="ja-JP" altLang="en-US" sz="2800" b="1" dirty="0"/>
          </a:p>
          <a:p>
            <a:r>
              <a:rPr lang="ja-JP" altLang="en-US" sz="2800" b="1" dirty="0">
                <a:solidFill>
                  <a:srgbClr val="C00000"/>
                </a:solidFill>
              </a:rPr>
              <a:t>実施国側提唱者</a:t>
            </a:r>
            <a:r>
              <a:rPr lang="ja-JP" altLang="en-US" sz="2800" b="1" dirty="0"/>
              <a:t>：プロジェクトが実施される現地</a:t>
            </a:r>
            <a:endParaRPr lang="en-US" altLang="ja-JP" sz="2800" b="1" dirty="0"/>
          </a:p>
          <a:p>
            <a:endParaRPr lang="ja-JP" altLang="en-US" sz="2800" b="1" dirty="0"/>
          </a:p>
          <a:p>
            <a:r>
              <a:rPr lang="ja-JP" altLang="en-US" sz="2800" b="1" dirty="0">
                <a:solidFill>
                  <a:srgbClr val="C00000"/>
                </a:solidFill>
              </a:rPr>
              <a:t>援助国側提唱者</a:t>
            </a:r>
            <a:r>
              <a:rPr lang="ja-JP" altLang="en-US" sz="2800" b="1" dirty="0"/>
              <a:t>：プロジェクトの実施国外にあるクラブ／地区</a:t>
            </a:r>
          </a:p>
        </p:txBody>
      </p:sp>
      <p:sp>
        <p:nvSpPr>
          <p:cNvPr id="5" name="テキスト ボックス 4">
            <a:extLst>
              <a:ext uri="{FF2B5EF4-FFF2-40B4-BE49-F238E27FC236}">
                <a16:creationId xmlns:a16="http://schemas.microsoft.com/office/drawing/2014/main" id="{19516606-9234-498A-9CC3-42E149BAC344}"/>
              </a:ext>
            </a:extLst>
          </p:cNvPr>
          <p:cNvSpPr txBox="1"/>
          <p:nvPr/>
        </p:nvSpPr>
        <p:spPr>
          <a:xfrm>
            <a:off x="3397683" y="419971"/>
            <a:ext cx="4753540"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4400" b="1" dirty="0"/>
              <a:t>グローバル補助金</a:t>
            </a:r>
          </a:p>
        </p:txBody>
      </p:sp>
      <p:sp>
        <p:nvSpPr>
          <p:cNvPr id="7" name="テキスト ボックス 6">
            <a:extLst>
              <a:ext uri="{FF2B5EF4-FFF2-40B4-BE49-F238E27FC236}">
                <a16:creationId xmlns:a16="http://schemas.microsoft.com/office/drawing/2014/main" id="{A13844CD-F2A1-48D4-94E4-2A7F03122A90}"/>
              </a:ext>
            </a:extLst>
          </p:cNvPr>
          <p:cNvSpPr txBox="1"/>
          <p:nvPr/>
        </p:nvSpPr>
        <p:spPr>
          <a:xfrm>
            <a:off x="792269" y="4518785"/>
            <a:ext cx="8827720" cy="1077218"/>
          </a:xfrm>
          <a:prstGeom prst="rect">
            <a:avLst/>
          </a:prstGeom>
          <a:noFill/>
        </p:spPr>
        <p:txBody>
          <a:bodyPr wrap="square">
            <a:spAutoFit/>
          </a:bodyPr>
          <a:lstStyle/>
          <a:p>
            <a:r>
              <a:rPr lang="ja-JP" altLang="en-US" sz="3200" b="1" dirty="0"/>
              <a:t>　双方の提唱者の責任は対等で共同して申請</a:t>
            </a:r>
            <a:endParaRPr lang="en-US" altLang="ja-JP" sz="3200" b="1" dirty="0"/>
          </a:p>
          <a:p>
            <a:r>
              <a:rPr lang="ja-JP" altLang="en-US" sz="3200" b="1" dirty="0"/>
              <a:t>　　　　プロジェクトを実施する。</a:t>
            </a:r>
          </a:p>
        </p:txBody>
      </p:sp>
      <p:pic>
        <p:nvPicPr>
          <p:cNvPr id="8" name="図 7">
            <a:extLst>
              <a:ext uri="{FF2B5EF4-FFF2-40B4-BE49-F238E27FC236}">
                <a16:creationId xmlns:a16="http://schemas.microsoft.com/office/drawing/2014/main" id="{5645E772-A73A-485D-9824-3BE9C3834F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3120" y="4796999"/>
            <a:ext cx="1813662" cy="1598007"/>
          </a:xfrm>
          <a:prstGeom prst="rect">
            <a:avLst/>
          </a:prstGeom>
          <a:scene3d>
            <a:camera prst="orthographicFront">
              <a:rot lat="0" lon="0" rev="21594000"/>
            </a:camera>
            <a:lightRig rig="threePt" dir="t"/>
          </a:scene3d>
          <a:sp3d>
            <a:bevelT w="114300" prst="artDeco"/>
          </a:sp3d>
        </p:spPr>
      </p:pic>
      <p:sp>
        <p:nvSpPr>
          <p:cNvPr id="29" name="テキスト ボックス 28">
            <a:extLst>
              <a:ext uri="{FF2B5EF4-FFF2-40B4-BE49-F238E27FC236}">
                <a16:creationId xmlns:a16="http://schemas.microsoft.com/office/drawing/2014/main" id="{51746146-F60A-4F68-AB9C-94C58786F0A0}"/>
              </a:ext>
            </a:extLst>
          </p:cNvPr>
          <p:cNvSpPr txBox="1"/>
          <p:nvPr/>
        </p:nvSpPr>
        <p:spPr>
          <a:xfrm>
            <a:off x="826715" y="5877891"/>
            <a:ext cx="8179496" cy="523220"/>
          </a:xfrm>
          <a:prstGeom prst="rect">
            <a:avLst/>
          </a:prstGeom>
          <a:noFill/>
        </p:spPr>
        <p:txBody>
          <a:bodyPr wrap="square">
            <a:spAutoFit/>
          </a:bodyPr>
          <a:lstStyle/>
          <a:p>
            <a:r>
              <a:rPr lang="ja-JP" altLang="en-US" sz="2800" b="1" dirty="0">
                <a:solidFill>
                  <a:srgbClr val="C00000"/>
                </a:solidFill>
              </a:rPr>
              <a:t>　両方の提唱者が密に連絡を取り合うことが重要</a:t>
            </a:r>
          </a:p>
        </p:txBody>
      </p:sp>
    </p:spTree>
    <p:extLst>
      <p:ext uri="{BB962C8B-B14F-4D97-AF65-F5344CB8AC3E}">
        <p14:creationId xmlns:p14="http://schemas.microsoft.com/office/powerpoint/2010/main" val="406830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DB3691-5B8A-4CE0-8CA3-F22B2DDA1C31}"/>
              </a:ext>
            </a:extLst>
          </p:cNvPr>
          <p:cNvPicPr>
            <a:picLocks noChangeAspect="1"/>
          </p:cNvPicPr>
          <p:nvPr/>
        </p:nvPicPr>
        <p:blipFill>
          <a:blip r:embed="rId3"/>
          <a:stretch>
            <a:fillRect/>
          </a:stretch>
        </p:blipFill>
        <p:spPr>
          <a:xfrm>
            <a:off x="701458" y="2089393"/>
            <a:ext cx="5022937" cy="4179182"/>
          </a:xfrm>
          <a:prstGeom prst="rect">
            <a:avLst/>
          </a:prstGeom>
        </p:spPr>
      </p:pic>
      <p:sp>
        <p:nvSpPr>
          <p:cNvPr id="13" name="テキスト ボックス 12">
            <a:extLst>
              <a:ext uri="{FF2B5EF4-FFF2-40B4-BE49-F238E27FC236}">
                <a16:creationId xmlns:a16="http://schemas.microsoft.com/office/drawing/2014/main" id="{ADD0F719-D990-496D-B82E-DA04A8967226}"/>
              </a:ext>
            </a:extLst>
          </p:cNvPr>
          <p:cNvSpPr txBox="1"/>
          <p:nvPr/>
        </p:nvSpPr>
        <p:spPr>
          <a:xfrm>
            <a:off x="6096000" y="2193825"/>
            <a:ext cx="5802019" cy="3970318"/>
          </a:xfrm>
          <a:prstGeom prst="rect">
            <a:avLst/>
          </a:prstGeom>
          <a:noFill/>
        </p:spPr>
        <p:txBody>
          <a:bodyPr wrap="square">
            <a:spAutoFit/>
          </a:bodyPr>
          <a:lstStyle/>
          <a:p>
            <a:r>
              <a:rPr lang="ja-JP" altLang="en-US" sz="3600" b="1" dirty="0">
                <a:latin typeface="游ゴシック" panose="020B0400000000000000" pitchFamily="50" charset="-128"/>
                <a:ea typeface="游ゴシック" panose="020B0400000000000000" pitchFamily="50" charset="-128"/>
              </a:rPr>
              <a:t>・平和構築と紛争予防</a:t>
            </a:r>
          </a:p>
          <a:p>
            <a:r>
              <a:rPr lang="ja-JP" altLang="en-US" sz="3600" b="1" dirty="0">
                <a:latin typeface="游ゴシック" panose="020B0400000000000000" pitchFamily="50" charset="-128"/>
                <a:ea typeface="游ゴシック" panose="020B0400000000000000" pitchFamily="50" charset="-128"/>
              </a:rPr>
              <a:t>・疾病予防と治療 </a:t>
            </a:r>
          </a:p>
          <a:p>
            <a:r>
              <a:rPr lang="ja-JP" altLang="en-US" sz="3600" b="1" dirty="0">
                <a:latin typeface="游ゴシック" panose="020B0400000000000000" pitchFamily="50" charset="-128"/>
                <a:ea typeface="游ゴシック" panose="020B0400000000000000" pitchFamily="50" charset="-128"/>
              </a:rPr>
              <a:t>・水と衛生</a:t>
            </a:r>
          </a:p>
          <a:p>
            <a:r>
              <a:rPr lang="ja-JP" altLang="en-US" sz="3600" b="1" dirty="0">
                <a:latin typeface="游ゴシック" panose="020B0400000000000000" pitchFamily="50" charset="-128"/>
                <a:ea typeface="游ゴシック" panose="020B0400000000000000" pitchFamily="50" charset="-128"/>
              </a:rPr>
              <a:t>・母子の健康</a:t>
            </a:r>
          </a:p>
          <a:p>
            <a:r>
              <a:rPr lang="ja-JP" altLang="en-US" sz="3600" b="1" dirty="0">
                <a:latin typeface="游ゴシック" panose="020B0400000000000000" pitchFamily="50" charset="-128"/>
                <a:ea typeface="游ゴシック" panose="020B0400000000000000" pitchFamily="50" charset="-128"/>
              </a:rPr>
              <a:t>・基本的教育と識字率向上</a:t>
            </a:r>
          </a:p>
          <a:p>
            <a:r>
              <a:rPr lang="ja-JP" altLang="en-US" sz="3600" b="1" dirty="0">
                <a:latin typeface="游ゴシック" panose="020B0400000000000000" pitchFamily="50" charset="-128"/>
                <a:ea typeface="游ゴシック" panose="020B0400000000000000" pitchFamily="50" charset="-128"/>
              </a:rPr>
              <a:t>・地域社会の経済発展</a:t>
            </a:r>
          </a:p>
          <a:p>
            <a:r>
              <a:rPr lang="ja-JP" altLang="en-US" sz="3600" b="1" dirty="0">
                <a:latin typeface="游ゴシック" panose="020B0400000000000000" pitchFamily="50" charset="-128"/>
                <a:ea typeface="游ゴシック" panose="020B0400000000000000" pitchFamily="50" charset="-128"/>
              </a:rPr>
              <a:t>・環境 </a:t>
            </a:r>
          </a:p>
        </p:txBody>
      </p:sp>
      <p:sp>
        <p:nvSpPr>
          <p:cNvPr id="15" name="テキスト ボックス 14">
            <a:extLst>
              <a:ext uri="{FF2B5EF4-FFF2-40B4-BE49-F238E27FC236}">
                <a16:creationId xmlns:a16="http://schemas.microsoft.com/office/drawing/2014/main" id="{CFB28FCA-3DA5-43C0-9B7F-65CC876C00ED}"/>
              </a:ext>
            </a:extLst>
          </p:cNvPr>
          <p:cNvSpPr txBox="1"/>
          <p:nvPr/>
        </p:nvSpPr>
        <p:spPr>
          <a:xfrm>
            <a:off x="3627315" y="602391"/>
            <a:ext cx="5303744" cy="76944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ja-JP" altLang="en-US" sz="4400" b="1" dirty="0">
                <a:solidFill>
                  <a:schemeClr val="tx1"/>
                </a:solidFill>
                <a:latin typeface="游ゴシック" panose="020B0400000000000000" pitchFamily="50" charset="-128"/>
                <a:ea typeface="游ゴシック" panose="020B0400000000000000" pitchFamily="50" charset="-128"/>
              </a:rPr>
              <a:t>　　</a:t>
            </a:r>
            <a:r>
              <a:rPr lang="en-US" altLang="ja-JP" sz="4400" b="1" dirty="0">
                <a:solidFill>
                  <a:schemeClr val="tx1"/>
                </a:solidFill>
                <a:latin typeface="游ゴシック" panose="020B0400000000000000" pitchFamily="50" charset="-128"/>
                <a:ea typeface="游ゴシック" panose="020B0400000000000000" pitchFamily="50" charset="-128"/>
              </a:rPr>
              <a:t>7</a:t>
            </a:r>
            <a:r>
              <a:rPr lang="ja-JP" altLang="en-US" sz="4400" b="1" dirty="0">
                <a:solidFill>
                  <a:schemeClr val="tx1"/>
                </a:solidFill>
                <a:latin typeface="游ゴシック" panose="020B0400000000000000" pitchFamily="50" charset="-128"/>
                <a:ea typeface="游ゴシック" panose="020B0400000000000000" pitchFamily="50" charset="-128"/>
              </a:rPr>
              <a:t>重点分野</a:t>
            </a:r>
          </a:p>
        </p:txBody>
      </p:sp>
      <p:pic>
        <p:nvPicPr>
          <p:cNvPr id="6" name="図 5" descr="テキスト, ロゴ&#10;&#10;自動的に生成された説明">
            <a:extLst>
              <a:ext uri="{FF2B5EF4-FFF2-40B4-BE49-F238E27FC236}">
                <a16:creationId xmlns:a16="http://schemas.microsoft.com/office/drawing/2014/main" id="{258930F4-7969-486D-AABA-D480EBB951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124" y="185237"/>
            <a:ext cx="2049061" cy="772259"/>
          </a:xfrm>
          <a:prstGeom prst="rect">
            <a:avLst/>
          </a:prstGeom>
        </p:spPr>
      </p:pic>
    </p:spTree>
    <p:extLst>
      <p:ext uri="{BB962C8B-B14F-4D97-AF65-F5344CB8AC3E}">
        <p14:creationId xmlns:p14="http://schemas.microsoft.com/office/powerpoint/2010/main" val="365877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998986" y="378079"/>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グローバル補助金 承認のポイント</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6" name="表 5">
            <a:extLst>
              <a:ext uri="{FF2B5EF4-FFF2-40B4-BE49-F238E27FC236}">
                <a16:creationId xmlns:a16="http://schemas.microsoft.com/office/drawing/2014/main" id="{11BC0FB7-A110-4707-8B05-EFF246F049FD}"/>
              </a:ext>
            </a:extLst>
          </p:cNvPr>
          <p:cNvGraphicFramePr>
            <a:graphicFrameLocks noGrp="1"/>
          </p:cNvGraphicFramePr>
          <p:nvPr/>
        </p:nvGraphicFramePr>
        <p:xfrm>
          <a:off x="513708" y="1323695"/>
          <a:ext cx="11270750" cy="5156226"/>
        </p:xfrm>
        <a:graphic>
          <a:graphicData uri="http://schemas.openxmlformats.org/drawingml/2006/table">
            <a:tbl>
              <a:tblPr firstRow="1" bandRow="1">
                <a:tableStyleId>{5940675A-B579-460E-94D1-54222C63F5DA}</a:tableStyleId>
              </a:tblPr>
              <a:tblGrid>
                <a:gridCol w="3882928">
                  <a:extLst>
                    <a:ext uri="{9D8B030D-6E8A-4147-A177-3AD203B41FA5}">
                      <a16:colId xmlns:a16="http://schemas.microsoft.com/office/drawing/2014/main" val="3218407193"/>
                    </a:ext>
                  </a:extLst>
                </a:gridCol>
                <a:gridCol w="7387822">
                  <a:extLst>
                    <a:ext uri="{9D8B030D-6E8A-4147-A177-3AD203B41FA5}">
                      <a16:colId xmlns:a16="http://schemas.microsoft.com/office/drawing/2014/main" val="1262552725"/>
                    </a:ext>
                  </a:extLst>
                </a:gridCol>
              </a:tblGrid>
              <a:tr h="1796216">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実施国代表提唱クラブの役割</a:t>
                      </a:r>
                    </a:p>
                  </a:txBody>
                  <a:tcPr marL="64294" marR="64294" marT="32147" marB="32147" anchor="ctr">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・財団が定めた地域調査の実施と報告</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ct val="150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・補助金管理</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ct val="150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・期限内の報告書の提出</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64294" marR="64294" marT="32147" marB="32147"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4049843"/>
                  </a:ext>
                </a:extLst>
              </a:tr>
              <a:tr h="1796216">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成果の継続性</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・物品や設備に寄贈だけでは受領資格がない</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・教育的プログラム（研修）を含む活動</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・地域住民による継続が可能な活動の立案</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90311545"/>
                  </a:ext>
                </a:extLst>
              </a:tr>
              <a:tr h="1387182">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完了後の財源</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・補助金活動完了後も継続に要する資金を</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800" b="1" dirty="0">
                          <a:latin typeface="HG丸ｺﾞｼｯｸM-PRO" panose="020F0600000000000000" pitchFamily="50" charset="-128"/>
                          <a:ea typeface="HG丸ｺﾞｼｯｸM-PRO" panose="020F0600000000000000" pitchFamily="50" charset="-128"/>
                        </a:rPr>
                        <a:t>   </a:t>
                      </a:r>
                      <a:r>
                        <a:rPr kumimoji="1" lang="ja-JP" altLang="en-US" sz="2800" b="1" dirty="0">
                          <a:latin typeface="HG丸ｺﾞｼｯｸM-PRO" panose="020F0600000000000000" pitchFamily="50" charset="-128"/>
                          <a:ea typeface="HG丸ｺﾞｼｯｸM-PRO" panose="020F0600000000000000" pitchFamily="50" charset="-128"/>
                        </a:rPr>
                        <a:t>現地で調達できる仕組みが望ましい</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23366529"/>
                  </a:ext>
                </a:extLst>
              </a:tr>
            </a:tbl>
          </a:graphicData>
        </a:graphic>
      </p:graphicFrame>
      <p:pic>
        <p:nvPicPr>
          <p:cNvPr id="5" name="図 4" descr="テキスト, ロゴ&#10;&#10;自動的に生成された説明">
            <a:extLst>
              <a:ext uri="{FF2B5EF4-FFF2-40B4-BE49-F238E27FC236}">
                <a16:creationId xmlns:a16="http://schemas.microsoft.com/office/drawing/2014/main" id="{91224B1E-D075-449F-BFD3-280A4146D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124" y="185237"/>
            <a:ext cx="1626321" cy="612935"/>
          </a:xfrm>
          <a:prstGeom prst="rect">
            <a:avLst/>
          </a:prstGeom>
        </p:spPr>
      </p:pic>
    </p:spTree>
    <p:extLst>
      <p:ext uri="{BB962C8B-B14F-4D97-AF65-F5344CB8AC3E}">
        <p14:creationId xmlns:p14="http://schemas.microsoft.com/office/powerpoint/2010/main" val="2251248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C83EFD9-2B13-4110-A74F-CDB5B6E7A2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76415" y="295557"/>
            <a:ext cx="3912223" cy="3455858"/>
          </a:xfrm>
          <a:prstGeom prst="rect">
            <a:avLst/>
          </a:prstGeom>
          <a:effectLst>
            <a:softEdge rad="736600"/>
          </a:effectLst>
        </p:spPr>
      </p:pic>
      <p:sp>
        <p:nvSpPr>
          <p:cNvPr id="3" name="テキスト ボックス 2">
            <a:extLst>
              <a:ext uri="{FF2B5EF4-FFF2-40B4-BE49-F238E27FC236}">
                <a16:creationId xmlns:a16="http://schemas.microsoft.com/office/drawing/2014/main" id="{6166137B-C2A5-4AFC-B17C-D0B04F295D96}"/>
              </a:ext>
            </a:extLst>
          </p:cNvPr>
          <p:cNvSpPr txBox="1"/>
          <p:nvPr/>
        </p:nvSpPr>
        <p:spPr>
          <a:xfrm>
            <a:off x="303362" y="2604759"/>
            <a:ext cx="9149879" cy="1648481"/>
          </a:xfrm>
          <a:prstGeom prst="rect">
            <a:avLst/>
          </a:prstGeom>
        </p:spPr>
        <p:txBody>
          <a:bodyPr vert="horz" lIns="91440" tIns="45720" rIns="91440" bIns="45720" rtlCol="0" anchor="t">
            <a:normAutofit/>
          </a:bodyPr>
          <a:lstStyle/>
          <a:p>
            <a:pPr>
              <a:lnSpc>
                <a:spcPct val="90000"/>
              </a:lnSpc>
              <a:spcAft>
                <a:spcPts val="600"/>
              </a:spcAft>
            </a:pPr>
            <a:r>
              <a:rPr lang="ja-JP" altLang="en-US" sz="3900" b="1" dirty="0"/>
              <a:t>・すべての財団補助金はロータリー</a:t>
            </a:r>
            <a:endParaRPr lang="en-US" altLang="ja-JP" sz="3900" b="1" dirty="0"/>
          </a:p>
          <a:p>
            <a:pPr>
              <a:lnSpc>
                <a:spcPct val="90000"/>
              </a:lnSpc>
              <a:spcAft>
                <a:spcPts val="600"/>
              </a:spcAft>
            </a:pPr>
            <a:r>
              <a:rPr lang="ja-JP" altLang="en-US" sz="3900" b="1" dirty="0"/>
              <a:t>  財団</a:t>
            </a:r>
            <a:r>
              <a:rPr lang="ja-JP" altLang="en-US" sz="3900" b="1"/>
              <a:t>の使命に関連していること</a:t>
            </a:r>
            <a:r>
              <a:rPr lang="ja-JP" altLang="en-US" sz="3900" b="1" dirty="0"/>
              <a:t>。</a:t>
            </a:r>
            <a:endParaRPr lang="en-US" altLang="ja-JP" sz="3900" b="1" dirty="0"/>
          </a:p>
        </p:txBody>
      </p:sp>
      <p:sp>
        <p:nvSpPr>
          <p:cNvPr id="15" name="テキスト ボックス 14">
            <a:extLst>
              <a:ext uri="{FF2B5EF4-FFF2-40B4-BE49-F238E27FC236}">
                <a16:creationId xmlns:a16="http://schemas.microsoft.com/office/drawing/2014/main" id="{99A56E13-F9BB-4946-9B45-FAF618B04769}"/>
              </a:ext>
            </a:extLst>
          </p:cNvPr>
          <p:cNvSpPr txBox="1"/>
          <p:nvPr/>
        </p:nvSpPr>
        <p:spPr>
          <a:xfrm>
            <a:off x="948043" y="638491"/>
            <a:ext cx="6023101" cy="1384995"/>
          </a:xfrm>
          <a:prstGeom prst="rect">
            <a:avLst/>
          </a:prstGeom>
          <a:noFill/>
        </p:spPr>
        <p:txBody>
          <a:bodyPr wrap="square">
            <a:spAutoFit/>
          </a:bodyPr>
          <a:lstStyle/>
          <a:p>
            <a:r>
              <a:rPr lang="ja-JP" altLang="en-US" sz="4800" b="1" dirty="0"/>
              <a:t>   　　</a:t>
            </a:r>
            <a:r>
              <a:rPr lang="ja-JP" altLang="en-US" sz="4800" b="1" dirty="0">
                <a:solidFill>
                  <a:srgbClr val="C00000"/>
                </a:solidFill>
              </a:rPr>
              <a:t>財団補助金</a:t>
            </a:r>
            <a:endParaRPr lang="en-US" altLang="ja-JP" sz="4800" b="1" dirty="0">
              <a:solidFill>
                <a:srgbClr val="C00000"/>
              </a:solidFill>
            </a:endParaRPr>
          </a:p>
          <a:p>
            <a:r>
              <a:rPr lang="ja-JP" altLang="en-US" sz="3600" b="1" dirty="0">
                <a:solidFill>
                  <a:srgbClr val="C00000"/>
                </a:solidFill>
              </a:rPr>
              <a:t>　  ～受領資格の指針より～</a:t>
            </a:r>
          </a:p>
        </p:txBody>
      </p:sp>
      <p:sp>
        <p:nvSpPr>
          <p:cNvPr id="6" name="テキスト ボックス 5">
            <a:extLst>
              <a:ext uri="{FF2B5EF4-FFF2-40B4-BE49-F238E27FC236}">
                <a16:creationId xmlns:a16="http://schemas.microsoft.com/office/drawing/2014/main" id="{B6B9DE0A-45D7-4729-AECA-0A41710B44D7}"/>
              </a:ext>
            </a:extLst>
          </p:cNvPr>
          <p:cNvSpPr txBox="1"/>
          <p:nvPr/>
        </p:nvSpPr>
        <p:spPr>
          <a:xfrm>
            <a:off x="303362" y="4647338"/>
            <a:ext cx="10685419" cy="1323439"/>
          </a:xfrm>
          <a:prstGeom prst="rect">
            <a:avLst/>
          </a:prstGeom>
          <a:noFill/>
        </p:spPr>
        <p:txBody>
          <a:bodyPr wrap="square">
            <a:spAutoFit/>
          </a:bodyPr>
          <a:lstStyle/>
          <a:p>
            <a:r>
              <a:rPr lang="ja-JP" altLang="en-US" sz="4000" b="1" dirty="0"/>
              <a:t>・ロータリアンが積極的に参加する事。</a:t>
            </a:r>
            <a:endParaRPr lang="en-US" altLang="ja-JP" sz="4000" b="1" dirty="0"/>
          </a:p>
          <a:p>
            <a:r>
              <a:rPr lang="ja-JP" altLang="en-US" sz="4000" b="1" dirty="0"/>
              <a:t>　</a:t>
            </a:r>
            <a:r>
              <a:rPr lang="en-US" altLang="ja-JP" sz="4000" b="1" dirty="0"/>
              <a:t>(</a:t>
            </a:r>
            <a:r>
              <a:rPr lang="ja-JP" altLang="en-US" sz="4000" b="1" dirty="0"/>
              <a:t>ロータリアンが汗を流す活動であること）</a:t>
            </a:r>
          </a:p>
        </p:txBody>
      </p:sp>
    </p:spTree>
    <p:extLst>
      <p:ext uri="{BB962C8B-B14F-4D97-AF65-F5344CB8AC3E}">
        <p14:creationId xmlns:p14="http://schemas.microsoft.com/office/powerpoint/2010/main" val="324389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150AC713-7587-432E-2F65-BB73B4DE4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0393" y="3703684"/>
            <a:ext cx="3789988" cy="2776166"/>
          </a:xfrm>
          <a:prstGeom prst="rect">
            <a:avLst/>
          </a:prstGeom>
        </p:spPr>
      </p:pic>
      <p:sp>
        <p:nvSpPr>
          <p:cNvPr id="12" name="Freeform: Shape 1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テキスト ボックス 3">
            <a:extLst>
              <a:ext uri="{FF2B5EF4-FFF2-40B4-BE49-F238E27FC236}">
                <a16:creationId xmlns:a16="http://schemas.microsoft.com/office/drawing/2014/main" id="{4A1D99B9-51F9-0497-DC6B-84E9A504FA00}"/>
              </a:ext>
            </a:extLst>
          </p:cNvPr>
          <p:cNvSpPr txBox="1"/>
          <p:nvPr/>
        </p:nvSpPr>
        <p:spPr>
          <a:xfrm>
            <a:off x="401619" y="888274"/>
            <a:ext cx="6967728" cy="3820646"/>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altLang="ja-JP" sz="3000" b="1" kern="1200" dirty="0">
                <a:solidFill>
                  <a:schemeClr val="tx1"/>
                </a:solidFill>
                <a:latin typeface="+mj-lt"/>
                <a:ea typeface="+mj-ea"/>
                <a:cs typeface="+mj-cs"/>
              </a:rPr>
              <a:t> </a:t>
            </a:r>
            <a:r>
              <a:rPr lang="ja-JP" altLang="en-US" sz="4000" b="1" kern="1200" dirty="0">
                <a:solidFill>
                  <a:schemeClr val="tx1"/>
                </a:solidFill>
                <a:latin typeface="+mn-ea"/>
                <a:cs typeface="+mj-cs"/>
              </a:rPr>
              <a:t>ローターアクトクラブ補助金</a:t>
            </a:r>
            <a:endParaRPr lang="en-US" altLang="ja-JP" sz="4000" b="1" kern="1200" dirty="0">
              <a:solidFill>
                <a:schemeClr val="tx1"/>
              </a:solidFill>
              <a:latin typeface="+mn-ea"/>
              <a:cs typeface="+mj-cs"/>
            </a:endParaRPr>
          </a:p>
          <a:p>
            <a:pPr>
              <a:lnSpc>
                <a:spcPct val="90000"/>
              </a:lnSpc>
              <a:spcBef>
                <a:spcPct val="0"/>
              </a:spcBef>
              <a:spcAft>
                <a:spcPts val="600"/>
              </a:spcAft>
            </a:pPr>
            <a:r>
              <a:rPr lang="ja-JP" altLang="en-US" sz="4000" b="1" dirty="0">
                <a:latin typeface="+mn-ea"/>
                <a:cs typeface="+mj-cs"/>
              </a:rPr>
              <a:t> </a:t>
            </a:r>
            <a:r>
              <a:rPr lang="ja-JP" altLang="en-US" sz="4000" b="1" kern="1200" dirty="0">
                <a:solidFill>
                  <a:schemeClr val="tx1"/>
                </a:solidFill>
                <a:latin typeface="+mn-ea"/>
                <a:cs typeface="+mj-cs"/>
              </a:rPr>
              <a:t>申請要件</a:t>
            </a:r>
          </a:p>
          <a:p>
            <a:pPr>
              <a:lnSpc>
                <a:spcPct val="90000"/>
              </a:lnSpc>
              <a:spcBef>
                <a:spcPct val="0"/>
              </a:spcBef>
              <a:spcAft>
                <a:spcPts val="600"/>
              </a:spcAft>
            </a:pPr>
            <a:endParaRPr lang="en-US" altLang="ja-JP" sz="3000" b="1" kern="1200" dirty="0">
              <a:solidFill>
                <a:schemeClr val="tx1"/>
              </a:solidFill>
              <a:latin typeface="+mj-lt"/>
              <a:ea typeface="+mj-ea"/>
              <a:cs typeface="+mj-cs"/>
            </a:endParaRPr>
          </a:p>
          <a:p>
            <a:pPr>
              <a:lnSpc>
                <a:spcPct val="90000"/>
              </a:lnSpc>
              <a:spcBef>
                <a:spcPct val="0"/>
              </a:spcBef>
              <a:spcAft>
                <a:spcPts val="600"/>
              </a:spcAft>
            </a:pPr>
            <a:endParaRPr lang="en-US" altLang="ja-JP" sz="3000" b="1" kern="1200" dirty="0">
              <a:solidFill>
                <a:schemeClr val="tx1"/>
              </a:solidFill>
              <a:latin typeface="+mj-lt"/>
              <a:ea typeface="+mj-ea"/>
              <a:cs typeface="+mj-cs"/>
            </a:endParaRPr>
          </a:p>
          <a:p>
            <a:pPr>
              <a:lnSpc>
                <a:spcPct val="90000"/>
              </a:lnSpc>
              <a:spcBef>
                <a:spcPct val="0"/>
              </a:spcBef>
              <a:spcAft>
                <a:spcPts val="600"/>
              </a:spcAft>
            </a:pPr>
            <a:r>
              <a:rPr lang="ja-JP" altLang="en-US" sz="4300" b="1" kern="1200" dirty="0">
                <a:solidFill>
                  <a:schemeClr val="tx1"/>
                </a:solidFill>
                <a:latin typeface="+mn-ea"/>
                <a:cs typeface="+mj-cs"/>
              </a:rPr>
              <a:t>・地区補助金</a:t>
            </a:r>
            <a:endParaRPr lang="en-US" altLang="ja-JP" sz="4300" b="1" kern="1200" dirty="0">
              <a:solidFill>
                <a:schemeClr val="tx1"/>
              </a:solidFill>
              <a:latin typeface="+mn-ea"/>
              <a:cs typeface="+mj-cs"/>
            </a:endParaRPr>
          </a:p>
          <a:p>
            <a:pPr>
              <a:lnSpc>
                <a:spcPct val="90000"/>
              </a:lnSpc>
              <a:spcBef>
                <a:spcPct val="0"/>
              </a:spcBef>
              <a:spcAft>
                <a:spcPts val="600"/>
              </a:spcAft>
            </a:pPr>
            <a:endParaRPr lang="en-US" altLang="ja-JP" sz="4300" b="1" kern="1200" dirty="0">
              <a:solidFill>
                <a:schemeClr val="tx1"/>
              </a:solidFill>
              <a:latin typeface="+mn-ea"/>
              <a:cs typeface="+mj-cs"/>
            </a:endParaRPr>
          </a:p>
          <a:p>
            <a:pPr>
              <a:lnSpc>
                <a:spcPct val="90000"/>
              </a:lnSpc>
              <a:spcBef>
                <a:spcPct val="0"/>
              </a:spcBef>
              <a:spcAft>
                <a:spcPts val="600"/>
              </a:spcAft>
            </a:pPr>
            <a:r>
              <a:rPr lang="ja-JP" altLang="en-US" sz="4300" b="1" kern="1200" dirty="0">
                <a:solidFill>
                  <a:schemeClr val="tx1"/>
                </a:solidFill>
                <a:latin typeface="+mn-ea"/>
                <a:cs typeface="+mj-cs"/>
              </a:rPr>
              <a:t>・グローバル補助金　</a:t>
            </a:r>
          </a:p>
        </p:txBody>
      </p:sp>
    </p:spTree>
    <p:extLst>
      <p:ext uri="{BB962C8B-B14F-4D97-AF65-F5344CB8AC3E}">
        <p14:creationId xmlns:p14="http://schemas.microsoft.com/office/powerpoint/2010/main" val="334546913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3EF537-1E71-67B0-D736-B6820CACEF2D}"/>
              </a:ext>
            </a:extLst>
          </p:cNvPr>
          <p:cNvSpPr txBox="1"/>
          <p:nvPr/>
        </p:nvSpPr>
        <p:spPr>
          <a:xfrm>
            <a:off x="237309" y="830231"/>
            <a:ext cx="11717382" cy="5262979"/>
          </a:xfrm>
          <a:prstGeom prst="rect">
            <a:avLst/>
          </a:prstGeom>
          <a:noFill/>
        </p:spPr>
        <p:txBody>
          <a:bodyPr wrap="square">
            <a:spAutoFit/>
          </a:bodyPr>
          <a:lstStyle/>
          <a:p>
            <a:r>
              <a:rPr lang="ja-JP" altLang="en-US" sz="2400" b="1" dirty="0">
                <a:solidFill>
                  <a:srgbClr val="C00000"/>
                </a:solidFill>
              </a:rPr>
              <a:t>１．</a:t>
            </a:r>
            <a:r>
              <a:rPr lang="en-US" altLang="ja-JP" sz="2400" b="1" dirty="0">
                <a:solidFill>
                  <a:srgbClr val="C00000"/>
                </a:solidFill>
              </a:rPr>
              <a:t>RAC</a:t>
            </a:r>
            <a:r>
              <a:rPr lang="ja-JP" altLang="en-US" sz="2400" b="1" dirty="0">
                <a:solidFill>
                  <a:srgbClr val="C00000"/>
                </a:solidFill>
              </a:rPr>
              <a:t>の財団補助金プログラム参加（人道奉仕活動に対する補助金申請）要件</a:t>
            </a:r>
            <a:endParaRPr lang="en-US" altLang="ja-JP" sz="2400" b="1" dirty="0">
              <a:solidFill>
                <a:srgbClr val="C00000"/>
              </a:solidFill>
            </a:endParaRPr>
          </a:p>
          <a:p>
            <a:endParaRPr lang="ja-JP" altLang="en-US" sz="2400" b="1" dirty="0">
              <a:solidFill>
                <a:srgbClr val="C00000"/>
              </a:solidFill>
            </a:endParaRPr>
          </a:p>
          <a:p>
            <a:r>
              <a:rPr lang="ja-JP" altLang="en-US" sz="2400" b="1" dirty="0"/>
              <a:t>① 資格認定プロセスに参加する（ロータリークラブと同様）</a:t>
            </a:r>
          </a:p>
          <a:p>
            <a:endParaRPr lang="ja-JP" altLang="en-US" dirty="0"/>
          </a:p>
          <a:p>
            <a:endParaRPr lang="ja-JP" altLang="en-US" dirty="0"/>
          </a:p>
          <a:p>
            <a:endParaRPr lang="ja-JP" altLang="en-US" dirty="0"/>
          </a:p>
          <a:p>
            <a:endParaRPr lang="ja-JP" altLang="en-US" dirty="0"/>
          </a:p>
          <a:p>
            <a:endParaRPr lang="ja-JP" altLang="en-US" dirty="0"/>
          </a:p>
          <a:p>
            <a:endParaRPr lang="en-US" altLang="ja-JP" dirty="0"/>
          </a:p>
          <a:p>
            <a:endParaRPr lang="en-US" altLang="ja-JP" dirty="0"/>
          </a:p>
          <a:p>
            <a:endParaRPr lang="ja-JP" altLang="en-US" dirty="0"/>
          </a:p>
          <a:p>
            <a:endParaRPr lang="en-US" altLang="ja-JP" sz="2400" b="1" dirty="0"/>
          </a:p>
          <a:p>
            <a:endParaRPr lang="en-US" altLang="ja-JP" sz="2400" b="1" dirty="0"/>
          </a:p>
          <a:p>
            <a:r>
              <a:rPr lang="ja-JP" altLang="en-US" sz="2400" b="1" dirty="0"/>
              <a:t>②「財団補助金 授与と受諾の条件」および「</a:t>
            </a:r>
            <a:r>
              <a:rPr lang="en-US" altLang="ja-JP" sz="2400" b="1" dirty="0"/>
              <a:t>RID2660 </a:t>
            </a:r>
            <a:r>
              <a:rPr lang="ja-JP" altLang="en-US" sz="2400" b="1" dirty="0"/>
              <a:t>補助金ハンドブック」の</a:t>
            </a:r>
            <a:endParaRPr lang="en-US" altLang="ja-JP" sz="2400" b="1" dirty="0"/>
          </a:p>
          <a:p>
            <a:r>
              <a:rPr lang="ja-JP" altLang="en-US" sz="2400" b="1" dirty="0"/>
              <a:t>遵守（地区ウェブサイトからダウンロード可）</a:t>
            </a:r>
          </a:p>
          <a:p>
            <a:endParaRPr lang="ja-JP" altLang="en-US" sz="2400" b="1" dirty="0"/>
          </a:p>
        </p:txBody>
      </p:sp>
      <p:sp>
        <p:nvSpPr>
          <p:cNvPr id="4" name="正方形/長方形 3">
            <a:extLst>
              <a:ext uri="{FF2B5EF4-FFF2-40B4-BE49-F238E27FC236}">
                <a16:creationId xmlns:a16="http://schemas.microsoft.com/office/drawing/2014/main" id="{922EDEFB-1147-A135-BEBD-999AC6E539BC}"/>
              </a:ext>
            </a:extLst>
          </p:cNvPr>
          <p:cNvSpPr/>
          <p:nvPr/>
        </p:nvSpPr>
        <p:spPr>
          <a:xfrm>
            <a:off x="1097278" y="2410324"/>
            <a:ext cx="9421587" cy="16785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a:t>【</a:t>
            </a:r>
            <a:r>
              <a:rPr kumimoji="1" lang="ja-JP" altLang="en-US" sz="2400" b="1" dirty="0"/>
              <a:t>資格認定プロセス</a:t>
            </a:r>
            <a:r>
              <a:rPr kumimoji="1" lang="en-US" altLang="ja-JP" sz="2400" b="1" dirty="0"/>
              <a:t>】</a:t>
            </a:r>
          </a:p>
          <a:p>
            <a:pPr algn="ctr"/>
            <a:r>
              <a:rPr kumimoji="1" lang="en-US" altLang="ja-JP" sz="2400" b="1" dirty="0"/>
              <a:t>①</a:t>
            </a:r>
            <a:r>
              <a:rPr kumimoji="1" lang="ja-JP" altLang="en-US" sz="2400" b="1" dirty="0"/>
              <a:t>補助金管理セミナー（当該年度の開催）に少なくとも</a:t>
            </a:r>
            <a:endParaRPr kumimoji="1" lang="en-US" altLang="ja-JP" sz="2400" b="1" dirty="0"/>
          </a:p>
          <a:p>
            <a:pPr algn="ctr"/>
            <a:r>
              <a:rPr kumimoji="1" lang="ja-JP" altLang="en-US" sz="2400" b="1" dirty="0"/>
              <a:t>クラブ代表者</a:t>
            </a:r>
            <a:r>
              <a:rPr kumimoji="1" lang="en-US" altLang="ja-JP" sz="2400" b="1" dirty="0"/>
              <a:t>1</a:t>
            </a:r>
            <a:r>
              <a:rPr kumimoji="1" lang="ja-JP" altLang="en-US" sz="2400" b="1" dirty="0"/>
              <a:t>名の出席</a:t>
            </a:r>
            <a:endParaRPr lang="en-US" altLang="ja-JP" sz="2400" b="1" dirty="0"/>
          </a:p>
          <a:p>
            <a:pPr algn="ctr"/>
            <a:r>
              <a:rPr kumimoji="1" lang="ja-JP" altLang="en-US" sz="2400" b="1" dirty="0"/>
              <a:t>②クラブの覚書（</a:t>
            </a:r>
            <a:r>
              <a:rPr kumimoji="1" lang="en-US" altLang="ja-JP" sz="2400" b="1" dirty="0"/>
              <a:t>MOU</a:t>
            </a:r>
            <a:r>
              <a:rPr kumimoji="1" lang="ja-JP" altLang="en-US" sz="2400" b="1" dirty="0"/>
              <a:t>）の署名と提出</a:t>
            </a:r>
          </a:p>
        </p:txBody>
      </p:sp>
      <p:pic>
        <p:nvPicPr>
          <p:cNvPr id="5" name="図 4">
            <a:extLst>
              <a:ext uri="{FF2B5EF4-FFF2-40B4-BE49-F238E27FC236}">
                <a16:creationId xmlns:a16="http://schemas.microsoft.com/office/drawing/2014/main" id="{2DBDFF1C-E2A0-2546-6E47-85794CCC5F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9041" y="-105122"/>
            <a:ext cx="2107475" cy="1069636"/>
          </a:xfrm>
          <a:prstGeom prst="rect">
            <a:avLst/>
          </a:prstGeom>
        </p:spPr>
      </p:pic>
    </p:spTree>
    <p:extLst>
      <p:ext uri="{BB962C8B-B14F-4D97-AF65-F5344CB8AC3E}">
        <p14:creationId xmlns:p14="http://schemas.microsoft.com/office/powerpoint/2010/main" val="50686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4C1C1F1-0FC0-1457-B851-75297304AF83}"/>
              </a:ext>
            </a:extLst>
          </p:cNvPr>
          <p:cNvSpPr txBox="1"/>
          <p:nvPr/>
        </p:nvSpPr>
        <p:spPr>
          <a:xfrm>
            <a:off x="570412" y="382012"/>
            <a:ext cx="1152144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③ ロータリー財団から下記の認証を受けていること</a:t>
            </a:r>
            <a:endParaRPr kumimoji="1" lang="en-US" altLang="ja-JP"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　　　（地区要件：</a:t>
            </a:r>
            <a:r>
              <a:rPr kumimoji="1" lang="en-US" altLang="ja-JP"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2023-24</a:t>
            </a:r>
            <a:r>
              <a:rPr kumimoji="1" lang="ja-JP" altLang="en-US"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年度申請より適用）</a:t>
            </a:r>
            <a:endParaRPr kumimoji="1" lang="en-US" altLang="ja-JP"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前年度にクラブ又は個人からの寄付の合計が</a:t>
            </a:r>
            <a:r>
              <a:rPr kumimoji="1" lang="en-US" altLang="ja-JP"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100</a:t>
            </a:r>
            <a:r>
              <a:rPr kumimoji="1" lang="ja-JP" altLang="en-US"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ドルに達したローターアクトクラブに贈られる</a:t>
            </a:r>
            <a:endParaRPr kumimoji="1" lang="en-US" altLang="ja-JP"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strike="noStrike" kern="1200" cap="none" spc="0" normalizeH="0" baseline="0" noProof="0" dirty="0">
                <a:ln>
                  <a:noFill/>
                </a:ln>
                <a:solidFill>
                  <a:srgbClr val="C00000"/>
                </a:solidFill>
                <a:effectLst/>
                <a:uLnTx/>
                <a:uFillTx/>
                <a:latin typeface="游ゴシック"/>
                <a:ea typeface="游ゴシック" panose="020B0400000000000000" pitchFamily="50" charset="-128"/>
                <a:cs typeface="+mn-cs"/>
              </a:rPr>
              <a:t>「ローターアクト寄付達成証」</a:t>
            </a:r>
            <a:r>
              <a:rPr kumimoji="1" lang="ja-JP" altLang="en-US" sz="3200" b="1"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rPr>
              <a:t>を受領していること。</a:t>
            </a:r>
          </a:p>
        </p:txBody>
      </p:sp>
      <p:sp>
        <p:nvSpPr>
          <p:cNvPr id="3" name="テキスト ボックス 2">
            <a:extLst>
              <a:ext uri="{FF2B5EF4-FFF2-40B4-BE49-F238E27FC236}">
                <a16:creationId xmlns:a16="http://schemas.microsoft.com/office/drawing/2014/main" id="{07A8351C-FF01-A640-2AB1-977491C41432}"/>
              </a:ext>
            </a:extLst>
          </p:cNvPr>
          <p:cNvSpPr txBox="1"/>
          <p:nvPr/>
        </p:nvSpPr>
        <p:spPr>
          <a:xfrm>
            <a:off x="1374866" y="3823025"/>
            <a:ext cx="991253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ja-JP" sz="3200" b="1" dirty="0"/>
              <a:t> </a:t>
            </a:r>
            <a:r>
              <a:rPr lang="ja-JP" altLang="en-US" sz="3200" b="1" dirty="0"/>
              <a:t>　　</a:t>
            </a:r>
            <a:r>
              <a:rPr lang="en-US" altLang="ja-JP" sz="3200" b="1" dirty="0"/>
              <a:t>2023</a:t>
            </a:r>
            <a:r>
              <a:rPr lang="ja-JP" altLang="en-US" sz="3200" b="1" dirty="0"/>
              <a:t>年</a:t>
            </a:r>
            <a:r>
              <a:rPr lang="en-US" altLang="ja-JP" sz="3200" b="1" dirty="0"/>
              <a:t>7</a:t>
            </a:r>
            <a:r>
              <a:rPr lang="ja-JP" altLang="en-US" sz="3200" b="1" dirty="0"/>
              <a:t>月以降に補助金の申請をする場合は</a:t>
            </a:r>
            <a:endParaRPr lang="en-US" altLang="ja-JP" sz="3200" b="1" dirty="0"/>
          </a:p>
          <a:p>
            <a:r>
              <a:rPr lang="ja-JP" altLang="en-US" sz="3200" b="1" dirty="0"/>
              <a:t>　　　　</a:t>
            </a:r>
            <a:r>
              <a:rPr lang="en-US" altLang="ja-JP" sz="3200" b="1" dirty="0"/>
              <a:t>2022-23</a:t>
            </a:r>
            <a:r>
              <a:rPr lang="ja-JP" altLang="en-US" sz="3200" b="1" dirty="0"/>
              <a:t>年度中に</a:t>
            </a:r>
            <a:r>
              <a:rPr lang="en-US" altLang="ja-JP" sz="3200" b="1" dirty="0"/>
              <a:t>$100</a:t>
            </a:r>
            <a:r>
              <a:rPr lang="ja-JP" altLang="en-US" sz="3200" b="1" dirty="0"/>
              <a:t>の寄付が必要</a:t>
            </a:r>
            <a:endParaRPr lang="en-US" altLang="ja-JP" sz="3200" b="1" dirty="0"/>
          </a:p>
        </p:txBody>
      </p:sp>
      <p:sp>
        <p:nvSpPr>
          <p:cNvPr id="8" name="テキスト ボックス 7">
            <a:extLst>
              <a:ext uri="{FF2B5EF4-FFF2-40B4-BE49-F238E27FC236}">
                <a16:creationId xmlns:a16="http://schemas.microsoft.com/office/drawing/2014/main" id="{DDFC8BEF-7B5C-73F3-A779-CF7BEC77B63A}"/>
              </a:ext>
            </a:extLst>
          </p:cNvPr>
          <p:cNvSpPr txBox="1"/>
          <p:nvPr/>
        </p:nvSpPr>
        <p:spPr>
          <a:xfrm>
            <a:off x="1743891" y="5633902"/>
            <a:ext cx="8704217"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　</a:t>
            </a:r>
            <a:r>
              <a:rPr lang="ja-JP" altLang="en-US" sz="3200" b="1" dirty="0"/>
              <a:t>今年度中の地区補助金</a:t>
            </a:r>
            <a:r>
              <a:rPr lang="en-US" altLang="ja-JP" sz="3200" b="1" dirty="0"/>
              <a:t>､</a:t>
            </a:r>
            <a:r>
              <a:rPr lang="ja-JP" altLang="en-US" sz="3200" b="1" dirty="0"/>
              <a:t>Ｇ</a:t>
            </a:r>
            <a:r>
              <a:rPr lang="en-US" altLang="ja-JP" sz="3200" b="1" dirty="0"/>
              <a:t>G</a:t>
            </a:r>
            <a:r>
              <a:rPr lang="ja-JP" altLang="en-US" sz="3200" b="1" dirty="0"/>
              <a:t>申請は</a:t>
            </a:r>
            <a:r>
              <a:rPr lang="en-US" altLang="ja-JP" sz="3200" b="1" dirty="0"/>
              <a:t>$50</a:t>
            </a:r>
            <a:r>
              <a:rPr lang="ja-JP" altLang="en-US" sz="3200" b="1" dirty="0"/>
              <a:t>で可</a:t>
            </a:r>
          </a:p>
        </p:txBody>
      </p:sp>
    </p:spTree>
    <p:extLst>
      <p:ext uri="{BB962C8B-B14F-4D97-AF65-F5344CB8AC3E}">
        <p14:creationId xmlns:p14="http://schemas.microsoft.com/office/powerpoint/2010/main" val="8987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68825AD-A555-78CA-0985-AA7D265009E5}"/>
              </a:ext>
            </a:extLst>
          </p:cNvPr>
          <p:cNvGraphicFramePr>
            <a:graphicFrameLocks noGrp="1"/>
          </p:cNvGraphicFramePr>
          <p:nvPr/>
        </p:nvGraphicFramePr>
        <p:xfrm>
          <a:off x="394063" y="2465166"/>
          <a:ext cx="11403873" cy="1927668"/>
        </p:xfrm>
        <a:graphic>
          <a:graphicData uri="http://schemas.openxmlformats.org/drawingml/2006/table">
            <a:tbl>
              <a:tblPr firstRow="1" firstCol="1" bandRow="1"/>
              <a:tblGrid>
                <a:gridCol w="2354499">
                  <a:extLst>
                    <a:ext uri="{9D8B030D-6E8A-4147-A177-3AD203B41FA5}">
                      <a16:colId xmlns:a16="http://schemas.microsoft.com/office/drawing/2014/main" val="1739409442"/>
                    </a:ext>
                  </a:extLst>
                </a:gridCol>
                <a:gridCol w="2713889">
                  <a:extLst>
                    <a:ext uri="{9D8B030D-6E8A-4147-A177-3AD203B41FA5}">
                      <a16:colId xmlns:a16="http://schemas.microsoft.com/office/drawing/2014/main" val="1867006312"/>
                    </a:ext>
                  </a:extLst>
                </a:gridCol>
                <a:gridCol w="3207403">
                  <a:extLst>
                    <a:ext uri="{9D8B030D-6E8A-4147-A177-3AD203B41FA5}">
                      <a16:colId xmlns:a16="http://schemas.microsoft.com/office/drawing/2014/main" val="829157799"/>
                    </a:ext>
                  </a:extLst>
                </a:gridCol>
                <a:gridCol w="3128082">
                  <a:extLst>
                    <a:ext uri="{9D8B030D-6E8A-4147-A177-3AD203B41FA5}">
                      <a16:colId xmlns:a16="http://schemas.microsoft.com/office/drawing/2014/main" val="3136213911"/>
                    </a:ext>
                  </a:extLst>
                </a:gridCol>
              </a:tblGrid>
              <a:tr h="692465">
                <a:tc>
                  <a:txBody>
                    <a:bodyPr/>
                    <a:lstStyle/>
                    <a:p>
                      <a:pPr algn="ctr">
                        <a:lnSpc>
                          <a:spcPts val="1500"/>
                        </a:lnSpc>
                      </a:pPr>
                      <a:r>
                        <a:rPr lang="ja-JP" sz="24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活動の種類</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9E2F3"/>
                    </a:solidFill>
                  </a:tcPr>
                </a:tc>
                <a:tc>
                  <a:txBody>
                    <a:bodyPr/>
                    <a:lstStyle/>
                    <a:p>
                      <a:pPr algn="ctr">
                        <a:lnSpc>
                          <a:spcPts val="1500"/>
                        </a:lnSpc>
                      </a:pPr>
                      <a:r>
                        <a:rPr lang="ja-JP" sz="24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プロジェクト総額</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9E2F3"/>
                    </a:solidFill>
                  </a:tcPr>
                </a:tc>
                <a:tc>
                  <a:txBody>
                    <a:bodyPr/>
                    <a:lstStyle/>
                    <a:p>
                      <a:pPr algn="ctr">
                        <a:lnSpc>
                          <a:spcPts val="1500"/>
                        </a:lnSpc>
                      </a:pPr>
                      <a:r>
                        <a:rPr lang="ja-JP" sz="2400" b="1"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クラブ負担額</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9E2F3"/>
                    </a:solidFill>
                  </a:tcPr>
                </a:tc>
                <a:tc>
                  <a:txBody>
                    <a:bodyPr/>
                    <a:lstStyle/>
                    <a:p>
                      <a:pPr algn="ctr">
                        <a:lnSpc>
                          <a:spcPts val="1500"/>
                        </a:lnSpc>
                      </a:pPr>
                      <a:r>
                        <a:rPr lang="ja-JP" sz="2400" b="1" kern="10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地区補助金</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9E2F3"/>
                    </a:solidFill>
                  </a:tcPr>
                </a:tc>
                <a:extLst>
                  <a:ext uri="{0D108BD9-81ED-4DB2-BD59-A6C34878D82A}">
                    <a16:rowId xmlns:a16="http://schemas.microsoft.com/office/drawing/2014/main" val="900617293"/>
                  </a:ext>
                </a:extLst>
              </a:tr>
              <a:tr h="1235203">
                <a:tc>
                  <a:txBody>
                    <a:bodyPr/>
                    <a:lstStyle/>
                    <a:p>
                      <a:pPr algn="ctr">
                        <a:lnSpc>
                          <a:spcPts val="1500"/>
                        </a:lnSpc>
                      </a:pPr>
                      <a:r>
                        <a:rPr 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社会奉仕活動</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ts val="1500"/>
                        </a:lnSpc>
                      </a:pPr>
                      <a:r>
                        <a:rPr lang="en-US" sz="2400" b="1" kern="100">
                          <a:effectLst/>
                          <a:latin typeface="HG丸ｺﾞｼｯｸM-PRO" panose="020F0600000000000000" pitchFamily="50" charset="-128"/>
                          <a:ea typeface="游明朝" panose="02020400000000000000" pitchFamily="18" charset="-128"/>
                          <a:cs typeface="Times New Roman" panose="02020603050405020304" pitchFamily="18" charset="0"/>
                        </a:rPr>
                        <a:t>20</a:t>
                      </a:r>
                      <a:r>
                        <a:rPr lang="ja-JP" sz="2400" b="1" kern="100">
                          <a:effectLst/>
                          <a:latin typeface="游明朝" panose="02020400000000000000" pitchFamily="18" charset="-128"/>
                          <a:ea typeface="HG丸ｺﾞｼｯｸM-PRO" panose="020F0600000000000000" pitchFamily="50" charset="-128"/>
                          <a:cs typeface="Times New Roman" panose="02020603050405020304" pitchFamily="18" charset="0"/>
                        </a:rPr>
                        <a:t>万円以上</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ts val="1500"/>
                        </a:lnSpc>
                      </a:pPr>
                      <a:r>
                        <a:rPr 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地区補助金申請額</a:t>
                      </a:r>
                      <a:endParaRPr lang="en-US" alt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ctr">
                        <a:lnSpc>
                          <a:spcPts val="1500"/>
                        </a:lnSpc>
                      </a:pPr>
                      <a:endParaRPr lang="en-US" alt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ctr">
                        <a:lnSpc>
                          <a:spcPts val="1500"/>
                        </a:lnSpc>
                      </a:pPr>
                      <a:endParaRPr lang="en-US" alt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ctr">
                        <a:lnSpc>
                          <a:spcPts val="1500"/>
                        </a:lnSpc>
                      </a:pPr>
                      <a:r>
                        <a:rPr 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の</a:t>
                      </a:r>
                      <a:r>
                        <a:rPr lang="en-US"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10</a:t>
                      </a:r>
                      <a:r>
                        <a:rPr 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％以上</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ts val="1500"/>
                        </a:lnSpc>
                      </a:pPr>
                      <a:r>
                        <a:rPr lang="en-US" sz="24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18</a:t>
                      </a:r>
                      <a:r>
                        <a:rPr 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万円～</a:t>
                      </a:r>
                      <a:r>
                        <a:rPr lang="en-US"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30</a:t>
                      </a:r>
                      <a:r>
                        <a:rPr lang="ja-JP" sz="2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万円 </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473460179"/>
                  </a:ext>
                </a:extLst>
              </a:tr>
            </a:tbl>
          </a:graphicData>
        </a:graphic>
      </p:graphicFrame>
      <p:sp>
        <p:nvSpPr>
          <p:cNvPr id="7" name="テキスト ボックス 6">
            <a:extLst>
              <a:ext uri="{FF2B5EF4-FFF2-40B4-BE49-F238E27FC236}">
                <a16:creationId xmlns:a16="http://schemas.microsoft.com/office/drawing/2014/main" id="{C0C7B8D3-57B9-4DF3-7EA7-DC7FC82DB675}"/>
              </a:ext>
            </a:extLst>
          </p:cNvPr>
          <p:cNvSpPr txBox="1"/>
          <p:nvPr/>
        </p:nvSpPr>
        <p:spPr>
          <a:xfrm>
            <a:off x="1982832" y="1627791"/>
            <a:ext cx="8226333" cy="461665"/>
          </a:xfrm>
          <a:prstGeom prst="rect">
            <a:avLst/>
          </a:prstGeom>
          <a:noFill/>
        </p:spPr>
        <p:txBody>
          <a:bodyPr wrap="square">
            <a:spAutoFit/>
          </a:bodyPr>
          <a:lstStyle/>
          <a:p>
            <a:r>
              <a:rPr lang="ja-JP" altLang="en-US" sz="2400" b="1" dirty="0"/>
              <a:t>２．地区補助金配分額（</a:t>
            </a:r>
            <a:r>
              <a:rPr lang="en-US" altLang="ja-JP" sz="2400" b="1" dirty="0"/>
              <a:t>2022</a:t>
            </a:r>
            <a:r>
              <a:rPr lang="ja-JP" altLang="en-US" sz="2400" b="1" dirty="0"/>
              <a:t>年</a:t>
            </a:r>
            <a:r>
              <a:rPr lang="en-US" altLang="ja-JP" sz="2400" b="1" dirty="0"/>
              <a:t>3</a:t>
            </a:r>
            <a:r>
              <a:rPr lang="ja-JP" altLang="en-US" sz="2400" b="1" dirty="0"/>
              <a:t>月から申請可能）</a:t>
            </a:r>
          </a:p>
        </p:txBody>
      </p:sp>
      <p:pic>
        <p:nvPicPr>
          <p:cNvPr id="8" name="図 7">
            <a:extLst>
              <a:ext uri="{FF2B5EF4-FFF2-40B4-BE49-F238E27FC236}">
                <a16:creationId xmlns:a16="http://schemas.microsoft.com/office/drawing/2014/main" id="{AE1E603F-CB9E-EF91-CFEA-D11F82585A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77100" y="267754"/>
            <a:ext cx="2975414" cy="1287954"/>
          </a:xfrm>
          <a:prstGeom prst="rect">
            <a:avLst/>
          </a:prstGeom>
        </p:spPr>
      </p:pic>
    </p:spTree>
    <p:extLst>
      <p:ext uri="{BB962C8B-B14F-4D97-AF65-F5344CB8AC3E}">
        <p14:creationId xmlns:p14="http://schemas.microsoft.com/office/powerpoint/2010/main" val="402730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ãã­ã¼ã¿ãªã¼è²¡å£ãã®ç»åæ¤ç´¢çµæ">
            <a:extLst>
              <a:ext uri="{FF2B5EF4-FFF2-40B4-BE49-F238E27FC236}">
                <a16:creationId xmlns:a16="http://schemas.microsoft.com/office/drawing/2014/main" id="{3871A202-7F11-4516-99AB-22E6B022B0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58605" y="5265314"/>
            <a:ext cx="2693619" cy="9626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EA23B741-326F-41B0-86A2-56ABCD7F1AD6}"/>
              </a:ext>
            </a:extLst>
          </p:cNvPr>
          <p:cNvSpPr txBox="1"/>
          <p:nvPr/>
        </p:nvSpPr>
        <p:spPr>
          <a:xfrm>
            <a:off x="2496333" y="3122205"/>
            <a:ext cx="7199334" cy="830997"/>
          </a:xfrm>
          <a:prstGeom prst="rect">
            <a:avLst/>
          </a:prstGeom>
          <a:noFill/>
        </p:spPr>
        <p:txBody>
          <a:bodyPr wrap="square">
            <a:spAutoFit/>
          </a:bodyPr>
          <a:lstStyle/>
          <a:p>
            <a:r>
              <a:rPr lang="en-US" altLang="ja-JP" sz="4800" b="1" dirty="0"/>
              <a:t>Yours in Rotary Service</a:t>
            </a:r>
          </a:p>
        </p:txBody>
      </p:sp>
    </p:spTree>
    <p:extLst>
      <p:ext uri="{BB962C8B-B14F-4D97-AF65-F5344CB8AC3E}">
        <p14:creationId xmlns:p14="http://schemas.microsoft.com/office/powerpoint/2010/main" val="274749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3A3E7A-44F6-4ECE-3117-24C9CB9698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6572" y="169817"/>
            <a:ext cx="5408023" cy="6518366"/>
          </a:xfrm>
          <a:prstGeom prst="rect">
            <a:avLst/>
          </a:prstGeom>
        </p:spPr>
      </p:pic>
      <p:pic>
        <p:nvPicPr>
          <p:cNvPr id="7" name="図 6">
            <a:extLst>
              <a:ext uri="{FF2B5EF4-FFF2-40B4-BE49-F238E27FC236}">
                <a16:creationId xmlns:a16="http://schemas.microsoft.com/office/drawing/2014/main" id="{31444ADC-729A-3321-A3C0-445FF9E69B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96296" y="240892"/>
            <a:ext cx="5408023" cy="6087292"/>
          </a:xfrm>
          <a:prstGeom prst="rect">
            <a:avLst/>
          </a:prstGeom>
        </p:spPr>
      </p:pic>
      <p:sp>
        <p:nvSpPr>
          <p:cNvPr id="4" name="四角形: 角を丸くする 3">
            <a:extLst>
              <a:ext uri="{FF2B5EF4-FFF2-40B4-BE49-F238E27FC236}">
                <a16:creationId xmlns:a16="http://schemas.microsoft.com/office/drawing/2014/main" id="{A7EF924D-C771-2740-9A47-33A528D066D5}"/>
              </a:ext>
            </a:extLst>
          </p:cNvPr>
          <p:cNvSpPr/>
          <p:nvPr/>
        </p:nvSpPr>
        <p:spPr>
          <a:xfrm>
            <a:off x="487681" y="914400"/>
            <a:ext cx="4894216" cy="914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656A1D6E-213D-7C06-957C-8228F846F850}"/>
              </a:ext>
            </a:extLst>
          </p:cNvPr>
          <p:cNvSpPr/>
          <p:nvPr/>
        </p:nvSpPr>
        <p:spPr>
          <a:xfrm>
            <a:off x="6557554" y="783772"/>
            <a:ext cx="5146765" cy="53557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551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D4FC3A-AD6B-33E6-9509-DF67492147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75166" y="359228"/>
            <a:ext cx="4741818" cy="6139543"/>
          </a:xfrm>
          <a:prstGeom prst="rect">
            <a:avLst/>
          </a:prstGeom>
        </p:spPr>
      </p:pic>
    </p:spTree>
    <p:extLst>
      <p:ext uri="{BB962C8B-B14F-4D97-AF65-F5344CB8AC3E}">
        <p14:creationId xmlns:p14="http://schemas.microsoft.com/office/powerpoint/2010/main" val="210778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2876281" y="305253"/>
          <a:ext cx="6439437" cy="551974"/>
        </p:xfrm>
        <a:graphic>
          <a:graphicData uri="http://schemas.openxmlformats.org/drawingml/2006/table">
            <a:tbl>
              <a:tblPr firstRow="1" bandRow="1">
                <a:tableStyleId>{5940675A-B579-460E-94D1-54222C63F5DA}</a:tableStyleId>
              </a:tblPr>
              <a:tblGrid>
                <a:gridCol w="6439437">
                  <a:extLst>
                    <a:ext uri="{9D8B030D-6E8A-4147-A177-3AD203B41FA5}">
                      <a16:colId xmlns:a16="http://schemas.microsoft.com/office/drawing/2014/main" val="1465501517"/>
                    </a:ext>
                  </a:extLst>
                </a:gridCol>
              </a:tblGrid>
              <a:tr h="492919">
                <a:tc>
                  <a:txBody>
                    <a:bodyPr/>
                    <a:lstStyle/>
                    <a:p>
                      <a:pPr algn="ct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財団補助金の種類と特色</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nvGraphicFramePr>
        <p:xfrm>
          <a:off x="209682" y="1175675"/>
          <a:ext cx="11772636" cy="5457444"/>
        </p:xfrm>
        <a:graphic>
          <a:graphicData uri="http://schemas.openxmlformats.org/drawingml/2006/table">
            <a:tbl>
              <a:tblPr firstRow="1" bandRow="1">
                <a:tableStyleId>{5940675A-B579-460E-94D1-54222C63F5DA}</a:tableStyleId>
              </a:tblPr>
              <a:tblGrid>
                <a:gridCol w="2900187">
                  <a:extLst>
                    <a:ext uri="{9D8B030D-6E8A-4147-A177-3AD203B41FA5}">
                      <a16:colId xmlns:a16="http://schemas.microsoft.com/office/drawing/2014/main" val="1262552725"/>
                    </a:ext>
                  </a:extLst>
                </a:gridCol>
                <a:gridCol w="8872449">
                  <a:extLst>
                    <a:ext uri="{9D8B030D-6E8A-4147-A177-3AD203B41FA5}">
                      <a16:colId xmlns:a16="http://schemas.microsoft.com/office/drawing/2014/main" val="254988035"/>
                    </a:ext>
                  </a:extLst>
                </a:gridCol>
              </a:tblGrid>
              <a:tr h="442713">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補助金</a:t>
                      </a:r>
                    </a:p>
                  </a:txBody>
                  <a:tcPr marL="64294" marR="64294" marT="32147" marB="32147" anchor="ctr">
                    <a:solidFill>
                      <a:schemeClr val="tx2">
                        <a:lumMod val="40000"/>
                        <a:lumOff val="60000"/>
                      </a:schemeClr>
                    </a:solidFill>
                  </a:tcPr>
                </a:tc>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概 要</a:t>
                      </a:r>
                    </a:p>
                  </a:txBody>
                  <a:tcPr marL="64294" marR="64294" marT="32147" marB="32147" anchor="ctr">
                    <a:solidFill>
                      <a:schemeClr val="tx2">
                        <a:lumMod val="40000"/>
                        <a:lumOff val="60000"/>
                      </a:schemeClr>
                    </a:solidFill>
                  </a:tcPr>
                </a:tc>
                <a:extLst>
                  <a:ext uri="{0D108BD9-81ED-4DB2-BD59-A6C34878D82A}">
                    <a16:rowId xmlns:a16="http://schemas.microsoft.com/office/drawing/2014/main" val="1261002518"/>
                  </a:ext>
                </a:extLst>
              </a:tr>
              <a:tr h="746331">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地区補助金</a:t>
                      </a:r>
                      <a:endParaRPr kumimoji="1" lang="en-US" altLang="ja-JP" sz="2300" b="1" dirty="0">
                        <a:latin typeface="HG丸ｺﾞｼｯｸM-PRO" panose="020F0600000000000000" pitchFamily="50" charset="-128"/>
                        <a:ea typeface="HG丸ｺﾞｼｯｸM-PRO" panose="020F0600000000000000" pitchFamily="50" charset="-128"/>
                      </a:endParaRPr>
                    </a:p>
                    <a:p>
                      <a:pPr algn="ctr">
                        <a:lnSpc>
                          <a:spcPct val="100000"/>
                        </a:lnSpc>
                      </a:pPr>
                      <a:r>
                        <a:rPr kumimoji="1" lang="en-US" altLang="ja-JP" sz="2000" b="1" dirty="0">
                          <a:latin typeface="HG丸ｺﾞｼｯｸM-PRO" panose="020F0600000000000000" pitchFamily="50" charset="-128"/>
                          <a:ea typeface="HG丸ｺﾞｼｯｸM-PRO" panose="020F0600000000000000" pitchFamily="50" charset="-128"/>
                        </a:rPr>
                        <a:t>DG=District Grants</a:t>
                      </a:r>
                      <a:endParaRPr kumimoji="1" lang="ja-JP" altLang="en-US" sz="20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marL="0" indent="0" algn="l">
                        <a:lnSpc>
                          <a:spcPct val="100000"/>
                        </a:lnSpc>
                        <a:buFont typeface="Arial" panose="020B0604020202020204" pitchFamily="34" charset="0"/>
                        <a:buNone/>
                      </a:pPr>
                      <a:r>
                        <a:rPr kumimoji="1" lang="ja-JP" altLang="en-US" sz="2300" b="1" dirty="0">
                          <a:solidFill>
                            <a:schemeClr val="tx1"/>
                          </a:solidFill>
                          <a:latin typeface="HGｺﾞｼｯｸM" panose="020B0609000000000000" pitchFamily="49" charset="-128"/>
                          <a:ea typeface="HGｺﾞｼｯｸM" panose="020B0609000000000000" pitchFamily="49" charset="-128"/>
                        </a:rPr>
                        <a:t>*地元や海外で行う小規模で短期（</a:t>
                      </a:r>
                      <a:r>
                        <a:rPr kumimoji="1" lang="en-US" altLang="ja-JP" sz="2300" b="1" dirty="0">
                          <a:solidFill>
                            <a:schemeClr val="tx1"/>
                          </a:solidFill>
                          <a:latin typeface="HGｺﾞｼｯｸM" panose="020B0609000000000000" pitchFamily="49" charset="-128"/>
                          <a:ea typeface="HGｺﾞｼｯｸM" panose="020B0609000000000000" pitchFamily="49" charset="-128"/>
                        </a:rPr>
                        <a:t>1</a:t>
                      </a:r>
                      <a:r>
                        <a:rPr kumimoji="1" lang="ja-JP" altLang="en-US" sz="2300" b="1" dirty="0">
                          <a:solidFill>
                            <a:schemeClr val="tx1"/>
                          </a:solidFill>
                          <a:latin typeface="HGｺﾞｼｯｸM" panose="020B0609000000000000" pitchFamily="49" charset="-128"/>
                          <a:ea typeface="HGｺﾞｼｯｸM" panose="020B0609000000000000" pitchFamily="49" charset="-128"/>
                        </a:rPr>
                        <a:t>年以内に終了）の奉仕活動</a:t>
                      </a:r>
                      <a:endParaRPr kumimoji="1" lang="en-US" altLang="ja-JP" sz="2300" b="1" dirty="0">
                        <a:solidFill>
                          <a:schemeClr val="tx1"/>
                        </a:solidFill>
                        <a:latin typeface="HGｺﾞｼｯｸM" panose="020B0609000000000000" pitchFamily="49" charset="-128"/>
                        <a:ea typeface="HGｺﾞｼｯｸM" panose="020B0609000000000000" pitchFamily="49" charset="-128"/>
                      </a:endParaRPr>
                    </a:p>
                    <a:p>
                      <a:pPr marL="0" indent="0" algn="l">
                        <a:lnSpc>
                          <a:spcPct val="100000"/>
                        </a:lnSpc>
                        <a:buFont typeface="Arial" panose="020B0604020202020204" pitchFamily="34" charset="0"/>
                        <a:buNone/>
                      </a:pPr>
                      <a:r>
                        <a:rPr kumimoji="1" lang="ja-JP" altLang="en-US" sz="2300" b="1" dirty="0">
                          <a:solidFill>
                            <a:schemeClr val="tx1"/>
                          </a:solidFill>
                          <a:latin typeface="HGｺﾞｼｯｸM" panose="020B0609000000000000" pitchFamily="49" charset="-128"/>
                          <a:ea typeface="HGｺﾞｼｯｸM" panose="020B0609000000000000" pitchFamily="49" charset="-128"/>
                        </a:rPr>
                        <a:t> に活用。</a:t>
                      </a:r>
                      <a:endParaRPr kumimoji="1" lang="en-US" altLang="ja-JP" sz="2000" b="1" spc="-100" baseline="0" dirty="0">
                        <a:solidFill>
                          <a:schemeClr val="tx1"/>
                        </a:solidFill>
                        <a:latin typeface="HGｺﾞｼｯｸM" panose="020B0609000000000000" pitchFamily="49" charset="-128"/>
                        <a:ea typeface="HGｺﾞｼｯｸM" panose="020B0609000000000000" pitchFamily="49" charset="-128"/>
                      </a:endParaRPr>
                    </a:p>
                    <a:p>
                      <a:pPr marL="0" indent="0" algn="l">
                        <a:lnSpc>
                          <a:spcPct val="100000"/>
                        </a:lnSpc>
                        <a:buFont typeface="Arial" panose="020B0604020202020204" pitchFamily="34" charset="0"/>
                        <a:buNone/>
                      </a:pP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*地区補助金申請受付期</a:t>
                      </a:r>
                      <a:endPar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indent="0" algn="l">
                        <a:lnSpc>
                          <a:spcPct val="100000"/>
                        </a:lnSpc>
                        <a:buFont typeface="Arial" panose="020B0604020202020204" pitchFamily="34" charset="0"/>
                        <a:buNone/>
                      </a:pP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2023-24</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年度は、</a:t>
                      </a: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日から４月</a:t>
                      </a: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日まで</a:t>
                      </a:r>
                      <a:endParaRPr kumimoji="1" lang="ja-JP" altLang="en-US" sz="1700" b="1" spc="-100" baseline="0" dirty="0">
                        <a:solidFill>
                          <a:srgbClr val="C00000"/>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endParaRPr kumimoji="1" lang="ja-JP" altLang="en-US" sz="1700" b="1" spc="-100" baseline="0"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3094049843"/>
                  </a:ext>
                </a:extLst>
              </a:tr>
              <a:tr h="1306452">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グローバル補助金</a:t>
                      </a:r>
                      <a:endParaRPr kumimoji="1" lang="en-US" altLang="ja-JP" sz="2300" b="1" dirty="0">
                        <a:latin typeface="HG丸ｺﾞｼｯｸM-PRO" panose="020F0600000000000000" pitchFamily="50" charset="-128"/>
                        <a:ea typeface="HG丸ｺﾞｼｯｸM-PRO" panose="020F0600000000000000" pitchFamily="50" charset="-128"/>
                      </a:endParaRPr>
                    </a:p>
                    <a:p>
                      <a:pPr algn="ctr">
                        <a:lnSpc>
                          <a:spcPct val="100000"/>
                        </a:lnSpc>
                      </a:pPr>
                      <a:r>
                        <a:rPr kumimoji="1" lang="en-US" altLang="ja-JP" sz="2000" b="1" dirty="0">
                          <a:latin typeface="HG丸ｺﾞｼｯｸM-PRO" panose="020F0600000000000000" pitchFamily="50" charset="-128"/>
                          <a:ea typeface="HG丸ｺﾞｼｯｸM-PRO" panose="020F0600000000000000" pitchFamily="50" charset="-128"/>
                        </a:rPr>
                        <a:t>GG=Global Grants</a:t>
                      </a:r>
                      <a:endParaRPr kumimoji="1" lang="ja-JP" altLang="en-US" sz="20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algn="l">
                        <a:lnSpc>
                          <a:spcPct val="100000"/>
                        </a:lnSpc>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海外における大規模で成果の継続性のある活動（</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万ドル以上）</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７重点分野で</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活動が実施される国のクラブ</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地区</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とそれ以外の</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国のクラブ（地区）が協力して測定可能な事業を提唱する。</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2300" b="1"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1936274910"/>
                  </a:ext>
                </a:extLst>
              </a:tr>
              <a:tr h="661602">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災害救援補助金</a:t>
                      </a:r>
                      <a:endParaRPr kumimoji="1" lang="en-US" altLang="ja-JP" sz="23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marL="0" indent="0" algn="l">
                        <a:lnSpc>
                          <a:spcPct val="100000"/>
                        </a:lnSpc>
                        <a:buFont typeface="Arial" panose="020B0604020202020204" pitchFamily="34" charset="0"/>
                        <a:buNone/>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被災地区の復旧活動を援助、災害救援基金に十分な蓄えがあれ</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ば</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25,000</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ドルまで申請可</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（災害発生時</a:t>
                      </a:r>
                      <a:r>
                        <a:rPr kumimoji="1"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地区財団委員会から連絡）</a:t>
                      </a:r>
                    </a:p>
                  </a:txBody>
                  <a:tcPr marL="64294" marR="64294" marT="32147" marB="32147" anchor="ctr"/>
                </a:tc>
                <a:extLst>
                  <a:ext uri="{0D108BD9-81ED-4DB2-BD59-A6C34878D82A}">
                    <a16:rowId xmlns:a16="http://schemas.microsoft.com/office/drawing/2014/main" val="700656012"/>
                  </a:ext>
                </a:extLst>
              </a:tr>
              <a:tr h="1217491">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大規模プログラム</a:t>
                      </a:r>
                      <a:endParaRPr kumimoji="1" lang="en-US" altLang="ja-JP" sz="2300" b="1" dirty="0">
                        <a:latin typeface="HG丸ｺﾞｼｯｸM-PRO" panose="020F0600000000000000" pitchFamily="50" charset="-128"/>
                        <a:ea typeface="HG丸ｺﾞｼｯｸM-PRO" panose="020F0600000000000000" pitchFamily="50" charset="-128"/>
                      </a:endParaRPr>
                    </a:p>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補助金</a:t>
                      </a:r>
                      <a:endParaRPr kumimoji="1" lang="en-US" altLang="ja-JP" sz="23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marL="0" indent="0" algn="l">
                        <a:lnSpc>
                          <a:spcPct val="100000"/>
                        </a:lnSpc>
                        <a:buFont typeface="Arial" panose="020B0604020202020204" pitchFamily="34" charset="0"/>
                        <a:buNone/>
                      </a:pP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毎年</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１口の世界競争制 （申請から承認までの期間は約</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年）</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７重点分野</a:t>
                      </a: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つ以上と合致、</a:t>
                      </a: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年の活動を支える。</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WF</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より</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200</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万ドル</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加えて資金を補足することを強く奨励）</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a:t>
                      </a:r>
                    </a:p>
                  </a:txBody>
                  <a:tcPr marL="64294" marR="64294" marT="32147" marB="32147" anchor="ctr"/>
                </a:tc>
                <a:extLst>
                  <a:ext uri="{0D108BD9-81ED-4DB2-BD59-A6C34878D82A}">
                    <a16:rowId xmlns:a16="http://schemas.microsoft.com/office/drawing/2014/main" val="986259317"/>
                  </a:ext>
                </a:extLst>
              </a:tr>
            </a:tbl>
          </a:graphicData>
        </a:graphic>
      </p:graphicFrame>
      <p:pic>
        <p:nvPicPr>
          <p:cNvPr id="5" name="図 4" descr="テキスト, ロゴ&#10;&#10;自動的に生成された説明">
            <a:extLst>
              <a:ext uri="{FF2B5EF4-FFF2-40B4-BE49-F238E27FC236}">
                <a16:creationId xmlns:a16="http://schemas.microsoft.com/office/drawing/2014/main" id="{7197CCDB-1954-4D69-9EF8-B621BAD807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124" y="185237"/>
            <a:ext cx="1626321" cy="612935"/>
          </a:xfrm>
          <a:prstGeom prst="rect">
            <a:avLst/>
          </a:prstGeom>
        </p:spPr>
      </p:pic>
    </p:spTree>
    <p:extLst>
      <p:ext uri="{BB962C8B-B14F-4D97-AF65-F5344CB8AC3E}">
        <p14:creationId xmlns:p14="http://schemas.microsoft.com/office/powerpoint/2010/main" val="44941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D356C3C-2066-4456-8F19-32EC2AA6E8EE}"/>
              </a:ext>
            </a:extLst>
          </p:cNvPr>
          <p:cNvSpPr/>
          <p:nvPr/>
        </p:nvSpPr>
        <p:spPr>
          <a:xfrm>
            <a:off x="263047" y="71117"/>
            <a:ext cx="11834943" cy="666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t>グローバル補助金＆地区補助金　いずれかのタイプを決定する</a:t>
            </a:r>
          </a:p>
        </p:txBody>
      </p:sp>
      <p:sp>
        <p:nvSpPr>
          <p:cNvPr id="3" name="正方形/長方形 2">
            <a:extLst>
              <a:ext uri="{FF2B5EF4-FFF2-40B4-BE49-F238E27FC236}">
                <a16:creationId xmlns:a16="http://schemas.microsoft.com/office/drawing/2014/main" id="{37E7227B-77FE-4B82-9454-269DDA98AC47}"/>
              </a:ext>
            </a:extLst>
          </p:cNvPr>
          <p:cNvSpPr/>
          <p:nvPr/>
        </p:nvSpPr>
        <p:spPr>
          <a:xfrm>
            <a:off x="237995" y="752811"/>
            <a:ext cx="11859995" cy="5747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2800" b="1" dirty="0"/>
              <a:t>7</a:t>
            </a:r>
            <a:r>
              <a:rPr kumimoji="1" lang="ja-JP" altLang="en-US" sz="2800" b="1" dirty="0"/>
              <a:t>つの重点分野のひとつに該当するプロジェクトか？</a:t>
            </a:r>
          </a:p>
        </p:txBody>
      </p:sp>
      <p:sp>
        <p:nvSpPr>
          <p:cNvPr id="4" name="矢印: 下 3">
            <a:extLst>
              <a:ext uri="{FF2B5EF4-FFF2-40B4-BE49-F238E27FC236}">
                <a16:creationId xmlns:a16="http://schemas.microsoft.com/office/drawing/2014/main" id="{155DA919-2173-44EB-8BD9-7373B9C9565F}"/>
              </a:ext>
            </a:extLst>
          </p:cNvPr>
          <p:cNvSpPr/>
          <p:nvPr/>
        </p:nvSpPr>
        <p:spPr>
          <a:xfrm>
            <a:off x="8798888" y="1403811"/>
            <a:ext cx="1463041" cy="57716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2000" b="1" dirty="0"/>
          </a:p>
          <a:p>
            <a:pPr algn="ctr"/>
            <a:r>
              <a:rPr kumimoji="1" lang="en-US" altLang="ja-JP" sz="2000" b="1" dirty="0">
                <a:solidFill>
                  <a:schemeClr val="bg1"/>
                </a:solidFill>
              </a:rPr>
              <a:t>YES</a:t>
            </a:r>
            <a:br>
              <a:rPr kumimoji="1" lang="en-US" altLang="ja-JP" sz="2000" b="1" dirty="0"/>
            </a:br>
            <a:endParaRPr kumimoji="1" lang="ja-JP" altLang="en-US" sz="2000" b="1" dirty="0"/>
          </a:p>
        </p:txBody>
      </p:sp>
      <p:sp>
        <p:nvSpPr>
          <p:cNvPr id="5" name="矢印: 下 4">
            <a:extLst>
              <a:ext uri="{FF2B5EF4-FFF2-40B4-BE49-F238E27FC236}">
                <a16:creationId xmlns:a16="http://schemas.microsoft.com/office/drawing/2014/main" id="{A9219DEE-1F77-45A5-A756-BD45D771AF68}"/>
              </a:ext>
            </a:extLst>
          </p:cNvPr>
          <p:cNvSpPr/>
          <p:nvPr/>
        </p:nvSpPr>
        <p:spPr>
          <a:xfrm>
            <a:off x="2024631" y="1403811"/>
            <a:ext cx="1311496" cy="64115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b="1" dirty="0">
                <a:solidFill>
                  <a:schemeClr val="tx1"/>
                </a:solidFill>
              </a:rPr>
              <a:t>NO</a:t>
            </a:r>
            <a:endParaRPr kumimoji="1" lang="ja-JP" altLang="en-US" b="1" dirty="0">
              <a:solidFill>
                <a:schemeClr val="tx1"/>
              </a:solidFill>
            </a:endParaRPr>
          </a:p>
        </p:txBody>
      </p:sp>
      <p:sp>
        <p:nvSpPr>
          <p:cNvPr id="6" name="正方形/長方形 5">
            <a:extLst>
              <a:ext uri="{FF2B5EF4-FFF2-40B4-BE49-F238E27FC236}">
                <a16:creationId xmlns:a16="http://schemas.microsoft.com/office/drawing/2014/main" id="{522AA9A4-758D-49E9-89CE-C6D867DE79A1}"/>
              </a:ext>
            </a:extLst>
          </p:cNvPr>
          <p:cNvSpPr/>
          <p:nvPr/>
        </p:nvSpPr>
        <p:spPr>
          <a:xfrm>
            <a:off x="279614" y="2101727"/>
            <a:ext cx="3397848" cy="137736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b="1" dirty="0"/>
              <a:t>地区補助金は</a:t>
            </a:r>
            <a:r>
              <a:rPr kumimoji="1" lang="en-US" altLang="ja-JP" sz="2000" b="1" dirty="0"/>
              <a:t>7</a:t>
            </a:r>
            <a:r>
              <a:rPr kumimoji="1" lang="ja-JP" altLang="en-US" sz="2000" b="1" dirty="0"/>
              <a:t>つの重点分野に該当する必要はない</a:t>
            </a:r>
            <a:endParaRPr kumimoji="1" lang="en-US" altLang="ja-JP" sz="2000" b="1" dirty="0"/>
          </a:p>
          <a:p>
            <a:pPr algn="ctr"/>
            <a:r>
              <a:rPr lang="ja-JP" altLang="en-US" sz="2400" b="1" dirty="0">
                <a:solidFill>
                  <a:schemeClr val="tx1"/>
                </a:solidFill>
              </a:rPr>
              <a:t>地区補助金</a:t>
            </a:r>
            <a:r>
              <a:rPr lang="ja-JP" altLang="en-US" sz="2000" b="1" dirty="0">
                <a:solidFill>
                  <a:schemeClr val="tx1"/>
                </a:solidFill>
              </a:rPr>
              <a:t>を申請</a:t>
            </a:r>
            <a:endParaRPr lang="en-US" altLang="ja-JP" sz="2000" b="1" dirty="0">
              <a:solidFill>
                <a:schemeClr val="tx1"/>
              </a:solidFill>
            </a:endParaRPr>
          </a:p>
          <a:p>
            <a:pPr algn="ctr"/>
            <a:r>
              <a:rPr kumimoji="1" lang="ja-JP" altLang="en-US" sz="2000" b="1" dirty="0">
                <a:solidFill>
                  <a:schemeClr val="tx1"/>
                </a:solidFill>
              </a:rPr>
              <a:t>するべきである</a:t>
            </a:r>
            <a:endParaRPr kumimoji="1" lang="ja-JP" altLang="en-US" b="1" dirty="0">
              <a:solidFill>
                <a:schemeClr val="tx1"/>
              </a:solidFill>
            </a:endParaRPr>
          </a:p>
        </p:txBody>
      </p:sp>
      <p:sp>
        <p:nvSpPr>
          <p:cNvPr id="7" name="正方形/長方形 6">
            <a:extLst>
              <a:ext uri="{FF2B5EF4-FFF2-40B4-BE49-F238E27FC236}">
                <a16:creationId xmlns:a16="http://schemas.microsoft.com/office/drawing/2014/main" id="{2926953A-DAEE-4F26-AC25-7FDA4F6AB1E6}"/>
              </a:ext>
            </a:extLst>
          </p:cNvPr>
          <p:cNvSpPr/>
          <p:nvPr/>
        </p:nvSpPr>
        <p:spPr>
          <a:xfrm>
            <a:off x="4141455" y="2019657"/>
            <a:ext cx="7956535" cy="6662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2000" b="1" dirty="0">
                <a:solidFill>
                  <a:schemeClr val="tx1"/>
                </a:solidFill>
              </a:rPr>
              <a:t>7</a:t>
            </a:r>
            <a:r>
              <a:rPr kumimoji="1" lang="ja-JP" altLang="en-US" sz="2000" b="1" dirty="0">
                <a:solidFill>
                  <a:schemeClr val="tx1"/>
                </a:solidFill>
              </a:rPr>
              <a:t>つの重点分野の少なくとも</a:t>
            </a:r>
            <a:r>
              <a:rPr kumimoji="1" lang="en-US" altLang="ja-JP" sz="2000" b="1" dirty="0">
                <a:solidFill>
                  <a:schemeClr val="tx1"/>
                </a:solidFill>
              </a:rPr>
              <a:t>1</a:t>
            </a:r>
            <a:r>
              <a:rPr kumimoji="1" lang="ja-JP" altLang="en-US" sz="2000" b="1" dirty="0">
                <a:solidFill>
                  <a:schemeClr val="tx1"/>
                </a:solidFill>
              </a:rPr>
              <a:t>つに該当する人道的プロジェクトを</a:t>
            </a:r>
            <a:endParaRPr kumimoji="1" lang="en-US" altLang="ja-JP" sz="2000" b="1" dirty="0">
              <a:solidFill>
                <a:schemeClr val="tx1"/>
              </a:solidFill>
            </a:endParaRPr>
          </a:p>
          <a:p>
            <a:pPr algn="ctr"/>
            <a:r>
              <a:rPr kumimoji="1" lang="ja-JP" altLang="en-US" sz="2000" b="1" dirty="0">
                <a:solidFill>
                  <a:schemeClr val="tx1"/>
                </a:solidFill>
              </a:rPr>
              <a:t>通じて地域社会に持続可能な要件を満たしているか。</a:t>
            </a:r>
            <a:endParaRPr kumimoji="1" lang="ja-JP" altLang="en-US" sz="2000" b="1" dirty="0">
              <a:solidFill>
                <a:schemeClr val="bg1"/>
              </a:solidFill>
            </a:endParaRPr>
          </a:p>
        </p:txBody>
      </p:sp>
      <p:sp>
        <p:nvSpPr>
          <p:cNvPr id="8" name="正方形/長方形 7">
            <a:extLst>
              <a:ext uri="{FF2B5EF4-FFF2-40B4-BE49-F238E27FC236}">
                <a16:creationId xmlns:a16="http://schemas.microsoft.com/office/drawing/2014/main" id="{7727F6DF-22C1-41F7-B2D6-E6B11DE944D8}"/>
              </a:ext>
            </a:extLst>
          </p:cNvPr>
          <p:cNvSpPr/>
          <p:nvPr/>
        </p:nvSpPr>
        <p:spPr>
          <a:xfrm>
            <a:off x="4141456" y="2689407"/>
            <a:ext cx="7956534" cy="5486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solidFill>
                  <a:schemeClr val="bg1"/>
                </a:solidFill>
              </a:rPr>
              <a:t>全予算は</a:t>
            </a:r>
            <a:r>
              <a:rPr kumimoji="1" lang="en-US" altLang="ja-JP" sz="2800" b="1" dirty="0">
                <a:solidFill>
                  <a:schemeClr val="bg1"/>
                </a:solidFill>
              </a:rPr>
              <a:t>3</a:t>
            </a:r>
            <a:r>
              <a:rPr kumimoji="1" lang="ja-JP" altLang="en-US" sz="2800" b="1" dirty="0">
                <a:solidFill>
                  <a:schemeClr val="bg1"/>
                </a:solidFill>
              </a:rPr>
              <a:t>万ドル以上か？</a:t>
            </a:r>
          </a:p>
        </p:txBody>
      </p:sp>
      <p:sp>
        <p:nvSpPr>
          <p:cNvPr id="10" name="正方形/長方形 9">
            <a:extLst>
              <a:ext uri="{FF2B5EF4-FFF2-40B4-BE49-F238E27FC236}">
                <a16:creationId xmlns:a16="http://schemas.microsoft.com/office/drawing/2014/main" id="{010F875D-8F56-43DC-92EF-1F73C8BD07CA}"/>
              </a:ext>
            </a:extLst>
          </p:cNvPr>
          <p:cNvSpPr/>
          <p:nvPr/>
        </p:nvSpPr>
        <p:spPr>
          <a:xfrm>
            <a:off x="279614" y="4048720"/>
            <a:ext cx="4805953" cy="7315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b="1" dirty="0">
                <a:solidFill>
                  <a:schemeClr val="tx1"/>
                </a:solidFill>
              </a:rPr>
              <a:t>地区補助金の最低予算額は</a:t>
            </a:r>
            <a:r>
              <a:rPr kumimoji="1" lang="en-US" altLang="ja-JP" sz="2000" b="1" dirty="0">
                <a:solidFill>
                  <a:schemeClr val="tx1"/>
                </a:solidFill>
              </a:rPr>
              <a:t>40</a:t>
            </a:r>
            <a:r>
              <a:rPr kumimoji="1" lang="ja-JP" altLang="en-US" sz="2000" b="1" dirty="0">
                <a:solidFill>
                  <a:schemeClr val="tx1"/>
                </a:solidFill>
              </a:rPr>
              <a:t>万円</a:t>
            </a:r>
            <a:endParaRPr kumimoji="1" lang="en-US" altLang="ja-JP" sz="2000" b="1" dirty="0">
              <a:solidFill>
                <a:schemeClr val="tx1"/>
              </a:solidFill>
            </a:endParaRPr>
          </a:p>
          <a:p>
            <a:pPr algn="ctr"/>
            <a:r>
              <a:rPr lang="ja-JP" altLang="en-US" sz="2400" b="1" dirty="0">
                <a:solidFill>
                  <a:schemeClr val="tx1"/>
                </a:solidFill>
              </a:rPr>
              <a:t>地区補助金</a:t>
            </a:r>
            <a:r>
              <a:rPr lang="ja-JP" altLang="en-US" sz="2000" b="1" dirty="0">
                <a:solidFill>
                  <a:schemeClr val="tx1"/>
                </a:solidFill>
              </a:rPr>
              <a:t>を申請するべきである</a:t>
            </a:r>
            <a:endParaRPr kumimoji="1" lang="ja-JP" altLang="en-US" sz="2000" b="1" dirty="0">
              <a:solidFill>
                <a:schemeClr val="tx1"/>
              </a:solidFill>
            </a:endParaRPr>
          </a:p>
        </p:txBody>
      </p:sp>
      <p:sp>
        <p:nvSpPr>
          <p:cNvPr id="12" name="正方形/長方形 11">
            <a:extLst>
              <a:ext uri="{FF2B5EF4-FFF2-40B4-BE49-F238E27FC236}">
                <a16:creationId xmlns:a16="http://schemas.microsoft.com/office/drawing/2014/main" id="{B2F11AEA-5C17-41BA-BCBE-2A330AB4D8CB}"/>
              </a:ext>
            </a:extLst>
          </p:cNvPr>
          <p:cNvSpPr/>
          <p:nvPr/>
        </p:nvSpPr>
        <p:spPr>
          <a:xfrm>
            <a:off x="5332260" y="3849637"/>
            <a:ext cx="6765730" cy="4602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b="1" dirty="0">
                <a:solidFill>
                  <a:schemeClr val="tx1"/>
                </a:solidFill>
              </a:rPr>
              <a:t>Ｄ</a:t>
            </a:r>
            <a:r>
              <a:rPr kumimoji="1" lang="en-US" altLang="ja-JP" sz="2400" b="1" dirty="0">
                <a:solidFill>
                  <a:schemeClr val="tx1"/>
                </a:solidFill>
              </a:rPr>
              <a:t>DF</a:t>
            </a:r>
            <a:r>
              <a:rPr kumimoji="1" lang="ja-JP" altLang="en-US" sz="2400" b="1" dirty="0">
                <a:solidFill>
                  <a:schemeClr val="tx1"/>
                </a:solidFill>
              </a:rPr>
              <a:t>に対する</a:t>
            </a:r>
            <a:r>
              <a:rPr kumimoji="1" lang="en-US" altLang="ja-JP" sz="2400" b="1" dirty="0">
                <a:solidFill>
                  <a:schemeClr val="tx1"/>
                </a:solidFill>
              </a:rPr>
              <a:t>WF</a:t>
            </a:r>
            <a:r>
              <a:rPr kumimoji="1" lang="ja-JP" altLang="en-US" sz="2400" b="1" dirty="0">
                <a:solidFill>
                  <a:schemeClr val="tx1"/>
                </a:solidFill>
              </a:rPr>
              <a:t>からの上乗せは８０％</a:t>
            </a:r>
          </a:p>
        </p:txBody>
      </p:sp>
      <p:sp>
        <p:nvSpPr>
          <p:cNvPr id="13" name="正方形/長方形 12">
            <a:extLst>
              <a:ext uri="{FF2B5EF4-FFF2-40B4-BE49-F238E27FC236}">
                <a16:creationId xmlns:a16="http://schemas.microsoft.com/office/drawing/2014/main" id="{D2462AEF-895C-44E7-9DF8-58629A8A7B11}"/>
              </a:ext>
            </a:extLst>
          </p:cNvPr>
          <p:cNvSpPr/>
          <p:nvPr/>
        </p:nvSpPr>
        <p:spPr>
          <a:xfrm>
            <a:off x="5332260" y="4342583"/>
            <a:ext cx="6765730" cy="72661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solidFill>
                  <a:schemeClr val="bg1"/>
                </a:solidFill>
              </a:rPr>
              <a:t>他の地区や</a:t>
            </a:r>
            <a:r>
              <a:rPr kumimoji="1" lang="en-US" altLang="ja-JP" sz="2400" b="1" dirty="0">
                <a:solidFill>
                  <a:schemeClr val="bg1"/>
                </a:solidFill>
              </a:rPr>
              <a:t>RC</a:t>
            </a:r>
            <a:r>
              <a:rPr kumimoji="1" lang="ja-JP" altLang="en-US" sz="2400" b="1" dirty="0">
                <a:solidFill>
                  <a:schemeClr val="bg1"/>
                </a:solidFill>
              </a:rPr>
              <a:t>とパートナーを組むか？</a:t>
            </a:r>
            <a:endParaRPr kumimoji="1" lang="en-US" altLang="ja-JP" sz="2400" b="1" dirty="0">
              <a:solidFill>
                <a:schemeClr val="bg1"/>
              </a:solidFill>
            </a:endParaRPr>
          </a:p>
          <a:p>
            <a:pPr algn="ctr"/>
            <a:r>
              <a:rPr kumimoji="1" lang="ja-JP" altLang="en-US" sz="2000" b="1" dirty="0">
                <a:solidFill>
                  <a:schemeClr val="bg1"/>
                </a:solidFill>
              </a:rPr>
              <a:t>実施国側・援助国側の両提唱者は適切か？</a:t>
            </a:r>
          </a:p>
        </p:txBody>
      </p:sp>
      <p:sp>
        <p:nvSpPr>
          <p:cNvPr id="17" name="フローチャート: 代替処理 16">
            <a:extLst>
              <a:ext uri="{FF2B5EF4-FFF2-40B4-BE49-F238E27FC236}">
                <a16:creationId xmlns:a16="http://schemas.microsoft.com/office/drawing/2014/main" id="{48577A26-1E6E-4507-A719-7E5A0A18D57A}"/>
              </a:ext>
            </a:extLst>
          </p:cNvPr>
          <p:cNvSpPr/>
          <p:nvPr/>
        </p:nvSpPr>
        <p:spPr>
          <a:xfrm>
            <a:off x="6639592" y="5721948"/>
            <a:ext cx="5458398" cy="925799"/>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b="1" dirty="0"/>
              <a:t>グローバル補助金を申請</a:t>
            </a:r>
            <a:endParaRPr kumimoji="1" lang="en-US" altLang="ja-JP" sz="2800" b="1" dirty="0"/>
          </a:p>
          <a:p>
            <a:pPr algn="ctr"/>
            <a:r>
              <a:rPr kumimoji="1" lang="ja-JP" altLang="en-US" sz="2800" b="1" dirty="0"/>
              <a:t>するべきである</a:t>
            </a:r>
          </a:p>
        </p:txBody>
      </p:sp>
      <p:sp>
        <p:nvSpPr>
          <p:cNvPr id="20" name="正方形/長方形 19">
            <a:extLst>
              <a:ext uri="{FF2B5EF4-FFF2-40B4-BE49-F238E27FC236}">
                <a16:creationId xmlns:a16="http://schemas.microsoft.com/office/drawing/2014/main" id="{ED199803-03AA-4FAC-B682-69E151FCCDAB}"/>
              </a:ext>
            </a:extLst>
          </p:cNvPr>
          <p:cNvSpPr/>
          <p:nvPr/>
        </p:nvSpPr>
        <p:spPr>
          <a:xfrm>
            <a:off x="279614" y="5581091"/>
            <a:ext cx="6107538" cy="5240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b="1" dirty="0">
                <a:solidFill>
                  <a:schemeClr val="tx1"/>
                </a:solidFill>
              </a:rPr>
              <a:t>地区補助金は国際的提唱者は必ずしも必要ではない</a:t>
            </a:r>
          </a:p>
        </p:txBody>
      </p:sp>
      <p:sp>
        <p:nvSpPr>
          <p:cNvPr id="22" name="正方形/長方形 21">
            <a:extLst>
              <a:ext uri="{FF2B5EF4-FFF2-40B4-BE49-F238E27FC236}">
                <a16:creationId xmlns:a16="http://schemas.microsoft.com/office/drawing/2014/main" id="{82A4835C-47E0-4163-8289-2B28E6BC4834}"/>
              </a:ext>
            </a:extLst>
          </p:cNvPr>
          <p:cNvSpPr/>
          <p:nvPr/>
        </p:nvSpPr>
        <p:spPr>
          <a:xfrm>
            <a:off x="279614" y="6041349"/>
            <a:ext cx="6107538" cy="60993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solidFill>
                  <a:schemeClr val="tx1"/>
                </a:solidFill>
              </a:rPr>
              <a:t>地区補助金を申請</a:t>
            </a:r>
            <a:r>
              <a:rPr kumimoji="1" lang="ja-JP" altLang="en-US" sz="2000" b="1" dirty="0">
                <a:solidFill>
                  <a:schemeClr val="tx1"/>
                </a:solidFill>
              </a:rPr>
              <a:t>するべきである</a:t>
            </a:r>
          </a:p>
        </p:txBody>
      </p:sp>
      <p:sp>
        <p:nvSpPr>
          <p:cNvPr id="23" name="矢印: 下 22">
            <a:extLst>
              <a:ext uri="{FF2B5EF4-FFF2-40B4-BE49-F238E27FC236}">
                <a16:creationId xmlns:a16="http://schemas.microsoft.com/office/drawing/2014/main" id="{C41C1C1A-EFC9-46CD-B850-F5CE252280B7}"/>
              </a:ext>
            </a:extLst>
          </p:cNvPr>
          <p:cNvSpPr/>
          <p:nvPr/>
        </p:nvSpPr>
        <p:spPr>
          <a:xfrm>
            <a:off x="3797853" y="3262588"/>
            <a:ext cx="1399032" cy="766446"/>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solidFill>
                  <a:schemeClr val="tx1"/>
                </a:solidFill>
              </a:rPr>
              <a:t>NO</a:t>
            </a:r>
            <a:endParaRPr kumimoji="1" lang="ja-JP" altLang="en-US" b="1" dirty="0">
              <a:solidFill>
                <a:schemeClr val="tx1"/>
              </a:solidFill>
            </a:endParaRPr>
          </a:p>
        </p:txBody>
      </p:sp>
      <p:sp>
        <p:nvSpPr>
          <p:cNvPr id="24" name="矢印: 下 23">
            <a:extLst>
              <a:ext uri="{FF2B5EF4-FFF2-40B4-BE49-F238E27FC236}">
                <a16:creationId xmlns:a16="http://schemas.microsoft.com/office/drawing/2014/main" id="{F402FEF7-77D5-413C-B3AE-0637072489D2}"/>
              </a:ext>
            </a:extLst>
          </p:cNvPr>
          <p:cNvSpPr/>
          <p:nvPr/>
        </p:nvSpPr>
        <p:spPr>
          <a:xfrm>
            <a:off x="5085567" y="5095015"/>
            <a:ext cx="1185323" cy="460257"/>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solidFill>
                  <a:schemeClr val="tx1"/>
                </a:solidFill>
              </a:rPr>
              <a:t>NO</a:t>
            </a:r>
            <a:endParaRPr kumimoji="1" lang="ja-JP" altLang="en-US" b="1" dirty="0">
              <a:solidFill>
                <a:schemeClr val="tx1"/>
              </a:solidFill>
            </a:endParaRPr>
          </a:p>
        </p:txBody>
      </p:sp>
      <p:sp>
        <p:nvSpPr>
          <p:cNvPr id="25" name="矢印: 下 24">
            <a:extLst>
              <a:ext uri="{FF2B5EF4-FFF2-40B4-BE49-F238E27FC236}">
                <a16:creationId xmlns:a16="http://schemas.microsoft.com/office/drawing/2014/main" id="{E55F63E5-13A6-4D9C-BE23-CD894CCD110E}"/>
              </a:ext>
            </a:extLst>
          </p:cNvPr>
          <p:cNvSpPr/>
          <p:nvPr/>
        </p:nvSpPr>
        <p:spPr>
          <a:xfrm>
            <a:off x="8715125" y="3305514"/>
            <a:ext cx="1546804" cy="54864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a:solidFill>
                  <a:schemeClr val="bg1"/>
                </a:solidFill>
              </a:rPr>
              <a:t>YES</a:t>
            </a:r>
            <a:endParaRPr kumimoji="1" lang="ja-JP" altLang="en-US" sz="2000" b="1" dirty="0">
              <a:solidFill>
                <a:schemeClr val="bg1"/>
              </a:solidFill>
            </a:endParaRPr>
          </a:p>
        </p:txBody>
      </p:sp>
      <p:sp>
        <p:nvSpPr>
          <p:cNvPr id="26" name="矢印: 下 25">
            <a:extLst>
              <a:ext uri="{FF2B5EF4-FFF2-40B4-BE49-F238E27FC236}">
                <a16:creationId xmlns:a16="http://schemas.microsoft.com/office/drawing/2014/main" id="{03C9856B-C968-484E-9CE1-BFC170A0E477}"/>
              </a:ext>
            </a:extLst>
          </p:cNvPr>
          <p:cNvSpPr/>
          <p:nvPr/>
        </p:nvSpPr>
        <p:spPr>
          <a:xfrm>
            <a:off x="8690073" y="5141989"/>
            <a:ext cx="1596908" cy="50716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a:solidFill>
                  <a:schemeClr val="bg1"/>
                </a:solidFill>
              </a:rPr>
              <a:t>YES</a:t>
            </a:r>
            <a:endParaRPr kumimoji="1" lang="ja-JP" altLang="en-US" sz="2000" b="1" dirty="0">
              <a:solidFill>
                <a:schemeClr val="bg1"/>
              </a:solidFill>
            </a:endParaRPr>
          </a:p>
        </p:txBody>
      </p:sp>
    </p:spTree>
    <p:extLst>
      <p:ext uri="{BB962C8B-B14F-4D97-AF65-F5344CB8AC3E}">
        <p14:creationId xmlns:p14="http://schemas.microsoft.com/office/powerpoint/2010/main" val="324026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3640034" y="244683"/>
          <a:ext cx="4911929" cy="551974"/>
        </p:xfrm>
        <a:graphic>
          <a:graphicData uri="http://schemas.openxmlformats.org/drawingml/2006/table">
            <a:tbl>
              <a:tblPr firstRow="1" bandRow="1">
                <a:tableStyleId>{5940675A-B579-460E-94D1-54222C63F5DA}</a:tableStyleId>
              </a:tblPr>
              <a:tblGrid>
                <a:gridCol w="4911929">
                  <a:extLst>
                    <a:ext uri="{9D8B030D-6E8A-4147-A177-3AD203B41FA5}">
                      <a16:colId xmlns:a16="http://schemas.microsoft.com/office/drawing/2014/main" val="1465501517"/>
                    </a:ext>
                  </a:extLst>
                </a:gridCol>
              </a:tblGrid>
              <a:tr h="0">
                <a:tc>
                  <a:txBody>
                    <a:bodyPr/>
                    <a:lstStyle/>
                    <a:p>
                      <a:pPr algn="ct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地区補助金</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nvGraphicFramePr>
        <p:xfrm>
          <a:off x="298443" y="1070010"/>
          <a:ext cx="11595113" cy="5543307"/>
        </p:xfrm>
        <a:graphic>
          <a:graphicData uri="http://schemas.openxmlformats.org/drawingml/2006/table">
            <a:tbl>
              <a:tblPr firstRow="1" bandRow="1">
                <a:tableStyleId>{5940675A-B579-460E-94D1-54222C63F5DA}</a:tableStyleId>
              </a:tblPr>
              <a:tblGrid>
                <a:gridCol w="2426062">
                  <a:extLst>
                    <a:ext uri="{9D8B030D-6E8A-4147-A177-3AD203B41FA5}">
                      <a16:colId xmlns:a16="http://schemas.microsoft.com/office/drawing/2014/main" val="1262552725"/>
                    </a:ext>
                  </a:extLst>
                </a:gridCol>
                <a:gridCol w="9169051">
                  <a:extLst>
                    <a:ext uri="{9D8B030D-6E8A-4147-A177-3AD203B41FA5}">
                      <a16:colId xmlns:a16="http://schemas.microsoft.com/office/drawing/2014/main" val="254988035"/>
                    </a:ext>
                  </a:extLst>
                </a:gridCol>
              </a:tblGrid>
              <a:tr h="473700">
                <a:tc gridSpan="2">
                  <a:txBody>
                    <a:bodyPr/>
                    <a:lstStyle/>
                    <a:p>
                      <a:pPr algn="ctr">
                        <a:lnSpc>
                          <a:spcPct val="100000"/>
                        </a:lnSpc>
                      </a:pPr>
                      <a:r>
                        <a:rPr kumimoji="1" lang="ja-JP" altLang="en-US" sz="2800" b="1" dirty="0">
                          <a:latin typeface="HG丸ｺﾞｼｯｸM-PRO" panose="020F0600000000000000" pitchFamily="50" charset="-128"/>
                          <a:ea typeface="HG丸ｺﾞｼｯｸM-PRO" panose="020F0600000000000000" pitchFamily="50" charset="-128"/>
                        </a:rPr>
                        <a:t>概 　　　要</a:t>
                      </a:r>
                    </a:p>
                  </a:txBody>
                  <a:tcPr marL="64294" marR="64294" marT="32147" marB="32147" anchor="ctr">
                    <a:solidFill>
                      <a:schemeClr val="tx2">
                        <a:lumMod val="40000"/>
                        <a:lumOff val="60000"/>
                      </a:schemeClr>
                    </a:solidFill>
                  </a:tcPr>
                </a:tc>
                <a:tc hMerge="1">
                  <a:txBody>
                    <a:bodyPr/>
                    <a:lstStyle/>
                    <a:p>
                      <a:pPr algn="ctr">
                        <a:lnSpc>
                          <a:spcPct val="100000"/>
                        </a:lnSpc>
                      </a:pPr>
                      <a:endParaRPr kumimoji="1" lang="ja-JP" altLang="en-US" sz="2300" b="1" dirty="0">
                        <a:latin typeface="HG丸ｺﾞｼｯｸM-PRO" panose="020F0600000000000000" pitchFamily="50" charset="-128"/>
                        <a:ea typeface="HG丸ｺﾞｼｯｸM-PRO" panose="020F0600000000000000" pitchFamily="50" charset="-128"/>
                      </a:endParaRPr>
                    </a:p>
                  </a:txBody>
                  <a:tcPr marL="64294" marR="64294" marT="32147" marB="32147" anchor="ctr">
                    <a:solidFill>
                      <a:schemeClr val="tx2">
                        <a:lumMod val="40000"/>
                        <a:lumOff val="60000"/>
                      </a:schemeClr>
                    </a:solidFill>
                  </a:tcPr>
                </a:tc>
                <a:extLst>
                  <a:ext uri="{0D108BD9-81ED-4DB2-BD59-A6C34878D82A}">
                    <a16:rowId xmlns:a16="http://schemas.microsoft.com/office/drawing/2014/main" val="1261002518"/>
                  </a:ext>
                </a:extLst>
              </a:tr>
              <a:tr h="2579708">
                <a:tc>
                  <a:txBody>
                    <a:bodyPr/>
                    <a:lstStyle/>
                    <a:p>
                      <a:pPr algn="ctr">
                        <a:lnSpc>
                          <a:spcPct val="100000"/>
                        </a:lnSpc>
                      </a:pPr>
                      <a:r>
                        <a:rPr kumimoji="1" lang="ja-JP" altLang="en-US" sz="2000" b="1" dirty="0">
                          <a:latin typeface="HG丸ｺﾞｼｯｸM-PRO" panose="020F0600000000000000" pitchFamily="50" charset="-128"/>
                          <a:ea typeface="HG丸ｺﾞｼｯｸM-PRO" panose="020F0600000000000000" pitchFamily="50" charset="-128"/>
                        </a:rPr>
                        <a:t>要件</a:t>
                      </a:r>
                    </a:p>
                  </a:txBody>
                  <a:tcPr marL="64294" marR="64294" marT="32147" marB="32147" anchor="ctr"/>
                </a:tc>
                <a:tc>
                  <a:txBody>
                    <a:bodyPr/>
                    <a:lstStyle/>
                    <a:p>
                      <a:pPr algn="l">
                        <a:lnSpc>
                          <a:spcPts val="32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社会奉仕または小規模の国際奉仕活動　　　　　　　　　　　　　（現地にロータリーがなくても可）</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予算総額</a:t>
                      </a:r>
                      <a:r>
                        <a:rPr kumimoji="1" lang="en-US" altLang="ja-JP" sz="2300" b="1" dirty="0">
                          <a:latin typeface="HG丸ｺﾞｼｯｸM-PRO" panose="020F0600000000000000" pitchFamily="50" charset="-128"/>
                          <a:ea typeface="HG丸ｺﾞｼｯｸM-PRO" panose="020F0600000000000000" pitchFamily="50" charset="-128"/>
                        </a:rPr>
                        <a:t>40</a:t>
                      </a:r>
                      <a:r>
                        <a:rPr kumimoji="1" lang="ja-JP" altLang="en-US" sz="2300" b="1" dirty="0">
                          <a:latin typeface="HG丸ｺﾞｼｯｸM-PRO" panose="020F0600000000000000" pitchFamily="50" charset="-128"/>
                          <a:ea typeface="HG丸ｺﾞｼｯｸM-PRO" panose="020F0600000000000000" pitchFamily="50" charset="-128"/>
                        </a:rPr>
                        <a:t>万円以上のプロジェクト</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年度内に終了する活動（奨学金はこの限りではない）</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buFont typeface="Arial" charset="0"/>
                        <a:buNone/>
                      </a:pPr>
                      <a:r>
                        <a:rPr kumimoji="1" lang="ja-JP" altLang="en-US" sz="2300" b="1" dirty="0">
                          <a:latin typeface="HG丸ｺﾞｼｯｸM-PRO" panose="020F0600000000000000" pitchFamily="50" charset="-128"/>
                          <a:ea typeface="HG丸ｺﾞｼｯｸM-PRO" panose="020F0600000000000000" pitchFamily="50" charset="-128"/>
                        </a:rPr>
                        <a:t>*１クラブ１申請</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buFont typeface="Arial" charset="0"/>
                        <a:buNone/>
                      </a:pPr>
                      <a:r>
                        <a:rPr kumimoji="1" lang="ja-JP" altLang="en-US" sz="2300" b="1" dirty="0">
                          <a:latin typeface="HG丸ｺﾞｼｯｸM-PRO" panose="020F0600000000000000" pitchFamily="50" charset="-128"/>
                          <a:ea typeface="HG丸ｺﾞｼｯｸM-PRO" panose="020F0600000000000000" pitchFamily="50" charset="-128"/>
                        </a:rPr>
                        <a:t>*申請要件は、</a:t>
                      </a:r>
                      <a:r>
                        <a:rPr kumimoji="1" lang="en-US" altLang="ja-JP" sz="2300" b="1" dirty="0">
                          <a:latin typeface="HG丸ｺﾞｼｯｸM-PRO" panose="020F0600000000000000" pitchFamily="50" charset="-128"/>
                          <a:ea typeface="HG丸ｺﾞｼｯｸM-PRO" panose="020F0600000000000000" pitchFamily="50" charset="-128"/>
                        </a:rPr>
                        <a:t>2660</a:t>
                      </a:r>
                      <a:r>
                        <a:rPr kumimoji="1" lang="ja-JP" altLang="en-US" sz="2300" b="1" dirty="0">
                          <a:latin typeface="HG丸ｺﾞｼｯｸM-PRO" panose="020F0600000000000000" pitchFamily="50" charset="-128"/>
                          <a:ea typeface="HG丸ｺﾞｼｯｸM-PRO" panose="020F0600000000000000" pitchFamily="50" charset="-128"/>
                        </a:rPr>
                        <a:t>地区財団補助金申請ハンドブックによる</a:t>
                      </a:r>
                      <a:endParaRPr kumimoji="1" lang="en-US" altLang="ja-JP" sz="2300" b="1" dirty="0">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1936274910"/>
                  </a:ext>
                </a:extLst>
              </a:tr>
              <a:tr h="1024021">
                <a:tc>
                  <a:txBody>
                    <a:bodyPr/>
                    <a:lstStyle/>
                    <a:p>
                      <a:pPr algn="ctr">
                        <a:lnSpc>
                          <a:spcPct val="100000"/>
                        </a:lnSpc>
                      </a:pPr>
                      <a:r>
                        <a:rPr kumimoji="1" lang="ja-JP" altLang="en-US" sz="2000" b="1" dirty="0">
                          <a:latin typeface="HG丸ｺﾞｼｯｸM-PRO" panose="020F0600000000000000" pitchFamily="50" charset="-128"/>
                          <a:ea typeface="HG丸ｺﾞｼｯｸM-PRO" panose="020F0600000000000000" pitchFamily="50" charset="-128"/>
                        </a:rPr>
                        <a:t>申請スケジュール</a:t>
                      </a:r>
                    </a:p>
                  </a:txBody>
                  <a:tcPr marL="64294" marR="64294" marT="32147" marB="32147" anchor="ctr"/>
                </a:tc>
                <a:tc>
                  <a:txBody>
                    <a:bodyPr/>
                    <a:lstStyle/>
                    <a:p>
                      <a:pPr marL="0" marR="0" lvl="0" indent="0" algn="l" defTabSz="1300460" rtl="0" eaLnBrk="1" fontAlgn="auto" latinLnBrk="0" hangingPunct="1">
                        <a:lnSpc>
                          <a:spcPts val="3200"/>
                        </a:lnSpc>
                        <a:spcBef>
                          <a:spcPts val="0"/>
                        </a:spcBef>
                        <a:spcAft>
                          <a:spcPts val="0"/>
                        </a:spcAft>
                        <a:buClrTx/>
                        <a:buSzTx/>
                        <a:buFontTx/>
                        <a:buNone/>
                        <a:tabLst/>
                        <a:defRPr/>
                      </a:pPr>
                      <a:r>
                        <a:rPr kumimoji="1" lang="en-US" altLang="ja-JP" sz="2300" b="1" dirty="0">
                          <a:latin typeface="HG丸ｺﾞｼｯｸM-PRO" panose="020F0600000000000000" pitchFamily="50" charset="-128"/>
                          <a:ea typeface="HG丸ｺﾞｼｯｸM-PRO" panose="020F0600000000000000" pitchFamily="50" charset="-128"/>
                        </a:rPr>
                        <a:t>2023</a:t>
                      </a:r>
                      <a:r>
                        <a:rPr kumimoji="1" lang="ja-JP" altLang="en-US" sz="2300" b="1" dirty="0">
                          <a:latin typeface="HG丸ｺﾞｼｯｸM-PRO" panose="020F0600000000000000" pitchFamily="50" charset="-128"/>
                          <a:ea typeface="HG丸ｺﾞｼｯｸM-PRO" panose="020F0600000000000000" pitchFamily="50" charset="-128"/>
                        </a:rPr>
                        <a:t>年３月</a:t>
                      </a:r>
                      <a:r>
                        <a:rPr kumimoji="1" lang="en-US" altLang="ja-JP" sz="2300" b="1" dirty="0">
                          <a:latin typeface="HG丸ｺﾞｼｯｸM-PRO" panose="020F0600000000000000" pitchFamily="50" charset="-128"/>
                          <a:ea typeface="HG丸ｺﾞｼｯｸM-PRO" panose="020F0600000000000000" pitchFamily="50" charset="-128"/>
                        </a:rPr>
                        <a:t>1</a:t>
                      </a:r>
                      <a:r>
                        <a:rPr kumimoji="1" lang="ja-JP" altLang="en-US" sz="2300" b="1" dirty="0">
                          <a:latin typeface="HG丸ｺﾞｼｯｸM-PRO" panose="020F0600000000000000" pitchFamily="50" charset="-128"/>
                          <a:ea typeface="HG丸ｺﾞｼｯｸM-PRO" panose="020F0600000000000000" pitchFamily="50" charset="-128"/>
                        </a:rPr>
                        <a:t>日～４月</a:t>
                      </a:r>
                      <a:r>
                        <a:rPr kumimoji="1" lang="en-US" altLang="ja-JP" sz="2300" b="1" dirty="0">
                          <a:latin typeface="HG丸ｺﾞｼｯｸM-PRO" panose="020F0600000000000000" pitchFamily="50" charset="-128"/>
                          <a:ea typeface="HG丸ｺﾞｼｯｸM-PRO" panose="020F0600000000000000" pitchFamily="50" charset="-128"/>
                        </a:rPr>
                        <a:t>30</a:t>
                      </a:r>
                      <a:r>
                        <a:rPr kumimoji="1" lang="ja-JP" altLang="en-US" sz="2300" b="1" dirty="0">
                          <a:latin typeface="HG丸ｺﾞｼｯｸM-PRO" panose="020F0600000000000000" pitchFamily="50" charset="-128"/>
                          <a:ea typeface="HG丸ｺﾞｼｯｸM-PRO" panose="020F0600000000000000" pitchFamily="50" charset="-128"/>
                        </a:rPr>
                        <a:t>日</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298591701"/>
                  </a:ext>
                </a:extLst>
              </a:tr>
              <a:tr h="1448564">
                <a:tc>
                  <a:txBody>
                    <a:bodyPr/>
                    <a:lstStyle/>
                    <a:p>
                      <a:pPr algn="ctr">
                        <a:lnSpc>
                          <a:spcPct val="100000"/>
                        </a:lnSpc>
                      </a:pPr>
                      <a:r>
                        <a:rPr kumimoji="1" lang="ja-JP" altLang="en-US" sz="2000" b="1" dirty="0">
                          <a:latin typeface="HG丸ｺﾞｼｯｸM-PRO" panose="020F0600000000000000" pitchFamily="50" charset="-128"/>
                          <a:ea typeface="HG丸ｺﾞｼｯｸM-PRO" panose="020F0600000000000000" pitchFamily="50" charset="-128"/>
                        </a:rPr>
                        <a:t>補助金額</a:t>
                      </a:r>
                    </a:p>
                  </a:txBody>
                  <a:tcPr marL="64294" marR="64294" marT="32147" marB="32147" anchor="ctr"/>
                </a:tc>
                <a:tc>
                  <a:txBody>
                    <a:bodyPr/>
                    <a:lstStyle/>
                    <a:p>
                      <a:pPr algn="l">
                        <a:lnSpc>
                          <a:spcPts val="3200"/>
                        </a:lnSpc>
                      </a:pPr>
                      <a:r>
                        <a:rPr kumimoji="1" lang="ja-JP" altLang="en-US" sz="2300" b="1" dirty="0">
                          <a:latin typeface="HG丸ｺﾞｼｯｸM-PRO" panose="020F0600000000000000" pitchFamily="50" charset="-128"/>
                          <a:ea typeface="HG丸ｺﾞｼｯｸM-PRO" panose="020F0600000000000000" pitchFamily="50" charset="-128"/>
                        </a:rPr>
                        <a:t>クラブ拠出額に対し</a:t>
                      </a:r>
                      <a:r>
                        <a:rPr kumimoji="1" lang="en-US" altLang="ja-JP" sz="2300" b="1" dirty="0">
                          <a:latin typeface="HG丸ｺﾞｼｯｸM-PRO" panose="020F0600000000000000" pitchFamily="50" charset="-128"/>
                          <a:ea typeface="HG丸ｺﾞｼｯｸM-PRO" panose="020F0600000000000000" pitchFamily="50" charset="-128"/>
                        </a:rPr>
                        <a:t>100</a:t>
                      </a:r>
                      <a:r>
                        <a:rPr kumimoji="1" lang="ja-JP" altLang="en-US" sz="2300" b="1" dirty="0">
                          <a:latin typeface="HG丸ｺﾞｼｯｸM-PRO" panose="020F0600000000000000" pitchFamily="50" charset="-128"/>
                          <a:ea typeface="HG丸ｺﾞｼｯｸM-PRO" panose="020F0600000000000000" pitchFamily="50" charset="-128"/>
                        </a:rPr>
                        <a:t>％マッチングの場合</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ja-JP" altLang="en-US" sz="2300" b="1" dirty="0">
                          <a:latin typeface="HG丸ｺﾞｼｯｸM-PRO" panose="020F0600000000000000" pitchFamily="50" charset="-128"/>
                          <a:ea typeface="HG丸ｺﾞｼｯｸM-PRO" panose="020F0600000000000000" pitchFamily="50" charset="-128"/>
                        </a:rPr>
                        <a:t>　社会奉仕活動への補助金：</a:t>
                      </a:r>
                      <a:r>
                        <a:rPr kumimoji="1" lang="en-US" altLang="ja-JP" sz="2300" b="1" dirty="0">
                          <a:latin typeface="HG丸ｺﾞｼｯｸM-PRO" panose="020F0600000000000000" pitchFamily="50" charset="-128"/>
                          <a:ea typeface="HG丸ｺﾞｼｯｸM-PRO" panose="020F0600000000000000" pitchFamily="50" charset="-128"/>
                        </a:rPr>
                        <a:t>20</a:t>
                      </a:r>
                      <a:r>
                        <a:rPr kumimoji="1" lang="ja-JP" altLang="en-US" sz="2300" b="1" dirty="0">
                          <a:latin typeface="HG丸ｺﾞｼｯｸM-PRO" panose="020F0600000000000000" pitchFamily="50" charset="-128"/>
                          <a:ea typeface="HG丸ｺﾞｼｯｸM-PRO" panose="020F0600000000000000" pitchFamily="50" charset="-128"/>
                        </a:rPr>
                        <a:t>～</a:t>
                      </a:r>
                      <a:r>
                        <a:rPr kumimoji="1" lang="en-US" altLang="ja-JP" sz="2300" b="1" dirty="0">
                          <a:latin typeface="HG丸ｺﾞｼｯｸM-PRO" panose="020F0600000000000000" pitchFamily="50" charset="-128"/>
                          <a:ea typeface="HG丸ｺﾞｼｯｸM-PRO" panose="020F0600000000000000" pitchFamily="50" charset="-128"/>
                        </a:rPr>
                        <a:t>60</a:t>
                      </a:r>
                      <a:r>
                        <a:rPr kumimoji="1" lang="ja-JP" altLang="en-US" sz="2300" b="1" dirty="0">
                          <a:latin typeface="HG丸ｺﾞｼｯｸM-PRO" panose="020F0600000000000000" pitchFamily="50" charset="-128"/>
                          <a:ea typeface="HG丸ｺﾞｼｯｸM-PRO" panose="020F0600000000000000" pitchFamily="50" charset="-128"/>
                        </a:rPr>
                        <a:t>万円</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ja-JP" altLang="en-US" sz="2300" b="1" dirty="0">
                          <a:latin typeface="HG丸ｺﾞｼｯｸM-PRO" panose="020F0600000000000000" pitchFamily="50" charset="-128"/>
                          <a:ea typeface="HG丸ｺﾞｼｯｸM-PRO" panose="020F0600000000000000" pitchFamily="50" charset="-128"/>
                        </a:rPr>
                        <a:t>　国際奉仕活動への補助金：</a:t>
                      </a:r>
                      <a:r>
                        <a:rPr kumimoji="1" lang="en-US" altLang="ja-JP" sz="2300" b="1" dirty="0">
                          <a:latin typeface="HG丸ｺﾞｼｯｸM-PRO" panose="020F0600000000000000" pitchFamily="50" charset="-128"/>
                          <a:ea typeface="HG丸ｺﾞｼｯｸM-PRO" panose="020F0600000000000000" pitchFamily="50" charset="-128"/>
                        </a:rPr>
                        <a:t>20</a:t>
                      </a:r>
                      <a:r>
                        <a:rPr kumimoji="1" lang="ja-JP" altLang="en-US" sz="2300" b="1" dirty="0">
                          <a:latin typeface="HG丸ｺﾞｼｯｸM-PRO" panose="020F0600000000000000" pitchFamily="50" charset="-128"/>
                          <a:ea typeface="HG丸ｺﾞｼｯｸM-PRO" panose="020F0600000000000000" pitchFamily="50" charset="-128"/>
                        </a:rPr>
                        <a:t>～</a:t>
                      </a:r>
                      <a:r>
                        <a:rPr kumimoji="1" lang="en-US" altLang="ja-JP" sz="2300" b="1" dirty="0">
                          <a:latin typeface="HG丸ｺﾞｼｯｸM-PRO" panose="020F0600000000000000" pitchFamily="50" charset="-128"/>
                          <a:ea typeface="HG丸ｺﾞｼｯｸM-PRO" panose="020F0600000000000000" pitchFamily="50" charset="-128"/>
                        </a:rPr>
                        <a:t>100</a:t>
                      </a:r>
                      <a:r>
                        <a:rPr kumimoji="1" lang="ja-JP" altLang="en-US" sz="2300" b="1" dirty="0">
                          <a:latin typeface="HG丸ｺﾞｼｯｸM-PRO" panose="020F0600000000000000" pitchFamily="50" charset="-128"/>
                          <a:ea typeface="HG丸ｺﾞｼｯｸM-PRO" panose="020F0600000000000000" pitchFamily="50" charset="-128"/>
                        </a:rPr>
                        <a:t>万円</a:t>
                      </a:r>
                    </a:p>
                  </a:txBody>
                  <a:tcPr marL="64294" marR="64294" marT="32147" marB="32147" anchor="ctr"/>
                </a:tc>
                <a:extLst>
                  <a:ext uri="{0D108BD9-81ED-4DB2-BD59-A6C34878D82A}">
                    <a16:rowId xmlns:a16="http://schemas.microsoft.com/office/drawing/2014/main" val="3729778493"/>
                  </a:ext>
                </a:extLst>
              </a:tr>
            </a:tbl>
          </a:graphicData>
        </a:graphic>
      </p:graphicFrame>
      <p:pic>
        <p:nvPicPr>
          <p:cNvPr id="5" name="図 4" descr="テキスト, ロゴ&#10;&#10;自動的に生成された説明">
            <a:extLst>
              <a:ext uri="{FF2B5EF4-FFF2-40B4-BE49-F238E27FC236}">
                <a16:creationId xmlns:a16="http://schemas.microsoft.com/office/drawing/2014/main" id="{48B5B530-72DD-4626-830C-2ED82A25E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704" y="247083"/>
            <a:ext cx="1626321" cy="612935"/>
          </a:xfrm>
          <a:prstGeom prst="rect">
            <a:avLst/>
          </a:prstGeom>
        </p:spPr>
      </p:pic>
    </p:spTree>
    <p:extLst>
      <p:ext uri="{BB962C8B-B14F-4D97-AF65-F5344CB8AC3E}">
        <p14:creationId xmlns:p14="http://schemas.microsoft.com/office/powerpoint/2010/main" val="284631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21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25E1B8B-5712-4479-BD61-3CCA31DE9DFF}"/>
              </a:ext>
            </a:extLst>
          </p:cNvPr>
          <p:cNvSpPr/>
          <p:nvPr/>
        </p:nvSpPr>
        <p:spPr>
          <a:xfrm>
            <a:off x="-19156" y="0"/>
            <a:ext cx="12191999" cy="70703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4400" b="1" dirty="0">
                <a:solidFill>
                  <a:schemeClr val="bg1"/>
                </a:solidFill>
              </a:rPr>
              <a:t>DG</a:t>
            </a:r>
            <a:r>
              <a:rPr lang="ja-JP" altLang="en-US" sz="4400" b="1" dirty="0">
                <a:solidFill>
                  <a:schemeClr val="bg1"/>
                </a:solidFill>
              </a:rPr>
              <a:t>・</a:t>
            </a:r>
            <a:r>
              <a:rPr kumimoji="1" lang="ja-JP" altLang="en-US" sz="4400" b="1" dirty="0">
                <a:solidFill>
                  <a:schemeClr val="bg1"/>
                </a:solidFill>
              </a:rPr>
              <a:t>地区財団補助金（</a:t>
            </a:r>
            <a:r>
              <a:rPr kumimoji="1" lang="en-US" altLang="ja-JP" sz="4400" b="1" dirty="0">
                <a:solidFill>
                  <a:schemeClr val="bg1"/>
                </a:solidFill>
              </a:rPr>
              <a:t>1</a:t>
            </a:r>
            <a:r>
              <a:rPr kumimoji="1" lang="ja-JP" altLang="en-US" sz="4400" b="1" dirty="0">
                <a:solidFill>
                  <a:schemeClr val="bg1"/>
                </a:solidFill>
              </a:rPr>
              <a:t>年以内）</a:t>
            </a:r>
          </a:p>
        </p:txBody>
      </p:sp>
      <p:sp>
        <p:nvSpPr>
          <p:cNvPr id="5" name="正方形/長方形 4">
            <a:extLst>
              <a:ext uri="{FF2B5EF4-FFF2-40B4-BE49-F238E27FC236}">
                <a16:creationId xmlns:a16="http://schemas.microsoft.com/office/drawing/2014/main" id="{8AC78F88-04DE-4239-803D-437E9329BDEA}"/>
              </a:ext>
            </a:extLst>
          </p:cNvPr>
          <p:cNvSpPr/>
          <p:nvPr/>
        </p:nvSpPr>
        <p:spPr>
          <a:xfrm>
            <a:off x="352695" y="2077811"/>
            <a:ext cx="3095895"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人道奉仕</a:t>
            </a:r>
          </a:p>
        </p:txBody>
      </p:sp>
      <p:sp>
        <p:nvSpPr>
          <p:cNvPr id="6" name="正方形/長方形 5">
            <a:extLst>
              <a:ext uri="{FF2B5EF4-FFF2-40B4-BE49-F238E27FC236}">
                <a16:creationId xmlns:a16="http://schemas.microsoft.com/office/drawing/2014/main" id="{28AAAFD2-9002-44FB-8B4B-7EC464A39A09}"/>
              </a:ext>
            </a:extLst>
          </p:cNvPr>
          <p:cNvSpPr/>
          <p:nvPr/>
        </p:nvSpPr>
        <p:spPr>
          <a:xfrm>
            <a:off x="352697" y="2978331"/>
            <a:ext cx="3095897"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奨学金</a:t>
            </a:r>
          </a:p>
        </p:txBody>
      </p:sp>
      <p:sp>
        <p:nvSpPr>
          <p:cNvPr id="7" name="正方形/長方形 6">
            <a:extLst>
              <a:ext uri="{FF2B5EF4-FFF2-40B4-BE49-F238E27FC236}">
                <a16:creationId xmlns:a16="http://schemas.microsoft.com/office/drawing/2014/main" id="{A7682083-E4B4-4D38-B9B5-16D9A504C97E}"/>
              </a:ext>
            </a:extLst>
          </p:cNvPr>
          <p:cNvSpPr/>
          <p:nvPr/>
        </p:nvSpPr>
        <p:spPr>
          <a:xfrm>
            <a:off x="352695" y="3892735"/>
            <a:ext cx="3095897"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職業研修</a:t>
            </a:r>
          </a:p>
        </p:txBody>
      </p:sp>
      <p:sp>
        <p:nvSpPr>
          <p:cNvPr id="8" name="正方形/長方形 7">
            <a:extLst>
              <a:ext uri="{FF2B5EF4-FFF2-40B4-BE49-F238E27FC236}">
                <a16:creationId xmlns:a16="http://schemas.microsoft.com/office/drawing/2014/main" id="{14335762-775F-4733-A894-92061E4C23FC}"/>
              </a:ext>
            </a:extLst>
          </p:cNvPr>
          <p:cNvSpPr/>
          <p:nvPr/>
        </p:nvSpPr>
        <p:spPr>
          <a:xfrm>
            <a:off x="352693" y="4803866"/>
            <a:ext cx="3095898" cy="11005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b="1" dirty="0"/>
              <a:t>人道的国際奉仕</a:t>
            </a:r>
          </a:p>
        </p:txBody>
      </p:sp>
      <p:sp>
        <p:nvSpPr>
          <p:cNvPr id="9" name="正方形/長方形 8">
            <a:extLst>
              <a:ext uri="{FF2B5EF4-FFF2-40B4-BE49-F238E27FC236}">
                <a16:creationId xmlns:a16="http://schemas.microsoft.com/office/drawing/2014/main" id="{A7B027C1-1C1F-41FD-B90B-1FE22B4C28AB}"/>
              </a:ext>
            </a:extLst>
          </p:cNvPr>
          <p:cNvSpPr/>
          <p:nvPr/>
        </p:nvSpPr>
        <p:spPr>
          <a:xfrm>
            <a:off x="3448590" y="1453236"/>
            <a:ext cx="3095895" cy="600886"/>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kumimoji="1" lang="ja-JP" altLang="en-US" sz="2400" b="1" dirty="0"/>
              <a:t>プロジェクト総額</a:t>
            </a:r>
          </a:p>
        </p:txBody>
      </p:sp>
      <p:sp>
        <p:nvSpPr>
          <p:cNvPr id="10" name="正方形/長方形 9">
            <a:extLst>
              <a:ext uri="{FF2B5EF4-FFF2-40B4-BE49-F238E27FC236}">
                <a16:creationId xmlns:a16="http://schemas.microsoft.com/office/drawing/2014/main" id="{6B063074-4B37-4211-9F62-08AB93DC8E07}"/>
              </a:ext>
            </a:extLst>
          </p:cNvPr>
          <p:cNvSpPr/>
          <p:nvPr/>
        </p:nvSpPr>
        <p:spPr>
          <a:xfrm>
            <a:off x="3448591" y="2054126"/>
            <a:ext cx="3095895" cy="38502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600" b="1" dirty="0"/>
              <a:t>40</a:t>
            </a:r>
            <a:r>
              <a:rPr kumimoji="1" lang="ja-JP" altLang="en-US" sz="3600" b="1" dirty="0"/>
              <a:t>万円以上</a:t>
            </a:r>
          </a:p>
        </p:txBody>
      </p:sp>
      <p:sp>
        <p:nvSpPr>
          <p:cNvPr id="11" name="正方形/長方形 10">
            <a:extLst>
              <a:ext uri="{FF2B5EF4-FFF2-40B4-BE49-F238E27FC236}">
                <a16:creationId xmlns:a16="http://schemas.microsoft.com/office/drawing/2014/main" id="{3906376B-13F1-44FB-9476-A05C5DEE717D}"/>
              </a:ext>
            </a:extLst>
          </p:cNvPr>
          <p:cNvSpPr/>
          <p:nvPr/>
        </p:nvSpPr>
        <p:spPr>
          <a:xfrm>
            <a:off x="6544485" y="1453235"/>
            <a:ext cx="2560325" cy="6245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クラブ負担額</a:t>
            </a:r>
          </a:p>
        </p:txBody>
      </p:sp>
      <p:sp>
        <p:nvSpPr>
          <p:cNvPr id="12" name="正方形/長方形 11">
            <a:extLst>
              <a:ext uri="{FF2B5EF4-FFF2-40B4-BE49-F238E27FC236}">
                <a16:creationId xmlns:a16="http://schemas.microsoft.com/office/drawing/2014/main" id="{F77672F5-999D-47F2-A002-505D573C63A0}"/>
              </a:ext>
            </a:extLst>
          </p:cNvPr>
          <p:cNvSpPr/>
          <p:nvPr/>
        </p:nvSpPr>
        <p:spPr>
          <a:xfrm>
            <a:off x="6544482" y="2041068"/>
            <a:ext cx="2560325" cy="38535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地区補助金申請額と</a:t>
            </a:r>
            <a:endParaRPr kumimoji="1" lang="en-US" altLang="ja-JP" sz="3200" b="1" dirty="0"/>
          </a:p>
          <a:p>
            <a:pPr algn="ctr"/>
            <a:r>
              <a:rPr lang="ja-JP" altLang="en-US" sz="3200" b="1" dirty="0"/>
              <a:t>同額以上</a:t>
            </a:r>
            <a:endParaRPr kumimoji="1" lang="ja-JP" altLang="en-US" sz="3200" b="1" dirty="0"/>
          </a:p>
        </p:txBody>
      </p:sp>
      <p:sp>
        <p:nvSpPr>
          <p:cNvPr id="13" name="正方形/長方形 12">
            <a:extLst>
              <a:ext uri="{FF2B5EF4-FFF2-40B4-BE49-F238E27FC236}">
                <a16:creationId xmlns:a16="http://schemas.microsoft.com/office/drawing/2014/main" id="{FF9083A8-2EE0-4DA6-B683-D3A21EE6D4A4}"/>
              </a:ext>
            </a:extLst>
          </p:cNvPr>
          <p:cNvSpPr/>
          <p:nvPr/>
        </p:nvSpPr>
        <p:spPr>
          <a:xfrm>
            <a:off x="9104809" y="1453234"/>
            <a:ext cx="2734493" cy="594371"/>
          </a:xfrm>
          <a:prstGeom prst="rect">
            <a:avLst/>
          </a:prstGeom>
          <a:solidFill>
            <a:srgbClr val="96969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a:t>補助金</a:t>
            </a:r>
          </a:p>
        </p:txBody>
      </p:sp>
      <p:sp>
        <p:nvSpPr>
          <p:cNvPr id="14" name="正方形/長方形 13">
            <a:extLst>
              <a:ext uri="{FF2B5EF4-FFF2-40B4-BE49-F238E27FC236}">
                <a16:creationId xmlns:a16="http://schemas.microsoft.com/office/drawing/2014/main" id="{22F3DB6E-A49E-4277-A76B-791152E348AC}"/>
              </a:ext>
            </a:extLst>
          </p:cNvPr>
          <p:cNvSpPr/>
          <p:nvPr/>
        </p:nvSpPr>
        <p:spPr>
          <a:xfrm>
            <a:off x="9104807" y="2041068"/>
            <a:ext cx="2734494" cy="2786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r>
              <a:rPr kumimoji="1" lang="en-US" altLang="ja-JP" sz="2800" b="1" dirty="0"/>
              <a:t>20</a:t>
            </a:r>
            <a:r>
              <a:rPr kumimoji="1" lang="ja-JP" altLang="en-US" sz="2800" b="1" dirty="0"/>
              <a:t>万円～</a:t>
            </a:r>
            <a:endParaRPr kumimoji="1" lang="en-US" altLang="ja-JP" sz="2800" b="1" dirty="0"/>
          </a:p>
          <a:p>
            <a:pPr algn="ctr"/>
            <a:r>
              <a:rPr lang="en-US" altLang="ja-JP" sz="2800" b="1" dirty="0"/>
              <a:t>60</a:t>
            </a:r>
            <a:r>
              <a:rPr lang="ja-JP" altLang="en-US" sz="2800" b="1" dirty="0"/>
              <a:t>万円</a:t>
            </a:r>
            <a:endParaRPr kumimoji="1" lang="ja-JP" altLang="en-US" sz="2800" b="1" dirty="0"/>
          </a:p>
        </p:txBody>
      </p:sp>
      <p:sp>
        <p:nvSpPr>
          <p:cNvPr id="15" name="正方形/長方形 14">
            <a:extLst>
              <a:ext uri="{FF2B5EF4-FFF2-40B4-BE49-F238E27FC236}">
                <a16:creationId xmlns:a16="http://schemas.microsoft.com/office/drawing/2014/main" id="{6E2C4559-F51C-4A9F-9845-083F8BEE8555}"/>
              </a:ext>
            </a:extLst>
          </p:cNvPr>
          <p:cNvSpPr/>
          <p:nvPr/>
        </p:nvSpPr>
        <p:spPr>
          <a:xfrm>
            <a:off x="9104808" y="4810797"/>
            <a:ext cx="2734493" cy="108381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800" b="1" dirty="0">
                <a:solidFill>
                  <a:schemeClr val="tx1"/>
                </a:solidFill>
              </a:rPr>
              <a:t>20</a:t>
            </a:r>
            <a:r>
              <a:rPr kumimoji="1" lang="ja-JP" altLang="en-US" sz="2800" b="1" dirty="0">
                <a:solidFill>
                  <a:schemeClr val="tx1"/>
                </a:solidFill>
              </a:rPr>
              <a:t>万円～</a:t>
            </a:r>
            <a:endParaRPr kumimoji="1" lang="en-US" altLang="ja-JP" sz="2800" b="1" dirty="0">
              <a:solidFill>
                <a:schemeClr val="tx1"/>
              </a:solidFill>
            </a:endParaRPr>
          </a:p>
          <a:p>
            <a:pPr algn="ctr"/>
            <a:r>
              <a:rPr kumimoji="1" lang="en-US" altLang="ja-JP" sz="2800" b="1" dirty="0">
                <a:solidFill>
                  <a:schemeClr val="tx1"/>
                </a:solidFill>
              </a:rPr>
              <a:t>100</a:t>
            </a:r>
            <a:r>
              <a:rPr kumimoji="1" lang="ja-JP" altLang="en-US" sz="2800" b="1" dirty="0">
                <a:solidFill>
                  <a:schemeClr val="tx1"/>
                </a:solidFill>
              </a:rPr>
              <a:t>万円</a:t>
            </a:r>
          </a:p>
        </p:txBody>
      </p:sp>
      <p:sp>
        <p:nvSpPr>
          <p:cNvPr id="17" name="テキスト ボックス 16">
            <a:extLst>
              <a:ext uri="{FF2B5EF4-FFF2-40B4-BE49-F238E27FC236}">
                <a16:creationId xmlns:a16="http://schemas.microsoft.com/office/drawing/2014/main" id="{6EB0CC59-0E0D-4325-9C5A-A524E484DA36}"/>
              </a:ext>
            </a:extLst>
          </p:cNvPr>
          <p:cNvSpPr txBox="1"/>
          <p:nvPr/>
        </p:nvSpPr>
        <p:spPr>
          <a:xfrm>
            <a:off x="970461" y="6167737"/>
            <a:ext cx="10251078" cy="461665"/>
          </a:xfrm>
          <a:prstGeom prst="rect">
            <a:avLst/>
          </a:prstGeom>
          <a:noFill/>
        </p:spPr>
        <p:txBody>
          <a:bodyPr wrap="square">
            <a:spAutoFit/>
          </a:bodyPr>
          <a:lstStyle/>
          <a:p>
            <a:r>
              <a:rPr lang="ja-JP" altLang="en-US" sz="2400" b="1" dirty="0"/>
              <a:t>　＊寄付実績に基づいて減額される場合も。最低補助金は</a:t>
            </a:r>
            <a:r>
              <a:rPr lang="en-US" altLang="ja-JP" sz="2400" b="1" dirty="0"/>
              <a:t>20</a:t>
            </a:r>
            <a:r>
              <a:rPr lang="ja-JP" altLang="en-US" sz="2400" b="1" dirty="0"/>
              <a:t>万円です。</a:t>
            </a:r>
          </a:p>
        </p:txBody>
      </p:sp>
      <p:sp>
        <p:nvSpPr>
          <p:cNvPr id="18" name="楕円 17">
            <a:extLst>
              <a:ext uri="{FF2B5EF4-FFF2-40B4-BE49-F238E27FC236}">
                <a16:creationId xmlns:a16="http://schemas.microsoft.com/office/drawing/2014/main" id="{4202A44D-7921-4E5A-8513-F090525A2F85}"/>
              </a:ext>
            </a:extLst>
          </p:cNvPr>
          <p:cNvSpPr/>
          <p:nvPr/>
        </p:nvSpPr>
        <p:spPr>
          <a:xfrm>
            <a:off x="206246" y="823281"/>
            <a:ext cx="3095895" cy="914400"/>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t>基本補助金額</a:t>
            </a:r>
          </a:p>
        </p:txBody>
      </p:sp>
    </p:spTree>
    <p:extLst>
      <p:ext uri="{BB962C8B-B14F-4D97-AF65-F5344CB8AC3E}">
        <p14:creationId xmlns:p14="http://schemas.microsoft.com/office/powerpoint/2010/main" val="38716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3AA7559-EF5C-414C-B430-EBC7D4340853}"/>
              </a:ext>
            </a:extLst>
          </p:cNvPr>
          <p:cNvPicPr>
            <a:picLocks noChangeAspect="1"/>
          </p:cNvPicPr>
          <p:nvPr/>
        </p:nvPicPr>
        <p:blipFill>
          <a:blip r:embed="rId3"/>
          <a:stretch>
            <a:fillRect/>
          </a:stretch>
        </p:blipFill>
        <p:spPr>
          <a:xfrm>
            <a:off x="1625477" y="901303"/>
            <a:ext cx="9266723" cy="646232"/>
          </a:xfrm>
          <a:prstGeom prst="rect">
            <a:avLst/>
          </a:prstGeom>
        </p:spPr>
      </p:pic>
      <p:graphicFrame>
        <p:nvGraphicFramePr>
          <p:cNvPr id="3" name="表 2">
            <a:extLst>
              <a:ext uri="{FF2B5EF4-FFF2-40B4-BE49-F238E27FC236}">
                <a16:creationId xmlns:a16="http://schemas.microsoft.com/office/drawing/2014/main" id="{7BD26716-0304-4FE1-A8B8-D5A5AF8A38F9}"/>
              </a:ext>
            </a:extLst>
          </p:cNvPr>
          <p:cNvGraphicFramePr>
            <a:graphicFrameLocks noGrp="1"/>
          </p:cNvGraphicFramePr>
          <p:nvPr/>
        </p:nvGraphicFramePr>
        <p:xfrm>
          <a:off x="1638003" y="2015536"/>
          <a:ext cx="9660475" cy="369094"/>
        </p:xfrm>
        <a:graphic>
          <a:graphicData uri="http://schemas.openxmlformats.org/drawingml/2006/table">
            <a:tbl>
              <a:tblPr firstRow="1" bandRow="1"/>
              <a:tblGrid>
                <a:gridCol w="878812">
                  <a:extLst>
                    <a:ext uri="{9D8B030D-6E8A-4147-A177-3AD203B41FA5}">
                      <a16:colId xmlns:a16="http://schemas.microsoft.com/office/drawing/2014/main" val="4772196"/>
                    </a:ext>
                  </a:extLst>
                </a:gridCol>
                <a:gridCol w="798333">
                  <a:extLst>
                    <a:ext uri="{9D8B030D-6E8A-4147-A177-3AD203B41FA5}">
                      <a16:colId xmlns:a16="http://schemas.microsoft.com/office/drawing/2014/main" val="326590437"/>
                    </a:ext>
                  </a:extLst>
                </a:gridCol>
                <a:gridCol w="798333">
                  <a:extLst>
                    <a:ext uri="{9D8B030D-6E8A-4147-A177-3AD203B41FA5}">
                      <a16:colId xmlns:a16="http://schemas.microsoft.com/office/drawing/2014/main" val="2373702098"/>
                    </a:ext>
                  </a:extLst>
                </a:gridCol>
                <a:gridCol w="798333">
                  <a:extLst>
                    <a:ext uri="{9D8B030D-6E8A-4147-A177-3AD203B41FA5}">
                      <a16:colId xmlns:a16="http://schemas.microsoft.com/office/drawing/2014/main" val="3521597191"/>
                    </a:ext>
                  </a:extLst>
                </a:gridCol>
                <a:gridCol w="798333">
                  <a:extLst>
                    <a:ext uri="{9D8B030D-6E8A-4147-A177-3AD203B41FA5}">
                      <a16:colId xmlns:a16="http://schemas.microsoft.com/office/drawing/2014/main" val="3248163094"/>
                    </a:ext>
                  </a:extLst>
                </a:gridCol>
                <a:gridCol w="798333">
                  <a:extLst>
                    <a:ext uri="{9D8B030D-6E8A-4147-A177-3AD203B41FA5}">
                      <a16:colId xmlns:a16="http://schemas.microsoft.com/office/drawing/2014/main" val="3968833018"/>
                    </a:ext>
                  </a:extLst>
                </a:gridCol>
                <a:gridCol w="798333">
                  <a:extLst>
                    <a:ext uri="{9D8B030D-6E8A-4147-A177-3AD203B41FA5}">
                      <a16:colId xmlns:a16="http://schemas.microsoft.com/office/drawing/2014/main" val="501775114"/>
                    </a:ext>
                  </a:extLst>
                </a:gridCol>
                <a:gridCol w="798333">
                  <a:extLst>
                    <a:ext uri="{9D8B030D-6E8A-4147-A177-3AD203B41FA5}">
                      <a16:colId xmlns:a16="http://schemas.microsoft.com/office/drawing/2014/main" val="222151447"/>
                    </a:ext>
                  </a:extLst>
                </a:gridCol>
                <a:gridCol w="798333">
                  <a:extLst>
                    <a:ext uri="{9D8B030D-6E8A-4147-A177-3AD203B41FA5}">
                      <a16:colId xmlns:a16="http://schemas.microsoft.com/office/drawing/2014/main" val="1255652968"/>
                    </a:ext>
                  </a:extLst>
                </a:gridCol>
                <a:gridCol w="798333">
                  <a:extLst>
                    <a:ext uri="{9D8B030D-6E8A-4147-A177-3AD203B41FA5}">
                      <a16:colId xmlns:a16="http://schemas.microsoft.com/office/drawing/2014/main" val="3487477535"/>
                    </a:ext>
                  </a:extLst>
                </a:gridCol>
                <a:gridCol w="798333">
                  <a:extLst>
                    <a:ext uri="{9D8B030D-6E8A-4147-A177-3AD203B41FA5}">
                      <a16:colId xmlns:a16="http://schemas.microsoft.com/office/drawing/2014/main" val="1785681557"/>
                    </a:ext>
                  </a:extLst>
                </a:gridCol>
                <a:gridCol w="798333">
                  <a:extLst>
                    <a:ext uri="{9D8B030D-6E8A-4147-A177-3AD203B41FA5}">
                      <a16:colId xmlns:a16="http://schemas.microsoft.com/office/drawing/2014/main" val="968173693"/>
                    </a:ext>
                  </a:extLst>
                </a:gridCol>
              </a:tblGrid>
              <a:tr h="30016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8</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dirty="0">
                          <a:latin typeface="HG丸ｺﾞｼｯｸM-PRO" panose="020F0600000000000000" pitchFamily="50" charset="-128"/>
                          <a:ea typeface="HG丸ｺﾞｼｯｸM-PRO" panose="020F0600000000000000" pitchFamily="50" charset="-128"/>
                        </a:rPr>
                        <a:t>10</a:t>
                      </a:r>
                      <a:r>
                        <a:rPr kumimoji="1" lang="ja-JP" altLang="en-US" sz="2000" b="0" i="0" u="none" strike="noStrike" kern="1200" cap="none" spc="-10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spc="-1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11</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12</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highlight>
                            <a:srgbClr val="FFFF00"/>
                          </a:highlight>
                          <a:latin typeface="HG丸ｺﾞｼｯｸM-PRO" panose="020F0600000000000000" pitchFamily="50" charset="-128"/>
                          <a:ea typeface="HG丸ｺﾞｼｯｸM-PRO" panose="020F0600000000000000" pitchFamily="50" charset="-128"/>
                        </a:rPr>
                        <a:t>1</a:t>
                      </a:r>
                      <a:r>
                        <a:rPr kumimoji="1" lang="ja-JP" altLang="en-US" sz="2000" dirty="0">
                          <a:highlight>
                            <a:srgbClr val="FFFF00"/>
                          </a:highlight>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latin typeface="HG丸ｺﾞｼｯｸM-PRO" panose="020F0600000000000000" pitchFamily="50" charset="-128"/>
                          <a:ea typeface="HG丸ｺﾞｼｯｸM-PRO" panose="020F0600000000000000" pitchFamily="50" charset="-128"/>
                        </a:rPr>
                        <a:t>2</a:t>
                      </a:r>
                      <a:r>
                        <a:rPr kumimoji="1" lang="ja-JP" altLang="en-US" sz="2000" b="1"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3</a:t>
                      </a:r>
                      <a:r>
                        <a:rPr kumimoji="1" lang="ja-JP" altLang="en-US"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4</a:t>
                      </a:r>
                      <a:r>
                        <a:rPr kumimoji="1" lang="ja-JP" altLang="en-US"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rgbClr val="C00000"/>
                          </a:solidFill>
                          <a:latin typeface="HG丸ｺﾞｼｯｸM-PRO" panose="020F0600000000000000" pitchFamily="50" charset="-128"/>
                          <a:ea typeface="HG丸ｺﾞｼｯｸM-PRO" panose="020F0600000000000000" pitchFamily="50" charset="-128"/>
                        </a:rPr>
                        <a:t>5</a:t>
                      </a:r>
                      <a:r>
                        <a:rPr kumimoji="1" lang="ja-JP" altLang="en-US" sz="2000" dirty="0">
                          <a:solidFill>
                            <a:srgbClr val="C00000"/>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rgbClr val="C00000"/>
                          </a:solidFill>
                          <a:latin typeface="HG丸ｺﾞｼｯｸM-PRO" panose="020F0600000000000000" pitchFamily="50" charset="-128"/>
                          <a:ea typeface="HG丸ｺﾞｼｯｸM-PRO" panose="020F0600000000000000" pitchFamily="50" charset="-128"/>
                        </a:rPr>
                        <a:t>6</a:t>
                      </a:r>
                      <a:r>
                        <a:rPr kumimoji="1" lang="ja-JP" altLang="en-US" sz="2000" dirty="0">
                          <a:solidFill>
                            <a:srgbClr val="C00000"/>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6879322"/>
                  </a:ext>
                </a:extLst>
              </a:tr>
            </a:tbl>
          </a:graphicData>
        </a:graphic>
      </p:graphicFrame>
      <p:sp>
        <p:nvSpPr>
          <p:cNvPr id="4" name="正方形/長方形 3">
            <a:extLst>
              <a:ext uri="{FF2B5EF4-FFF2-40B4-BE49-F238E27FC236}">
                <a16:creationId xmlns:a16="http://schemas.microsoft.com/office/drawing/2014/main" id="{560B1F1B-0698-4D4F-991A-3EF20065B0E1}"/>
              </a:ext>
            </a:extLst>
          </p:cNvPr>
          <p:cNvSpPr/>
          <p:nvPr/>
        </p:nvSpPr>
        <p:spPr>
          <a:xfrm>
            <a:off x="1202500" y="1531295"/>
            <a:ext cx="10371550" cy="5182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b="1" dirty="0">
                <a:solidFill>
                  <a:schemeClr val="tx1"/>
                </a:solidFill>
              </a:rPr>
              <a:t>2022-23</a:t>
            </a:r>
            <a:r>
              <a:rPr kumimoji="1" lang="ja-JP" altLang="en-US" sz="2800" b="1" dirty="0">
                <a:solidFill>
                  <a:schemeClr val="tx1"/>
                </a:solidFill>
              </a:rPr>
              <a:t>年度　</a:t>
            </a:r>
            <a:r>
              <a:rPr kumimoji="1" lang="en-US" altLang="ja-JP" sz="2000" b="1" dirty="0">
                <a:solidFill>
                  <a:schemeClr val="tx1"/>
                </a:solidFill>
              </a:rPr>
              <a:t>2023-24</a:t>
            </a:r>
            <a:r>
              <a:rPr kumimoji="1" lang="ja-JP" altLang="en-US" sz="2000" b="1" dirty="0">
                <a:solidFill>
                  <a:schemeClr val="tx1"/>
                </a:solidFill>
              </a:rPr>
              <a:t>年度･･･　･･･</a:t>
            </a:r>
          </a:p>
        </p:txBody>
      </p:sp>
      <p:sp>
        <p:nvSpPr>
          <p:cNvPr id="6" name="吹き出し: 四角形 5">
            <a:extLst>
              <a:ext uri="{FF2B5EF4-FFF2-40B4-BE49-F238E27FC236}">
                <a16:creationId xmlns:a16="http://schemas.microsoft.com/office/drawing/2014/main" id="{B1AE25BE-BD22-4D6F-A3D0-6EAFAFC5B437}"/>
              </a:ext>
            </a:extLst>
          </p:cNvPr>
          <p:cNvSpPr/>
          <p:nvPr/>
        </p:nvSpPr>
        <p:spPr>
          <a:xfrm>
            <a:off x="4275550" y="2793304"/>
            <a:ext cx="1903956" cy="926926"/>
          </a:xfrm>
          <a:prstGeom prst="wedgeRectCallout">
            <a:avLst>
              <a:gd name="adj1" fmla="val 85385"/>
              <a:gd name="adj2" fmla="val -10285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b="1" dirty="0"/>
              <a:t>次年度の</a:t>
            </a:r>
            <a:endParaRPr kumimoji="1" lang="en-US" altLang="ja-JP" sz="2400" b="1" dirty="0"/>
          </a:p>
          <a:p>
            <a:pPr algn="ctr"/>
            <a:r>
              <a:rPr lang="ja-JP" altLang="en-US" sz="2400" b="1" dirty="0"/>
              <a:t>資格認定</a:t>
            </a:r>
            <a:endParaRPr kumimoji="1" lang="ja-JP" altLang="en-US" sz="2400" b="1" dirty="0"/>
          </a:p>
        </p:txBody>
      </p:sp>
      <p:sp>
        <p:nvSpPr>
          <p:cNvPr id="9" name="正方形/長方形 8">
            <a:extLst>
              <a:ext uri="{FF2B5EF4-FFF2-40B4-BE49-F238E27FC236}">
                <a16:creationId xmlns:a16="http://schemas.microsoft.com/office/drawing/2014/main" id="{B52460E6-92C0-4951-A7C2-254F50C1C12F}"/>
              </a:ext>
            </a:extLst>
          </p:cNvPr>
          <p:cNvSpPr/>
          <p:nvPr/>
        </p:nvSpPr>
        <p:spPr>
          <a:xfrm>
            <a:off x="1202499" y="3995966"/>
            <a:ext cx="10371550" cy="6126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sz="2800" b="1" dirty="0"/>
              <a:t>2023-24</a:t>
            </a:r>
            <a:r>
              <a:rPr kumimoji="1" lang="ja-JP" altLang="en-US" sz="2800" b="1" dirty="0"/>
              <a:t>年度　</a:t>
            </a:r>
            <a:r>
              <a:rPr kumimoji="1" lang="en-US" altLang="ja-JP" sz="2000" b="1" dirty="0"/>
              <a:t>2024-25</a:t>
            </a:r>
            <a:r>
              <a:rPr kumimoji="1" lang="ja-JP" altLang="en-US" sz="2000" b="1" dirty="0"/>
              <a:t>年度･･･　･･･</a:t>
            </a:r>
          </a:p>
        </p:txBody>
      </p:sp>
      <p:graphicFrame>
        <p:nvGraphicFramePr>
          <p:cNvPr id="10" name="表 9">
            <a:extLst>
              <a:ext uri="{FF2B5EF4-FFF2-40B4-BE49-F238E27FC236}">
                <a16:creationId xmlns:a16="http://schemas.microsoft.com/office/drawing/2014/main" id="{7F24C886-9A83-4DB0-9231-B4FD25D35738}"/>
              </a:ext>
            </a:extLst>
          </p:cNvPr>
          <p:cNvGraphicFramePr>
            <a:graphicFrameLocks noGrp="1"/>
          </p:cNvGraphicFramePr>
          <p:nvPr/>
        </p:nvGraphicFramePr>
        <p:xfrm>
          <a:off x="1616395" y="4685894"/>
          <a:ext cx="9677538" cy="484241"/>
        </p:xfrm>
        <a:graphic>
          <a:graphicData uri="http://schemas.openxmlformats.org/drawingml/2006/table">
            <a:tbl>
              <a:tblPr firstRow="1" bandRow="1"/>
              <a:tblGrid>
                <a:gridCol w="880365">
                  <a:extLst>
                    <a:ext uri="{9D8B030D-6E8A-4147-A177-3AD203B41FA5}">
                      <a16:colId xmlns:a16="http://schemas.microsoft.com/office/drawing/2014/main" val="1401054601"/>
                    </a:ext>
                  </a:extLst>
                </a:gridCol>
                <a:gridCol w="799743">
                  <a:extLst>
                    <a:ext uri="{9D8B030D-6E8A-4147-A177-3AD203B41FA5}">
                      <a16:colId xmlns:a16="http://schemas.microsoft.com/office/drawing/2014/main" val="396910466"/>
                    </a:ext>
                  </a:extLst>
                </a:gridCol>
                <a:gridCol w="799743">
                  <a:extLst>
                    <a:ext uri="{9D8B030D-6E8A-4147-A177-3AD203B41FA5}">
                      <a16:colId xmlns:a16="http://schemas.microsoft.com/office/drawing/2014/main" val="3872334804"/>
                    </a:ext>
                  </a:extLst>
                </a:gridCol>
                <a:gridCol w="799743">
                  <a:extLst>
                    <a:ext uri="{9D8B030D-6E8A-4147-A177-3AD203B41FA5}">
                      <a16:colId xmlns:a16="http://schemas.microsoft.com/office/drawing/2014/main" val="3735889625"/>
                    </a:ext>
                  </a:extLst>
                </a:gridCol>
                <a:gridCol w="799743">
                  <a:extLst>
                    <a:ext uri="{9D8B030D-6E8A-4147-A177-3AD203B41FA5}">
                      <a16:colId xmlns:a16="http://schemas.microsoft.com/office/drawing/2014/main" val="2027010814"/>
                    </a:ext>
                  </a:extLst>
                </a:gridCol>
                <a:gridCol w="799743">
                  <a:extLst>
                    <a:ext uri="{9D8B030D-6E8A-4147-A177-3AD203B41FA5}">
                      <a16:colId xmlns:a16="http://schemas.microsoft.com/office/drawing/2014/main" val="1009156238"/>
                    </a:ext>
                  </a:extLst>
                </a:gridCol>
                <a:gridCol w="799743">
                  <a:extLst>
                    <a:ext uri="{9D8B030D-6E8A-4147-A177-3AD203B41FA5}">
                      <a16:colId xmlns:a16="http://schemas.microsoft.com/office/drawing/2014/main" val="1462175618"/>
                    </a:ext>
                  </a:extLst>
                </a:gridCol>
                <a:gridCol w="799743">
                  <a:extLst>
                    <a:ext uri="{9D8B030D-6E8A-4147-A177-3AD203B41FA5}">
                      <a16:colId xmlns:a16="http://schemas.microsoft.com/office/drawing/2014/main" val="1208699924"/>
                    </a:ext>
                  </a:extLst>
                </a:gridCol>
                <a:gridCol w="799743">
                  <a:extLst>
                    <a:ext uri="{9D8B030D-6E8A-4147-A177-3AD203B41FA5}">
                      <a16:colId xmlns:a16="http://schemas.microsoft.com/office/drawing/2014/main" val="2927063632"/>
                    </a:ext>
                  </a:extLst>
                </a:gridCol>
                <a:gridCol w="799743">
                  <a:extLst>
                    <a:ext uri="{9D8B030D-6E8A-4147-A177-3AD203B41FA5}">
                      <a16:colId xmlns:a16="http://schemas.microsoft.com/office/drawing/2014/main" val="2785322437"/>
                    </a:ext>
                  </a:extLst>
                </a:gridCol>
                <a:gridCol w="799743">
                  <a:extLst>
                    <a:ext uri="{9D8B030D-6E8A-4147-A177-3AD203B41FA5}">
                      <a16:colId xmlns:a16="http://schemas.microsoft.com/office/drawing/2014/main" val="819801964"/>
                    </a:ext>
                  </a:extLst>
                </a:gridCol>
                <a:gridCol w="799743">
                  <a:extLst>
                    <a:ext uri="{9D8B030D-6E8A-4147-A177-3AD203B41FA5}">
                      <a16:colId xmlns:a16="http://schemas.microsoft.com/office/drawing/2014/main" val="3975035248"/>
                    </a:ext>
                  </a:extLst>
                </a:gridCol>
              </a:tblGrid>
              <a:tr h="48424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8</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dirty="0">
                          <a:latin typeface="HG丸ｺﾞｼｯｸM-PRO" panose="020F0600000000000000" pitchFamily="50" charset="-128"/>
                          <a:ea typeface="HG丸ｺﾞｼｯｸM-PRO" panose="020F0600000000000000" pitchFamily="50" charset="-128"/>
                        </a:rPr>
                        <a:t>10</a:t>
                      </a:r>
                      <a:r>
                        <a:rPr kumimoji="1" lang="ja-JP" altLang="en-US" sz="2000" b="0" i="0" u="none" strike="noStrike" kern="1200" cap="none" spc="-10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spc="-1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11</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12</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latin typeface="HG丸ｺﾞｼｯｸM-PRO" panose="020F0600000000000000" pitchFamily="50" charset="-128"/>
                          <a:ea typeface="HG丸ｺﾞｼｯｸM-PRO" panose="020F0600000000000000" pitchFamily="50" charset="-128"/>
                        </a:rPr>
                        <a:t>2</a:t>
                      </a:r>
                      <a:r>
                        <a:rPr kumimoji="1" lang="ja-JP" altLang="en-US" sz="2000" b="1"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5</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935026"/>
                  </a:ext>
                </a:extLst>
              </a:tr>
            </a:tbl>
          </a:graphicData>
        </a:graphic>
      </p:graphicFrame>
      <p:sp>
        <p:nvSpPr>
          <p:cNvPr id="13" name="吹き出し: 四角形 12">
            <a:extLst>
              <a:ext uri="{FF2B5EF4-FFF2-40B4-BE49-F238E27FC236}">
                <a16:creationId xmlns:a16="http://schemas.microsoft.com/office/drawing/2014/main" id="{3A5AC8BC-3259-4C0E-ABEE-F51F0E474EDC}"/>
              </a:ext>
            </a:extLst>
          </p:cNvPr>
          <p:cNvSpPr/>
          <p:nvPr/>
        </p:nvSpPr>
        <p:spPr>
          <a:xfrm>
            <a:off x="6204059" y="2817672"/>
            <a:ext cx="2984601" cy="902558"/>
          </a:xfrm>
          <a:prstGeom prst="wedgeRectCallout">
            <a:avLst>
              <a:gd name="adj1" fmla="val 39635"/>
              <a:gd name="adj2" fmla="val -10671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b="1" dirty="0"/>
              <a:t>次年度の申請受付</a:t>
            </a:r>
            <a:endParaRPr kumimoji="1" lang="en-US" altLang="ja-JP" sz="2400" b="1" dirty="0"/>
          </a:p>
          <a:p>
            <a:pPr algn="ctr"/>
            <a:r>
              <a:rPr lang="en-US" altLang="ja-JP" sz="2400" b="1" dirty="0"/>
              <a:t>3</a:t>
            </a:r>
            <a:r>
              <a:rPr lang="ja-JP" altLang="en-US" sz="2400" b="1" dirty="0"/>
              <a:t>月＆</a:t>
            </a:r>
            <a:r>
              <a:rPr lang="en-US" altLang="ja-JP" sz="2400" b="1" dirty="0"/>
              <a:t>4</a:t>
            </a:r>
            <a:r>
              <a:rPr lang="ja-JP" altLang="en-US" sz="2400" b="1" dirty="0"/>
              <a:t>月</a:t>
            </a:r>
            <a:endParaRPr kumimoji="1" lang="ja-JP" altLang="en-US" sz="2400" b="1" dirty="0"/>
          </a:p>
        </p:txBody>
      </p:sp>
      <p:sp>
        <p:nvSpPr>
          <p:cNvPr id="15" name="吹き出し: 四角形 14">
            <a:extLst>
              <a:ext uri="{FF2B5EF4-FFF2-40B4-BE49-F238E27FC236}">
                <a16:creationId xmlns:a16="http://schemas.microsoft.com/office/drawing/2014/main" id="{276731CD-A705-4A9A-918D-5358C52CE522}"/>
              </a:ext>
            </a:extLst>
          </p:cNvPr>
          <p:cNvSpPr/>
          <p:nvPr/>
        </p:nvSpPr>
        <p:spPr>
          <a:xfrm>
            <a:off x="1432143" y="5543356"/>
            <a:ext cx="2551134" cy="857444"/>
          </a:xfrm>
          <a:prstGeom prst="wedgeRectCallout">
            <a:avLst>
              <a:gd name="adj1" fmla="val -4394"/>
              <a:gd name="adj2" fmla="val -9561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b="1" dirty="0"/>
              <a:t>財団から補助金着金後</a:t>
            </a:r>
            <a:endParaRPr kumimoji="1" lang="en-US" altLang="ja-JP" b="1" dirty="0"/>
          </a:p>
          <a:p>
            <a:pPr algn="ctr"/>
            <a:r>
              <a:rPr kumimoji="1" lang="ja-JP" altLang="en-US" b="1" dirty="0"/>
              <a:t>プロジェクトの開始</a:t>
            </a:r>
          </a:p>
        </p:txBody>
      </p:sp>
      <p:sp>
        <p:nvSpPr>
          <p:cNvPr id="19" name="フローチャート: 結合子 18">
            <a:extLst>
              <a:ext uri="{FF2B5EF4-FFF2-40B4-BE49-F238E27FC236}">
                <a16:creationId xmlns:a16="http://schemas.microsoft.com/office/drawing/2014/main" id="{92185C68-985A-4FEC-8791-9C90CAF23EF9}"/>
              </a:ext>
            </a:extLst>
          </p:cNvPr>
          <p:cNvSpPr/>
          <p:nvPr/>
        </p:nvSpPr>
        <p:spPr>
          <a:xfrm>
            <a:off x="2518985" y="4760459"/>
            <a:ext cx="650100" cy="486956"/>
          </a:xfrm>
          <a:prstGeom prst="flowChart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矢印: ストライプ 10">
            <a:extLst>
              <a:ext uri="{FF2B5EF4-FFF2-40B4-BE49-F238E27FC236}">
                <a16:creationId xmlns:a16="http://schemas.microsoft.com/office/drawing/2014/main" id="{22B98554-F6E5-46EB-90C1-B6F77649F6BA}"/>
              </a:ext>
            </a:extLst>
          </p:cNvPr>
          <p:cNvSpPr/>
          <p:nvPr/>
        </p:nvSpPr>
        <p:spPr>
          <a:xfrm>
            <a:off x="9237766" y="2529721"/>
            <a:ext cx="2360836" cy="1478459"/>
          </a:xfrm>
          <a:prstGeom prst="stripedRightArrow">
            <a:avLst>
              <a:gd name="adj1" fmla="val 50000"/>
              <a:gd name="adj2" fmla="val 4836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b="1" dirty="0">
                <a:solidFill>
                  <a:schemeClr val="tx1"/>
                </a:solidFill>
              </a:rPr>
              <a:t>承認手続期間</a:t>
            </a:r>
            <a:r>
              <a:rPr kumimoji="1" lang="en-US" altLang="ja-JP" sz="2000" b="1" dirty="0">
                <a:solidFill>
                  <a:schemeClr val="tx1"/>
                </a:solidFill>
              </a:rPr>
              <a:t>5</a:t>
            </a:r>
            <a:r>
              <a:rPr kumimoji="1" lang="ja-JP" altLang="en-US" sz="2000" b="1" dirty="0">
                <a:solidFill>
                  <a:schemeClr val="tx1"/>
                </a:solidFill>
              </a:rPr>
              <a:t>月＆</a:t>
            </a:r>
            <a:r>
              <a:rPr kumimoji="1" lang="en-US" altLang="ja-JP" sz="2000" b="1" dirty="0">
                <a:solidFill>
                  <a:schemeClr val="tx1"/>
                </a:solidFill>
              </a:rPr>
              <a:t>6</a:t>
            </a:r>
            <a:r>
              <a:rPr kumimoji="1" lang="ja-JP" altLang="en-US" sz="2000" b="1" dirty="0">
                <a:solidFill>
                  <a:schemeClr val="tx1"/>
                </a:solidFill>
              </a:rPr>
              <a:t>月</a:t>
            </a:r>
          </a:p>
        </p:txBody>
      </p:sp>
      <p:pic>
        <p:nvPicPr>
          <p:cNvPr id="16" name="図 15" descr="テキスト, ロゴ&#10;&#10;自動的に生成された説明">
            <a:extLst>
              <a:ext uri="{FF2B5EF4-FFF2-40B4-BE49-F238E27FC236}">
                <a16:creationId xmlns:a16="http://schemas.microsoft.com/office/drawing/2014/main" id="{6651AFE2-B516-41B3-A52A-5ECDE89E07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124" y="185237"/>
            <a:ext cx="1626321" cy="612935"/>
          </a:xfrm>
          <a:prstGeom prst="rect">
            <a:avLst/>
          </a:prstGeom>
        </p:spPr>
      </p:pic>
      <p:graphicFrame>
        <p:nvGraphicFramePr>
          <p:cNvPr id="20" name="表 19">
            <a:extLst>
              <a:ext uri="{FF2B5EF4-FFF2-40B4-BE49-F238E27FC236}">
                <a16:creationId xmlns:a16="http://schemas.microsoft.com/office/drawing/2014/main" id="{FEB3E167-1FB2-4F30-A8E2-C97C3CBAFBAA}"/>
              </a:ext>
            </a:extLst>
          </p:cNvPr>
          <p:cNvGraphicFramePr>
            <a:graphicFrameLocks noGrp="1"/>
          </p:cNvGraphicFramePr>
          <p:nvPr/>
        </p:nvGraphicFramePr>
        <p:xfrm>
          <a:off x="1998986" y="24524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pPr algn="ct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地区補助金の業務サイクル</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35456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1" grpId="0" animBg="1"/>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2417</Words>
  <Application>Microsoft Office PowerPoint</Application>
  <PresentationFormat>ワイド画面</PresentationFormat>
  <Paragraphs>304</Paragraphs>
  <Slides>24</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6</vt:i4>
      </vt:variant>
      <vt:variant>
        <vt:lpstr>スライド タイトル</vt:lpstr>
      </vt:variant>
      <vt:variant>
        <vt:i4>24</vt:i4>
      </vt:variant>
    </vt:vector>
  </HeadingPairs>
  <TitlesOfParts>
    <vt:vector size="42" baseType="lpstr">
      <vt:lpstr>HGｺﾞｼｯｸM</vt:lpstr>
      <vt:lpstr>HG丸ｺﾞｼｯｸM-PRO</vt:lpstr>
      <vt:lpstr>游ゴシック</vt:lpstr>
      <vt:lpstr>游ゴシック Light</vt:lpstr>
      <vt:lpstr>游明朝</vt:lpstr>
      <vt:lpstr>Arial</vt:lpstr>
      <vt:lpstr>Arial Narrow</vt:lpstr>
      <vt:lpstr>Calibri</vt:lpstr>
      <vt:lpstr>Century Schoolbook</vt:lpstr>
      <vt:lpstr>Georgia</vt:lpstr>
      <vt:lpstr>Times New Roman</vt:lpstr>
      <vt:lpstr>Wingdings 2</vt:lpstr>
      <vt:lpstr>2_Custom Design</vt:lpstr>
      <vt:lpstr>Office テーマ</vt:lpstr>
      <vt:lpstr>2_Custom Design</vt:lpstr>
      <vt:lpstr>View</vt:lpstr>
      <vt:lpstr>2_Custom Design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国際ロータリー2660</dc:creator>
  <cp:lastModifiedBy>岡松 展明</cp:lastModifiedBy>
  <cp:revision>36</cp:revision>
  <dcterms:created xsi:type="dcterms:W3CDTF">2022-08-30T05:44:55Z</dcterms:created>
  <dcterms:modified xsi:type="dcterms:W3CDTF">2023-02-20T05:15:02Z</dcterms:modified>
</cp:coreProperties>
</file>