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4" r:id="rId2"/>
    <p:sldMasterId id="2147483666" r:id="rId3"/>
    <p:sldMasterId id="2147483684" r:id="rId4"/>
    <p:sldMasterId id="2147483697" r:id="rId5"/>
  </p:sldMasterIdLst>
  <p:notesMasterIdLst>
    <p:notesMasterId r:id="rId13"/>
  </p:notesMasterIdLst>
  <p:sldIdLst>
    <p:sldId id="792" r:id="rId6"/>
    <p:sldId id="800" r:id="rId7"/>
    <p:sldId id="833" r:id="rId8"/>
    <p:sldId id="835" r:id="rId9"/>
    <p:sldId id="803" r:id="rId10"/>
    <p:sldId id="802" r:id="rId11"/>
    <p:sldId id="372" r:id="rId12"/>
  </p:sldIdLst>
  <p:sldSz cx="12192000" cy="6858000"/>
  <p:notesSz cx="9945688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ukuda-Doi Mayumi" initials="" lastIdx="0" clrIdx="0"/>
  <p:cmAuthor id="2" name="村橋 義晃" initials="村橋" lastIdx="3" clrIdx="1">
    <p:extLst>
      <p:ext uri="{19B8F6BF-5375-455C-9EA6-DF929625EA0E}">
        <p15:presenceInfo xmlns:p15="http://schemas.microsoft.com/office/powerpoint/2012/main" userId="7337a53d2e2c47b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CFEB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89" autoAdjust="0"/>
    <p:restoredTop sz="68846" autoAdjust="0"/>
  </p:normalViewPr>
  <p:slideViewPr>
    <p:cSldViewPr snapToGrid="0">
      <p:cViewPr varScale="1">
        <p:scale>
          <a:sx n="49" d="100"/>
          <a:sy n="49" d="100"/>
        </p:scale>
        <p:origin x="105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79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799" cy="344091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9" cy="344091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8C024F22-F7BB-4474-9DFA-ADD59EB31F74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857250"/>
            <a:ext cx="4113212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570" y="3300413"/>
            <a:ext cx="7956550" cy="2700338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13911"/>
            <a:ext cx="4309799" cy="344090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3588" y="6513911"/>
            <a:ext cx="4309799" cy="344090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DA151310-E4AF-4337-BA6E-528A8B5D2E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370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51310-E4AF-4337-BA6E-528A8B5D2EE5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0224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7250"/>
            <a:ext cx="4113212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51310-E4AF-4337-BA6E-528A8B5D2EE5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24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7250"/>
            <a:ext cx="4113212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51310-E4AF-4337-BA6E-528A8B5D2EE5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807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7250"/>
            <a:ext cx="4113212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ea"/>
              <a:buNone/>
            </a:pPr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51310-E4AF-4337-BA6E-528A8B5D2EE5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66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7250"/>
            <a:ext cx="4113212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51310-E4AF-4337-BA6E-528A8B5D2EE5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392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7250"/>
            <a:ext cx="4113212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51310-E4AF-4337-BA6E-528A8B5D2EE5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47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2" name="Shape 19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462732">
              <a:lnSpc>
                <a:spcPct val="117999"/>
              </a:lnSpc>
              <a:defRPr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476384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34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15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759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1190625" y="2268141"/>
            <a:ext cx="9810750" cy="2321719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69" name="Shape 16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808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9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9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83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59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00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36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2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0F94-2FCF-4AEE-8560-B051CAABC4A8}" type="datetimeFigureOut">
              <a:rPr kumimoji="1" lang="ja-JP" altLang="en-US" smtClean="0"/>
              <a:pPr/>
              <a:t>2023/2/20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C2C2-9634-4762-ADC6-B8EDEA88E7B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43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37" tIns="34269" rIns="68537" bIns="34269" rtlCol="0" anchor="t"/>
          <a:lstStyle/>
          <a:p>
            <a:pPr algn="ctr"/>
            <a:endParaRPr lang="en-US" sz="1350">
              <a:solidFill>
                <a:srgbClr val="E7E7E8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191000"/>
          </a:xfrm>
          <a:prstGeom prst="rect">
            <a:avLst/>
          </a:prstGeom>
        </p:spPr>
        <p:txBody>
          <a:bodyPr vert="horz" lIns="91383" tIns="45692" rIns="91383" bIns="4569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487362"/>
          </a:xfrm>
          <a:prstGeom prst="rect">
            <a:avLst/>
          </a:prstGeom>
        </p:spPr>
        <p:txBody>
          <a:bodyPr vert="horz" lIns="91383" tIns="45692" rIns="91383" bIns="45692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71"/>
            <a:ext cx="2844800" cy="365125"/>
          </a:xfrm>
          <a:prstGeom prst="rect">
            <a:avLst/>
          </a:prstGeom>
        </p:spPr>
        <p:txBody>
          <a:bodyPr vert="horz" lIns="91383" tIns="45692" rIns="91383" bIns="45692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CAB2FCF9-CE33-3847-9706-1046D2EB27A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TRF100_lockup_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22" y="6172201"/>
            <a:ext cx="260455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970483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342688" rtl="0" eaLnBrk="1" latinLnBrk="0" hangingPunct="1">
        <a:spcBef>
          <a:spcPct val="0"/>
        </a:spcBef>
        <a:buNone/>
        <a:defRPr sz="1350" b="1" i="0" kern="1200">
          <a:solidFill>
            <a:schemeClr val="bg1"/>
          </a:solidFill>
          <a:latin typeface="Arial Narrow"/>
          <a:ea typeface="+mj-ea"/>
          <a:cs typeface="Arial Narrow"/>
        </a:defRPr>
      </a:lvl1pPr>
    </p:titleStyle>
    <p:bodyStyle>
      <a:lvl1pPr marL="257019" indent="-257019" algn="l" defTabSz="342688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5DAA"/>
          </a:solidFill>
          <a:latin typeface="Georgia"/>
          <a:ea typeface="+mn-ea"/>
          <a:cs typeface="Georgia"/>
        </a:defRPr>
      </a:lvl1pPr>
      <a:lvl2pPr marL="556871" indent="-214181" algn="l" defTabSz="342688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005DAA"/>
          </a:solidFill>
          <a:latin typeface="Georgia"/>
          <a:ea typeface="+mn-ea"/>
          <a:cs typeface="Georgia"/>
        </a:defRPr>
      </a:lvl2pPr>
      <a:lvl3pPr marL="856721" indent="-171344" algn="l" defTabSz="342688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005DAA"/>
          </a:solidFill>
          <a:latin typeface="Georgia"/>
          <a:ea typeface="+mn-ea"/>
          <a:cs typeface="Georgia"/>
        </a:defRPr>
      </a:lvl3pPr>
      <a:lvl4pPr marL="1199412" indent="-171344" algn="l" defTabSz="342688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005DAA"/>
          </a:solidFill>
          <a:latin typeface="Georgia"/>
          <a:ea typeface="+mn-ea"/>
          <a:cs typeface="Georgia"/>
        </a:defRPr>
      </a:lvl4pPr>
      <a:lvl5pPr marL="1542105" indent="-171344" algn="l" defTabSz="342688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005DAA"/>
          </a:solidFill>
          <a:latin typeface="Georgia"/>
          <a:ea typeface="+mn-ea"/>
          <a:cs typeface="Georgia"/>
        </a:defRPr>
      </a:lvl5pPr>
      <a:lvl6pPr marL="1884794" indent="-171344" algn="l" defTabSz="3426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482" indent="-171344" algn="l" defTabSz="3426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173" indent="-171344" algn="l" defTabSz="3426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860" indent="-171344" algn="l" defTabSz="34268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688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377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70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759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3447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139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8824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1517" algn="l" defTabSz="34268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388" tIns="34195" rIns="68388" bIns="34195" rtlCol="0" anchor="t"/>
          <a:lstStyle/>
          <a:p>
            <a:pPr algn="ctr" defTabSz="481073"/>
            <a:endParaRPr lang="en-US" sz="1350">
              <a:solidFill>
                <a:srgbClr val="E7E7E8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191000"/>
          </a:xfrm>
          <a:prstGeom prst="rect">
            <a:avLst/>
          </a:prstGeom>
        </p:spPr>
        <p:txBody>
          <a:bodyPr vert="horz" lIns="91184" tIns="45593" rIns="91184" bIns="455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487362"/>
          </a:xfrm>
          <a:prstGeom prst="rect">
            <a:avLst/>
          </a:prstGeom>
        </p:spPr>
        <p:txBody>
          <a:bodyPr vert="horz" lIns="91184" tIns="45593" rIns="91184" bIns="45593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413"/>
            <a:ext cx="2844800" cy="365125"/>
          </a:xfrm>
          <a:prstGeom prst="rect">
            <a:avLst/>
          </a:prstGeom>
        </p:spPr>
        <p:txBody>
          <a:bodyPr vert="horz" lIns="91184" tIns="45593" rIns="91184" bIns="4559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pPr defTabSz="481073"/>
            <a:fld id="{CAB2FCF9-CE33-3847-9706-1046D2EB27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81073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 descr="TRF100_lockup_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78" y="6172201"/>
            <a:ext cx="260455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231619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341943" rtl="0" eaLnBrk="1" latinLnBrk="0" hangingPunct="1">
        <a:spcBef>
          <a:spcPct val="0"/>
        </a:spcBef>
        <a:buNone/>
        <a:defRPr sz="1350" b="1" i="0" kern="1200">
          <a:solidFill>
            <a:schemeClr val="bg1"/>
          </a:solidFill>
          <a:latin typeface="Arial Narrow"/>
          <a:ea typeface="+mj-ea"/>
          <a:cs typeface="Arial Narrow"/>
        </a:defRPr>
      </a:lvl1pPr>
    </p:titleStyle>
    <p:bodyStyle>
      <a:lvl1pPr marL="256474" indent="-256474" algn="l" defTabSz="341943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5DAA"/>
          </a:solidFill>
          <a:latin typeface="Georgia"/>
          <a:ea typeface="+mn-ea"/>
          <a:cs typeface="Georgia"/>
        </a:defRPr>
      </a:lvl1pPr>
      <a:lvl2pPr marL="555674" indent="-213734" algn="l" defTabSz="341943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005DAA"/>
          </a:solidFill>
          <a:latin typeface="Georgia"/>
          <a:ea typeface="+mn-ea"/>
          <a:cs typeface="Georgia"/>
        </a:defRPr>
      </a:lvl2pPr>
      <a:lvl3pPr marL="854883" indent="-170970" algn="l" defTabSz="341943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005DAA"/>
          </a:solidFill>
          <a:latin typeface="Georgia"/>
          <a:ea typeface="+mn-ea"/>
          <a:cs typeface="Georgia"/>
        </a:defRPr>
      </a:lvl3pPr>
      <a:lvl4pPr marL="1196832" indent="-170970" algn="l" defTabSz="341943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005DAA"/>
          </a:solidFill>
          <a:latin typeface="Georgia"/>
          <a:ea typeface="+mn-ea"/>
          <a:cs typeface="Georgia"/>
        </a:defRPr>
      </a:lvl4pPr>
      <a:lvl5pPr marL="1538798" indent="-170970" algn="l" defTabSz="341943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005DAA"/>
          </a:solidFill>
          <a:latin typeface="Georgia"/>
          <a:ea typeface="+mn-ea"/>
          <a:cs typeface="Georgia"/>
        </a:defRPr>
      </a:lvl5pPr>
      <a:lvl6pPr marL="1880752" indent="-170970" algn="l" defTabSz="34194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2698" indent="-170970" algn="l" defTabSz="34194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64657" indent="-170970" algn="l" defTabSz="34194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06594" indent="-170970" algn="l" defTabSz="34194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1943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3904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5865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67815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09768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1726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3676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35627" algn="l" defTabSz="34194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52" tIns="34277" rIns="68552" bIns="34277" rtlCol="0" anchor="t"/>
          <a:lstStyle/>
          <a:p>
            <a:pPr algn="ctr"/>
            <a:endParaRPr lang="en-US" sz="1350">
              <a:solidFill>
                <a:srgbClr val="E7E7E8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191000"/>
          </a:xfrm>
          <a:prstGeom prst="rect">
            <a:avLst/>
          </a:prstGeom>
        </p:spPr>
        <p:txBody>
          <a:bodyPr vert="horz" lIns="91402" tIns="45702" rIns="91402" bIns="4570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487362"/>
          </a:xfrm>
          <a:prstGeom prst="rect">
            <a:avLst/>
          </a:prstGeom>
        </p:spPr>
        <p:txBody>
          <a:bodyPr vert="horz" lIns="91402" tIns="45702" rIns="91402" bIns="45702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67"/>
            <a:ext cx="2844800" cy="365125"/>
          </a:xfrm>
          <a:prstGeom prst="rect">
            <a:avLst/>
          </a:prstGeom>
        </p:spPr>
        <p:txBody>
          <a:bodyPr vert="horz" lIns="91402" tIns="45702" rIns="91402" bIns="45702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CAB2FCF9-CE33-3847-9706-1046D2EB27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 descr="TRF100_lockup_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17" y="6172201"/>
            <a:ext cx="260455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313978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342758" rtl="0" eaLnBrk="1" latinLnBrk="0" hangingPunct="1">
        <a:spcBef>
          <a:spcPct val="0"/>
        </a:spcBef>
        <a:buNone/>
        <a:defRPr sz="1350" b="1" i="0" kern="1200">
          <a:solidFill>
            <a:schemeClr val="bg1"/>
          </a:solidFill>
          <a:latin typeface="Arial Narrow"/>
          <a:ea typeface="+mj-ea"/>
          <a:cs typeface="Arial Narrow"/>
        </a:defRPr>
      </a:lvl1pPr>
    </p:titleStyle>
    <p:bodyStyle>
      <a:lvl1pPr marL="257071" indent="-257071" algn="l" defTabSz="342758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5DAA"/>
          </a:solidFill>
          <a:latin typeface="Georgia"/>
          <a:ea typeface="+mn-ea"/>
          <a:cs typeface="Georgia"/>
        </a:defRPr>
      </a:lvl1pPr>
      <a:lvl2pPr marL="556985" indent="-214224" algn="l" defTabSz="342758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005DAA"/>
          </a:solidFill>
          <a:latin typeface="Georgia"/>
          <a:ea typeface="+mn-ea"/>
          <a:cs typeface="Georgia"/>
        </a:defRPr>
      </a:lvl2pPr>
      <a:lvl3pPr marL="856898" indent="-171379" algn="l" defTabSz="342758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005DAA"/>
          </a:solidFill>
          <a:latin typeface="Georgia"/>
          <a:ea typeface="+mn-ea"/>
          <a:cs typeface="Georgia"/>
        </a:defRPr>
      </a:lvl3pPr>
      <a:lvl4pPr marL="1199658" indent="-171379" algn="l" defTabSz="342758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005DAA"/>
          </a:solidFill>
          <a:latin typeface="Georgia"/>
          <a:ea typeface="+mn-ea"/>
          <a:cs typeface="Georgia"/>
        </a:defRPr>
      </a:lvl4pPr>
      <a:lvl5pPr marL="1542420" indent="-171379" algn="l" defTabSz="342758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005DAA"/>
          </a:solidFill>
          <a:latin typeface="Georgia"/>
          <a:ea typeface="+mn-ea"/>
          <a:cs typeface="Georgia"/>
        </a:defRPr>
      </a:lvl5pPr>
      <a:lvl6pPr marL="1885180" indent="-171379" algn="l" defTabSz="34275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938" indent="-171379" algn="l" defTabSz="34275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699" indent="-171379" algn="l" defTabSz="34275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457" indent="-171379" algn="l" defTabSz="342758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758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518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280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039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3798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559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316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078" algn="l" defTabSz="34275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2FCF9-CE33-3847-9706-1046D2EB27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05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3" tIns="45692" rIns="91383" bIns="45692" rtlCol="0" anchor="t"/>
          <a:lstStyle/>
          <a:p>
            <a:pPr algn="ctr"/>
            <a:endParaRPr lang="en-US" sz="1800" dirty="0">
              <a:solidFill>
                <a:srgbClr val="E7E7E8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191000"/>
          </a:xfrm>
          <a:prstGeom prst="rect">
            <a:avLst/>
          </a:prstGeom>
        </p:spPr>
        <p:txBody>
          <a:bodyPr vert="horz" lIns="91383" tIns="45692" rIns="91383" bIns="4569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487362"/>
          </a:xfrm>
          <a:prstGeom prst="rect">
            <a:avLst/>
          </a:prstGeom>
        </p:spPr>
        <p:txBody>
          <a:bodyPr vert="horz" lIns="91383" tIns="45692" rIns="91383" bIns="45692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67"/>
            <a:ext cx="2844800" cy="365125"/>
          </a:xfrm>
          <a:prstGeom prst="rect">
            <a:avLst/>
          </a:prstGeom>
        </p:spPr>
        <p:txBody>
          <a:bodyPr vert="horz" lIns="91383" tIns="45692" rIns="91383" bIns="4569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CAB2FCF9-CE33-3847-9706-1046D2EB27A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TRF100_lockup_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19" y="6172201"/>
            <a:ext cx="260455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58617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456917" rtl="0" eaLnBrk="1" latinLnBrk="0" hangingPunct="1">
        <a:spcBef>
          <a:spcPct val="0"/>
        </a:spcBef>
        <a:buNone/>
        <a:defRPr sz="1800" b="1" i="0" kern="1200">
          <a:solidFill>
            <a:schemeClr val="bg1"/>
          </a:solidFill>
          <a:latin typeface="Arial Narrow"/>
          <a:ea typeface="+mj-ea"/>
          <a:cs typeface="Arial Narrow"/>
        </a:defRPr>
      </a:lvl1pPr>
    </p:titleStyle>
    <p:bodyStyle>
      <a:lvl1pPr marL="342692" indent="-342692" algn="l" defTabSz="456917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005DAA"/>
          </a:solidFill>
          <a:latin typeface="Georgia"/>
          <a:ea typeface="+mn-ea"/>
          <a:cs typeface="Georgia"/>
        </a:defRPr>
      </a:lvl1pPr>
      <a:lvl2pPr marL="742494" indent="-285575" algn="l" defTabSz="456917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005DAA"/>
          </a:solidFill>
          <a:latin typeface="Georgia"/>
          <a:ea typeface="+mn-ea"/>
          <a:cs typeface="Georgia"/>
        </a:defRPr>
      </a:lvl2pPr>
      <a:lvl3pPr marL="1142294" indent="-228458" algn="l" defTabSz="456917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5DAA"/>
          </a:solidFill>
          <a:latin typeface="Georgia"/>
          <a:ea typeface="+mn-ea"/>
          <a:cs typeface="Georgia"/>
        </a:defRPr>
      </a:lvl3pPr>
      <a:lvl4pPr marL="1599216" indent="-228458" algn="l" defTabSz="456917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5DAA"/>
          </a:solidFill>
          <a:latin typeface="Georgia"/>
          <a:ea typeface="+mn-ea"/>
          <a:cs typeface="Georgia"/>
        </a:defRPr>
      </a:lvl4pPr>
      <a:lvl5pPr marL="2056140" indent="-228458" algn="l" defTabSz="456917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005DAA"/>
          </a:solidFill>
          <a:latin typeface="Georgia"/>
          <a:ea typeface="+mn-ea"/>
          <a:cs typeface="Georgia"/>
        </a:defRPr>
      </a:lvl5pPr>
      <a:lvl6pPr marL="2513059" indent="-228458" algn="l" defTabSz="45691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76" indent="-228458" algn="l" defTabSz="45691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97" indent="-228458" algn="l" defTabSz="45691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813" indent="-228458" algn="l" defTabSz="45691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7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36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60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78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96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518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432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356" algn="l" defTabSz="4569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83E7E95-B2BD-4F65-8080-8149E3EE792A}"/>
              </a:ext>
            </a:extLst>
          </p:cNvPr>
          <p:cNvSpPr txBox="1"/>
          <p:nvPr/>
        </p:nvSpPr>
        <p:spPr>
          <a:xfrm>
            <a:off x="8243557" y="5383212"/>
            <a:ext cx="4334699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25"/>
              </a:lnSpc>
              <a:spcBef>
                <a:spcPct val="0"/>
              </a:spcBef>
              <a:spcAft>
                <a:spcPts val="450"/>
              </a:spcAft>
            </a:pPr>
            <a:r>
              <a:rPr lang="en-US" altLang="ja-JP" sz="2000" b="1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RID2660</a:t>
            </a:r>
            <a:r>
              <a:rPr lang="ja-JP" altLang="en-US" sz="2000" b="1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000" b="1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2022-23</a:t>
            </a:r>
            <a:r>
              <a:rPr lang="ja-JP" altLang="en-US" sz="2000" b="1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</a:t>
            </a:r>
            <a:endParaRPr lang="en-US" altLang="ja-JP" sz="2000" b="1" dirty="0">
              <a:solidFill>
                <a:schemeClr val="accent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625"/>
              </a:lnSpc>
              <a:spcBef>
                <a:spcPct val="0"/>
              </a:spcBef>
              <a:spcAft>
                <a:spcPts val="450"/>
              </a:spcAft>
            </a:pPr>
            <a:r>
              <a:rPr lang="ja-JP" altLang="en-US" sz="2000" b="1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地区財団委員会 　委員長</a:t>
            </a:r>
            <a:endParaRPr lang="en-US" altLang="ja-JP" sz="2000" b="1" dirty="0">
              <a:solidFill>
                <a:schemeClr val="accent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625"/>
              </a:lnSpc>
              <a:spcBef>
                <a:spcPct val="0"/>
              </a:spcBef>
              <a:spcAft>
                <a:spcPts val="450"/>
              </a:spcAft>
            </a:pPr>
            <a:r>
              <a:rPr lang="ja-JP" altLang="en-US" sz="2000" b="1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村橋 義晃／大阪中之島</a:t>
            </a:r>
            <a:r>
              <a:rPr lang="en-US" altLang="ja-JP" sz="2000" b="1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RC</a:t>
            </a:r>
            <a:endParaRPr lang="ja-JP" altLang="en-US" sz="2000" b="1" dirty="0">
              <a:solidFill>
                <a:schemeClr val="accent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日付プレースホルダー 1">
            <a:extLst>
              <a:ext uri="{FF2B5EF4-FFF2-40B4-BE49-F238E27FC236}">
                <a16:creationId xmlns:a16="http://schemas.microsoft.com/office/drawing/2014/main" id="{0A151E09-C26E-43E6-9DC0-8673C5F3B1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24" y="6238934"/>
            <a:ext cx="2743200" cy="365125"/>
          </a:xfrm>
        </p:spPr>
        <p:txBody>
          <a:bodyPr/>
          <a:lstStyle/>
          <a:p>
            <a:endParaRPr lang="en-US" altLang="ja-JP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ja-JP" sz="2400" dirty="0">
                <a:solidFill>
                  <a:schemeClr val="accent1">
                    <a:lumMod val="50000"/>
                  </a:schemeClr>
                </a:solidFill>
              </a:rPr>
              <a:t>2023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</a:rPr>
              <a:t>年</a:t>
            </a:r>
            <a:r>
              <a:rPr lang="en-US" altLang="ja-JP" sz="24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</a:rPr>
              <a:t>月</a:t>
            </a:r>
            <a:r>
              <a:rPr lang="en-US" altLang="ja-JP" sz="2400" dirty="0">
                <a:solidFill>
                  <a:schemeClr val="accent1">
                    <a:lumMod val="50000"/>
                  </a:schemeClr>
                </a:solidFill>
              </a:rPr>
              <a:t>28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</a:rPr>
              <a:t>日</a:t>
            </a:r>
            <a:endParaRPr lang="en-US" altLang="ja-JP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kumimoji="1" lang="ja-JP" alt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A2283C2-6C9F-44C6-944E-C369206FBC67}"/>
              </a:ext>
            </a:extLst>
          </p:cNvPr>
          <p:cNvSpPr txBox="1"/>
          <p:nvPr/>
        </p:nvSpPr>
        <p:spPr>
          <a:xfrm>
            <a:off x="515824" y="1920875"/>
            <a:ext cx="11300431" cy="3218684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92500" lnSpcReduction="20000"/>
          </a:bodyPr>
          <a:lstStyle/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5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r>
              <a:rPr lang="en-US" altLang="ja-JP" sz="33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RID2660</a:t>
            </a:r>
            <a:r>
              <a:rPr lang="ja-JP" altLang="en-US" sz="33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　</a:t>
            </a:r>
            <a:r>
              <a:rPr lang="en-US" altLang="ja-JP" sz="33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2022-23</a:t>
            </a:r>
            <a:r>
              <a:rPr lang="ja-JP" altLang="en-US" sz="33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年度のための</a:t>
            </a:r>
            <a:endParaRPr lang="en-US" altLang="ja-JP" sz="33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8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r>
              <a:rPr lang="ja-JP" altLang="en-US" sz="38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地区</a:t>
            </a:r>
            <a:r>
              <a:rPr lang="ja-JP" altLang="en-US" sz="3800" b="1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ロータリー財団 補助</a:t>
            </a:r>
            <a:r>
              <a:rPr lang="ja-JP" altLang="en-US" sz="38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金管理セミナー</a:t>
            </a:r>
            <a:endParaRPr lang="en-US" altLang="ja-JP" sz="38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8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r>
              <a:rPr lang="ja-JP" altLang="en-US" sz="38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　　「次年度クラブリーダーのために」</a:t>
            </a:r>
            <a:endParaRPr lang="en-US" altLang="ja-JP" sz="38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6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A3E7D13-F4B8-4283-9521-B69212D90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3689" y="487966"/>
            <a:ext cx="5904622" cy="144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725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A17B49F-D03A-4029-B31A-2D46460F52FB}"/>
              </a:ext>
            </a:extLst>
          </p:cNvPr>
          <p:cNvSpPr/>
          <p:nvPr/>
        </p:nvSpPr>
        <p:spPr>
          <a:xfrm>
            <a:off x="237123" y="63004"/>
            <a:ext cx="11858625" cy="701433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 日 の 発 表 事 項 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7377D56-353F-1DBE-0089-40004FD1952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7605" y="5745170"/>
            <a:ext cx="3513221" cy="915761"/>
          </a:xfrm>
          <a:prstGeom prst="rect">
            <a:avLst/>
          </a:prstGeom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E95143D3-4E05-6D7E-8575-0005951CAC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字幕 9">
            <a:extLst>
              <a:ext uri="{FF2B5EF4-FFF2-40B4-BE49-F238E27FC236}">
                <a16:creationId xmlns:a16="http://schemas.microsoft.com/office/drawing/2014/main" id="{9F958EE4-F56A-BB50-A0DA-74EB92AA606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728951" y="1303667"/>
            <a:ext cx="9144000" cy="3956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１．クラブリーダーの皆様にお願いしたいこと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２． 補助金管理セミナー開催の目的について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14350" indent="-514350" algn="l">
              <a:lnSpc>
                <a:spcPts val="1800"/>
              </a:lnSpc>
              <a:buFont typeface="+mj-ea"/>
              <a:buAutoNum type="circleNumDbPlain"/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14350" indent="-514350" algn="l">
              <a:lnSpc>
                <a:spcPts val="1800"/>
              </a:lnSpc>
              <a:buFont typeface="+mj-ea"/>
              <a:buAutoNum type="circleNumDbPlain"/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３．地区財団委員会 小委員会からのお知らせ　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４．これからの補助金利用の留意点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6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A17B49F-D03A-4029-B31A-2D46460F52FB}"/>
              </a:ext>
            </a:extLst>
          </p:cNvPr>
          <p:cNvSpPr/>
          <p:nvPr/>
        </p:nvSpPr>
        <p:spPr>
          <a:xfrm>
            <a:off x="205036" y="158001"/>
            <a:ext cx="11858625" cy="676188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１．クラブリーダーの皆様に質問とお願い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7377D56-353F-1DBE-0089-40004FD1952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3692" y="5705353"/>
            <a:ext cx="3311640" cy="841305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D8E7E-81AC-59D3-2C60-B08058D64995}"/>
              </a:ext>
            </a:extLst>
          </p:cNvPr>
          <p:cNvSpPr txBox="1"/>
          <p:nvPr/>
        </p:nvSpPr>
        <p:spPr>
          <a:xfrm>
            <a:off x="515824" y="1920875"/>
            <a:ext cx="11300431" cy="3218684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5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6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66D3125-0F57-6E4D-806D-E0848EEC5FE3}"/>
              </a:ext>
            </a:extLst>
          </p:cNvPr>
          <p:cNvSpPr txBox="1"/>
          <p:nvPr/>
        </p:nvSpPr>
        <p:spPr>
          <a:xfrm>
            <a:off x="683989" y="1631840"/>
            <a:ext cx="11300431" cy="372843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5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spcBef>
                <a:spcPct val="0"/>
              </a:spcBef>
              <a:spcAft>
                <a:spcPts val="450"/>
              </a:spcAft>
            </a:pPr>
            <a:endParaRPr lang="en-US" altLang="ja-JP" sz="36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F3C287-6214-87A5-60D6-1D23CAAE410F}"/>
              </a:ext>
            </a:extLst>
          </p:cNvPr>
          <p:cNvSpPr txBox="1"/>
          <p:nvPr/>
        </p:nvSpPr>
        <p:spPr>
          <a:xfrm>
            <a:off x="515824" y="1238048"/>
            <a:ext cx="11398313" cy="4982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effectLst/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u="sng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質問①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：ロータリー財団について理解されていますか？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u="sng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質問②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：補助金管理セミナーの開催目的をご存じですか？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u="sng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質問③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：このセミナーで得られた情報をクラブで発表され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ますか</a:t>
            </a:r>
            <a:r>
              <a:rPr lang="en-US" altLang="ja-JP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？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endParaRPr lang="en-US" altLang="ja-JP" sz="3200" b="1" u="sng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ja-JP" altLang="en-US" sz="3200" b="1" u="sng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お願い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：クラブにとって必要な情報は、関係者と情報を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共有して、これからの計画にお役立て下さい　　　　</a:t>
            </a:r>
            <a:endParaRPr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</a:pPr>
            <a:endParaRPr lang="en-US" altLang="ja-JP" sz="3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</a:pPr>
            <a:endParaRPr lang="en-US" altLang="ja-JP" sz="3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3200" b="1" dirty="0"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14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A17B49F-D03A-4029-B31A-2D46460F52FB}"/>
              </a:ext>
            </a:extLst>
          </p:cNvPr>
          <p:cNvSpPr/>
          <p:nvPr/>
        </p:nvSpPr>
        <p:spPr>
          <a:xfrm>
            <a:off x="205036" y="158001"/>
            <a:ext cx="11858625" cy="636083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２．補助金管理セミナー開催の目的について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7377D56-353F-1DBE-0089-40004FD1952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1396" y="5705354"/>
            <a:ext cx="3439701" cy="889274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D88758D-89E8-FE5C-E471-F6B1E1A062D9}"/>
              </a:ext>
            </a:extLst>
          </p:cNvPr>
          <p:cNvSpPr txBox="1"/>
          <p:nvPr/>
        </p:nvSpPr>
        <p:spPr>
          <a:xfrm>
            <a:off x="821773" y="1017331"/>
            <a:ext cx="11084482" cy="4982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effectLst/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ts val="1800"/>
              </a:lnSpc>
              <a:buFont typeface="+mj-ea"/>
              <a:buAutoNum type="circleNumDbPlain"/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財団補助金利用の資格認定手続のため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ts val="1800"/>
              </a:lnSpc>
              <a:buFont typeface="+mj-ea"/>
              <a:buAutoNum type="circleNumDbPlain"/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ts val="1800"/>
              </a:lnSpc>
              <a:buFont typeface="+mj-ea"/>
              <a:buAutoNum type="circleNumDbPlain"/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・補助金管理セミナーへの出席、覚書（</a:t>
            </a:r>
            <a:r>
              <a:rPr lang="en-US" altLang="ja-JP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MOU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）提出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ts val="1800"/>
              </a:lnSpc>
              <a:buFont typeface="+mj-ea"/>
              <a:buAutoNum type="circleNumDbPlain"/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②</a:t>
            </a:r>
            <a:r>
              <a:rPr lang="en-US" altLang="ja-JP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財団補助金の利用について</a:t>
            </a:r>
            <a:r>
              <a:rPr lang="ja-JP" altLang="ja-JP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理解を深め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るため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・財団のプログラムに関する最新情報の提供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ts val="1800"/>
              </a:lnSpc>
              <a:buFont typeface="+mj-ea"/>
              <a:buAutoNum type="circleNumDbPlain"/>
            </a:pPr>
            <a:endParaRPr lang="ja-JP" altLang="ja-JP" sz="3200" b="1" dirty="0">
              <a:solidFill>
                <a:schemeClr val="accent1">
                  <a:lumMod val="75000"/>
                </a:schemeClr>
              </a:solidFill>
              <a:latin typeface="Mincho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ea typeface="HG丸ｺﾞｼｯｸM-PRO" panose="020F0600000000000000" pitchFamily="50" charset="-128"/>
                <a:cs typeface="Times New Roman" panose="02020603050405020304" pitchFamily="18" charset="0"/>
              </a:rPr>
              <a:t>③ </a:t>
            </a:r>
            <a:r>
              <a:rPr lang="ja-JP" altLang="ja-JP" sz="3200" b="1" dirty="0">
                <a:solidFill>
                  <a:schemeClr val="accent1">
                    <a:lumMod val="75000"/>
                  </a:schemeClr>
                </a:solidFill>
                <a:ea typeface="HG丸ｺﾞｼｯｸM-PRO" panose="020F0600000000000000" pitchFamily="50" charset="-128"/>
                <a:cs typeface="Times New Roman" panose="02020603050405020304" pitchFamily="18" charset="0"/>
              </a:rPr>
              <a:t>財団プログラム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の活用を促進するため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・寄附金が原資の補助金を是非ともご利用下さい</a:t>
            </a:r>
            <a:endParaRPr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</a:pPr>
            <a:endParaRPr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3200" b="1" dirty="0"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7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A17B49F-D03A-4029-B31A-2D46460F52FB}"/>
              </a:ext>
            </a:extLst>
          </p:cNvPr>
          <p:cNvSpPr/>
          <p:nvPr/>
        </p:nvSpPr>
        <p:spPr>
          <a:xfrm>
            <a:off x="228686" y="152401"/>
            <a:ext cx="11858625" cy="598300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３．地区財団委員会 小委員会からのお知らせ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0C2C46-3E13-4185-A0B3-F2971D44666C}"/>
              </a:ext>
            </a:extLst>
          </p:cNvPr>
          <p:cNvSpPr txBox="1"/>
          <p:nvPr/>
        </p:nvSpPr>
        <p:spPr>
          <a:xfrm>
            <a:off x="1057024" y="2205444"/>
            <a:ext cx="1015465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endParaRPr lang="en-US" altLang="ja-JP" sz="28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28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3" name="表 11">
            <a:extLst>
              <a:ext uri="{FF2B5EF4-FFF2-40B4-BE49-F238E27FC236}">
                <a16:creationId xmlns:a16="http://schemas.microsoft.com/office/drawing/2014/main" id="{838DE882-5DD1-A942-A8E2-FF41F58CB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098398"/>
              </p:ext>
            </p:extLst>
          </p:nvPr>
        </p:nvGraphicFramePr>
        <p:xfrm>
          <a:off x="780393" y="909094"/>
          <a:ext cx="10690054" cy="5578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5026">
                  <a:extLst>
                    <a:ext uri="{9D8B030D-6E8A-4147-A177-3AD203B41FA5}">
                      <a16:colId xmlns:a16="http://schemas.microsoft.com/office/drawing/2014/main" val="3575117819"/>
                    </a:ext>
                  </a:extLst>
                </a:gridCol>
                <a:gridCol w="7935028">
                  <a:extLst>
                    <a:ext uri="{9D8B030D-6E8A-4147-A177-3AD203B41FA5}">
                      <a16:colId xmlns:a16="http://schemas.microsoft.com/office/drawing/2014/main" val="559139"/>
                    </a:ext>
                  </a:extLst>
                </a:gridCol>
              </a:tblGrid>
              <a:tr h="5515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５つの小委員会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活　動　方　針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632110"/>
                  </a:ext>
                </a:extLst>
              </a:tr>
              <a:tr h="10085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ポリオ･プラス　</a:t>
                      </a:r>
                      <a:endParaRPr kumimoji="1" lang="en-US" altLang="ja-JP" sz="2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</a:t>
                      </a:r>
                      <a:endParaRPr kumimoji="1" lang="en-US" altLang="ja-JP" sz="2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rgbClr val="E4C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ポリオ根絶について理解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と</a:t>
                      </a:r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協力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を得るために努力を惜しまず、クラブの卓話依頼には必ずお応えします</a:t>
                      </a:r>
                      <a:endParaRPr kumimoji="1" lang="ja-JP" altLang="en-US" sz="2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4C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475033"/>
                  </a:ext>
                </a:extLst>
              </a:tr>
              <a:tr h="9928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資 金 推 進</a:t>
                      </a:r>
                      <a:endParaRPr kumimoji="1" lang="en-US" altLang="ja-JP" sz="2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補助金の原資となる寄付金への理解と協力を得る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ための</a:t>
                      </a:r>
                      <a:endParaRPr kumimoji="1" lang="en-US" altLang="ja-JP" sz="2400" b="1" kern="1200" dirty="0">
                        <a:solidFill>
                          <a:schemeClr val="dk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活動を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行います、そのためにはクラブ訪問も致します</a:t>
                      </a:r>
                      <a:endParaRPr kumimoji="1" lang="ja-JP" altLang="en-US" sz="2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60504"/>
                  </a:ext>
                </a:extLst>
              </a:tr>
              <a:tr h="10085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資 金 管 理</a:t>
                      </a:r>
                      <a:endParaRPr kumimoji="1" lang="en-US" altLang="ja-JP" sz="2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</a:t>
                      </a:r>
                    </a:p>
                  </a:txBody>
                  <a:tcPr anchor="ctr">
                    <a:solidFill>
                      <a:srgbClr val="E4C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補助金の適正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活用</a:t>
                      </a:r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に必要な情報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の提供と</a:t>
                      </a:r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補助金の管理を</a:t>
                      </a:r>
                      <a:endParaRPr kumimoji="1" lang="en-US" altLang="ja-JP" sz="2400" b="1" kern="1200" dirty="0">
                        <a:solidFill>
                          <a:schemeClr val="dk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行います、補助金の利用がし易い地区要件に改善します</a:t>
                      </a:r>
                      <a:endParaRPr kumimoji="1" lang="ja-JP" altLang="en-US" sz="2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4C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154060"/>
                  </a:ext>
                </a:extLst>
              </a:tr>
              <a:tr h="10085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補　助　金</a:t>
                      </a:r>
                      <a:endParaRPr kumimoji="1" lang="en-US" altLang="ja-JP" sz="2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補助金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申請の</a:t>
                      </a:r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公平な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審査を行い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HG丸ｺﾞｼｯｸM-PRO" panose="020F0600000000000000" pitchFamily="50" charset="-128"/>
                          <a:cs typeface="+mn-cs"/>
                        </a:rPr>
                        <a:t>ＤＤＦ</a:t>
                      </a:r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の活用を推進し</a:t>
                      </a:r>
                      <a:endParaRPr kumimoji="1" lang="ja-JP" altLang="en-US" sz="2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申請が承認される様にクラブをサポートします</a:t>
                      </a:r>
                      <a:endParaRPr kumimoji="1" lang="en-US" altLang="ja-JP" sz="2400" b="1" kern="1200" dirty="0">
                        <a:solidFill>
                          <a:schemeClr val="dk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229427"/>
                  </a:ext>
                </a:extLst>
              </a:tr>
              <a:tr h="10085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奨　学　金</a:t>
                      </a:r>
                      <a:endParaRPr kumimoji="1" lang="en-US" altLang="ja-JP" sz="2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</a:t>
                      </a:r>
                    </a:p>
                  </a:txBody>
                  <a:tcPr anchor="ctr">
                    <a:solidFill>
                      <a:srgbClr val="E4C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財団奨学生事業の募集選考から留学終了まで奨学生の</a:t>
                      </a:r>
                      <a:endParaRPr kumimoji="1" lang="en-US" altLang="ja-JP" sz="2400" b="1" kern="1200" dirty="0">
                        <a:solidFill>
                          <a:schemeClr val="dk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フォローと世界で活躍する有能な人材を支援します</a:t>
                      </a:r>
                      <a:endParaRPr kumimoji="1" lang="ja-JP" altLang="en-US" sz="2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4C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117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7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A17B49F-D03A-4029-B31A-2D46460F52FB}"/>
              </a:ext>
            </a:extLst>
          </p:cNvPr>
          <p:cNvSpPr/>
          <p:nvPr/>
        </p:nvSpPr>
        <p:spPr>
          <a:xfrm>
            <a:off x="205036" y="158001"/>
            <a:ext cx="11858625" cy="636083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748A63F-F6F1-5450-FFF0-6D551855DF61}"/>
              </a:ext>
            </a:extLst>
          </p:cNvPr>
          <p:cNvSpPr txBox="1"/>
          <p:nvPr/>
        </p:nvSpPr>
        <p:spPr>
          <a:xfrm>
            <a:off x="553759" y="1640069"/>
            <a:ext cx="1108448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468001-C226-F3D2-EE77-7FF51BB9E901}"/>
              </a:ext>
            </a:extLst>
          </p:cNvPr>
          <p:cNvSpPr/>
          <p:nvPr/>
        </p:nvSpPr>
        <p:spPr>
          <a:xfrm>
            <a:off x="205036" y="158001"/>
            <a:ext cx="11858625" cy="636083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４．</a:t>
            </a:r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補助金利用の</a:t>
            </a: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留意点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BD6CAA0-A9A4-AE93-ACF3-5462EFE0846D}"/>
              </a:ext>
            </a:extLst>
          </p:cNvPr>
          <p:cNvSpPr txBox="1"/>
          <p:nvPr/>
        </p:nvSpPr>
        <p:spPr>
          <a:xfrm>
            <a:off x="515824" y="1238048"/>
            <a:ext cx="11398313" cy="5905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➢補助金を利用される場合には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「ロータリー財団  授与と受諾の条件」</a:t>
            </a:r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監修（ロータリー財団）</a:t>
            </a:r>
            <a:endParaRPr lang="en-US" altLang="ja-JP" sz="28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「財団補助金申請ハンドブック」 </a:t>
            </a:r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監修（</a:t>
            </a:r>
            <a:r>
              <a:rPr lang="en-US" altLang="ja-JP" sz="28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RID2660</a:t>
            </a:r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財団委員会）</a:t>
            </a:r>
            <a:endParaRPr lang="en-US" altLang="ja-JP" sz="28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事前に「最新版」を必ず参照して下さい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u="sng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u="sng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u="sng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u="sng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➢ローターアクトクラブ補助金申請要件の一部改定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2800" b="1" dirty="0">
              <a:solidFill>
                <a:schemeClr val="accent1">
                  <a:lumMod val="75000"/>
                </a:schemeClr>
              </a:solidFill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「２０２３</a:t>
            </a:r>
            <a:r>
              <a:rPr lang="en-US" altLang="ja-JP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２４年度ＲＡＣのためのロータリー財団補助金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申請要件（一部改定）」　</a:t>
            </a:r>
            <a:r>
              <a:rPr lang="en-US" altLang="ja-JP" sz="28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2022</a:t>
            </a:r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28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月配信</a:t>
            </a:r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</a:pPr>
            <a:endParaRPr lang="en-US" altLang="ja-JP" sz="3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800"/>
              </a:lnSpc>
            </a:pPr>
            <a:endParaRPr lang="en-US" altLang="ja-JP" sz="3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lnSpc>
                <a:spcPts val="1800"/>
              </a:lnSpc>
            </a:pPr>
            <a:r>
              <a:rPr lang="ja-JP" altLang="en-US" sz="3200" b="1" dirty="0">
                <a:latin typeface="Mincho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3200" b="1" dirty="0">
              <a:latin typeface="Mincho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16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C89166F-BCD1-4175-8442-F195F782C11B}"/>
              </a:ext>
            </a:extLst>
          </p:cNvPr>
          <p:cNvSpPr txBox="1"/>
          <p:nvPr/>
        </p:nvSpPr>
        <p:spPr>
          <a:xfrm>
            <a:off x="465221" y="2806262"/>
            <a:ext cx="11317705" cy="383890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kumimoji="1" lang="en-US" altLang="ja-JP" sz="3200" b="1" kern="12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sz="3600" b="1" kern="12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地区ロータリー財団委員会は</a:t>
            </a:r>
            <a:endParaRPr kumimoji="1" lang="en-US" altLang="ja-JP" sz="3600" b="1" kern="12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ja-JP" sz="36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sz="3600" b="1" kern="12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クラブをサポートするために活動しています</a:t>
            </a:r>
            <a:endParaRPr kumimoji="1" lang="en-US" altLang="ja-JP" sz="3600" b="1" kern="12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　</a:t>
            </a:r>
            <a:endParaRPr kumimoji="1" lang="ja-JP" altLang="en-US" sz="3200" b="1" kern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+mj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98C6F49-A095-4396-883D-52D6930315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0279" y="786109"/>
            <a:ext cx="6251442" cy="1678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44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3175</TotalTime>
  <Words>530</Words>
  <Application>Microsoft Office PowerPoint</Application>
  <PresentationFormat>ワイド画面</PresentationFormat>
  <Paragraphs>130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7</vt:i4>
      </vt:variant>
    </vt:vector>
  </HeadingPairs>
  <TitlesOfParts>
    <vt:vector size="20" baseType="lpstr">
      <vt:lpstr>HG丸ｺﾞｼｯｸM-PRO</vt:lpstr>
      <vt:lpstr>Mincho</vt:lpstr>
      <vt:lpstr>游ゴシック</vt:lpstr>
      <vt:lpstr>Arial</vt:lpstr>
      <vt:lpstr>Arial Narrow</vt:lpstr>
      <vt:lpstr>Calibri</vt:lpstr>
      <vt:lpstr>Calibri Light</vt:lpstr>
      <vt:lpstr>Georgia</vt:lpstr>
      <vt:lpstr>2_Custom Design</vt:lpstr>
      <vt:lpstr>4_Custom Design</vt:lpstr>
      <vt:lpstr>5_Custom Design</vt:lpstr>
      <vt:lpstr>Office テーマ</vt:lpstr>
      <vt:lpstr>3_Custom Design</vt:lpstr>
      <vt:lpstr>PowerPoint プレゼンテーション</vt:lpstr>
      <vt:lpstr>   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Miyasato Yuiko</dc:creator>
  <cp:lastModifiedBy>岡松 展明</cp:lastModifiedBy>
  <cp:revision>277</cp:revision>
  <cp:lastPrinted>2021-08-24T05:56:40Z</cp:lastPrinted>
  <dcterms:created xsi:type="dcterms:W3CDTF">2020-08-17T02:22:10Z</dcterms:created>
  <dcterms:modified xsi:type="dcterms:W3CDTF">2023-02-20T05:13:43Z</dcterms:modified>
</cp:coreProperties>
</file>