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63" r:id="rId2"/>
  </p:sldMasterIdLst>
  <p:notesMasterIdLst>
    <p:notesMasterId r:id="rId11"/>
  </p:notesMasterIdLst>
  <p:sldIdLst>
    <p:sldId id="283" r:id="rId3"/>
    <p:sldId id="257" r:id="rId4"/>
    <p:sldId id="259" r:id="rId5"/>
    <p:sldId id="280" r:id="rId6"/>
    <p:sldId id="281" r:id="rId7"/>
    <p:sldId id="282" r:id="rId8"/>
    <p:sldId id="278" r:id="rId9"/>
    <p:sldId id="279" r:id="rId10"/>
  </p:sldIdLst>
  <p:sldSz cx="12192000" cy="6858000"/>
  <p:notesSz cx="10020300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5Cnau88Dww7c+Iyo0+K9Q==" hashData="ZB6fIu9a6fhm/7uXA+zUE2nFOscR4YHAO5ZmWdybr6rUe91vbBf+UPyO34W7mNoYVBdXqmKHLCbv3InlyzuVS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660"/>
  </p:normalViewPr>
  <p:slideViewPr>
    <p:cSldViewPr snapToGrid="0">
      <p:cViewPr varScale="1">
        <p:scale>
          <a:sx n="58" d="100"/>
          <a:sy n="58" d="100"/>
        </p:scale>
        <p:origin x="84" y="9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504BD-1205-49B9-AA25-FCA6A7B3D7A6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2262" y="3315310"/>
            <a:ext cx="8015778" cy="27118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6399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F3297-A036-4FCA-9339-021421FA9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12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C8615-11EB-4C73-9781-66E5D02A45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51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F3297-A036-4FCA-9339-021421FA9E0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13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F1FDA8-D85F-9988-7A7C-BDD3BB787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C02707-4997-8DA3-2475-654713DC0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DF5EF5-5AE9-CECB-C978-B6637585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6BD-AF16-4E0A-941F-A8396D8A5E1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00D785-12BF-70DC-A689-85459C6F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F1C526-615D-59E1-5FD0-B2289FD2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A77A-485B-402E-A81E-150D82D56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5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7077C-7EFD-3C8C-FC4B-EF20BE5B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97E4D0-2A13-A42A-2ABE-A692D30E5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243944-40BF-DE17-F916-B46441AC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6BD-AF16-4E0A-941F-A8396D8A5E1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E7F800-931D-E934-0419-B0DAB3AE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868D60-CCD9-8898-0194-43C2D9B2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A77A-485B-402E-A81E-150D82D56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86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E21F141-FC03-AA72-0C02-F89592275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08FA245-CC7E-C89B-173D-363B59FA3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B6425-25AB-0411-7324-849A485B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6BD-AF16-4E0A-941F-A8396D8A5E1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A029E8-7FB1-4307-8DC9-2A7C0A91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C72803-2F65-FB33-D6BF-48F4AA20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A77A-485B-402E-A81E-150D82D56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66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DB105-FC44-8EFB-580E-B834DC950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8947FF-CF45-5383-3B57-A7815AE9A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2DABCD-1464-EEBE-1ED5-E94399DF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1303-9CE5-4B1B-9D75-1F6EEE8CE39C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FCAEF2-F064-3719-924B-4404A9AF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807CB3-21FF-D09E-070E-F12EA7D2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53A3-EB47-458A-8203-CE55F8D0A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E22D52-BA0D-E6CF-3F5E-72819A02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8269BB-DEBF-4C06-6207-DD8C256CC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FDDF82-E81F-4D37-4B94-C9D7FA67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6BD-AF16-4E0A-941F-A8396D8A5E1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5AA6BB-51F6-5A73-1681-CFD20390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031691-251B-DEFD-FE83-DF1063A4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A77A-485B-402E-A81E-150D82D56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54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6F0833-3F9F-5948-D3F4-D9551255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E25C74-4EB0-A971-29F1-508B76418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351035-BDF5-204E-C442-F1CFBF72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6BD-AF16-4E0A-941F-A8396D8A5E1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4495E7-14A8-4433-6ECC-0CF819CF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7D2881-3F7A-EDC1-3803-A321400E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A77A-485B-402E-A81E-150D82D56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95129F-AADF-B7B4-F10A-940C5893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5ADB91-5DD5-CC09-FC62-9DEFE7148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415881-C0A5-D06E-6FE7-55BB0863C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0C8882-42E9-947F-EE68-BD4E379F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6BD-AF16-4E0A-941F-A8396D8A5E1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F2169D-06DF-06AA-B1F6-B5A08E56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DA1713-B9EB-7472-3382-D8609BA9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A77A-485B-402E-A81E-150D82D56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2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5599B-9DDC-B0D3-4597-1F4D809C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1B62CB-5C8A-9D6B-F8D6-F2D28443A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F5F95AE-1967-5E08-99A0-016280D81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84A0C91-0717-3598-2236-4E4A04F5A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107325C-1894-052A-AB50-7912044D2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2C5C24-5320-CB1F-99EC-9FA9C753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6BD-AF16-4E0A-941F-A8396D8A5E1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5BA54D-C5B3-0815-F522-59E91327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233F8DE-6977-B961-074C-81903104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A77A-485B-402E-A81E-150D82D56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81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0DF2F0-DB17-93FC-6960-E19E9EF2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7BEB7A2-9ED1-DE24-A774-225F040B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6BD-AF16-4E0A-941F-A8396D8A5E1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2C54A1-0FE3-D52C-07EE-99E3A0CF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99EF79-B751-F3C1-82B2-E12DCE0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A77A-485B-402E-A81E-150D82D56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59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189D957-109C-441D-F6CD-A1EACD12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6BD-AF16-4E0A-941F-A8396D8A5E1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93D50B2-94BE-98D9-F93F-4EBE63E4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2A132A-5416-2924-BEEE-64BE0CF3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A77A-485B-402E-A81E-150D82D56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71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83D5D7-67E8-A8FF-18B4-E65595FC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4A4A30-DDB3-CF82-AB0D-D78439B9A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598E319-B7D7-2A5F-C531-4B11DF66F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DCE57C-7DE8-992A-2B07-2423761C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6BD-AF16-4E0A-941F-A8396D8A5E1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59315B-2509-10A0-4B34-EF7BA1C9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DA05A2-489F-4071-77D1-608C2228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A77A-485B-402E-A81E-150D82D56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38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F24B44-87D7-9860-CCF1-643B1E87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6AF535E-0635-63EA-9358-28E1298B3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D28F96-5629-63E9-90DC-3852A1FF9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C043A1-E537-9FB5-08E4-3FE63DF9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6BD-AF16-4E0A-941F-A8396D8A5E1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E5A908-5A94-2264-BE4F-75C0F331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0DDCD4-A49D-188C-E63C-F32F8B85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A77A-485B-402E-A81E-150D82D56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23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5899394-4E6D-5CD0-5446-14D9FAB0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FDA4DD-2036-CABA-638C-2458FFCC1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B8E7DA-28B5-7FA3-27A0-8871A1289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C6BD-AF16-4E0A-941F-A8396D8A5E1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783224-455A-02D6-6FFD-1E0C28F03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94B301-298C-E508-35D7-11D983E98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A77A-485B-402E-A81E-150D82D56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46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8B0413-C309-ED65-D788-F481212F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B60D32-9138-D278-4582-1DC929BF6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17084C-72D8-B8E0-4CAA-ADFEB5543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01303-9CE5-4B1B-9D75-1F6EEE8CE39C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1AF537-29FD-B1DA-100F-C5F767920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B4C305-F541-9B10-DF07-1B77728AB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253A3-EB47-458A-8203-CE55F8D0AD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6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esearch.lightworks.co.jp/racial-harassmen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xtech.nikkei.com/dm/atcl/feature/15/032300023/00004/?SS=imgview&amp;FD=240597011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kigyou-pt.hatenablog.jp/entry/limbic-syste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AA8278-FE79-B869-439D-D6A850868371}"/>
              </a:ext>
            </a:extLst>
          </p:cNvPr>
          <p:cNvSpPr txBox="1"/>
          <p:nvPr/>
        </p:nvSpPr>
        <p:spPr>
          <a:xfrm>
            <a:off x="508959" y="2227448"/>
            <a:ext cx="1136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solidFill>
                  <a:srgbClr val="1745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icrosoft GothicNeo" panose="020B0503020000020004" pitchFamily="34" charset="-127"/>
              </a:rPr>
              <a:t>ハラスメント研修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06B893-717A-847B-82E7-CEF1E03D1C0C}"/>
              </a:ext>
            </a:extLst>
          </p:cNvPr>
          <p:cNvSpPr txBox="1"/>
          <p:nvPr/>
        </p:nvSpPr>
        <p:spPr>
          <a:xfrm>
            <a:off x="0" y="298007"/>
            <a:ext cx="12192000" cy="523220"/>
          </a:xfrm>
          <a:prstGeom prst="rect">
            <a:avLst/>
          </a:prstGeom>
          <a:solidFill>
            <a:srgbClr val="F3712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2024-25</a:t>
            </a:r>
            <a:r>
              <a:rPr kumimoji="1"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年度クラブ米山奨学委員長・カウンセラー研修会</a:t>
            </a:r>
          </a:p>
        </p:txBody>
      </p:sp>
      <p:pic>
        <p:nvPicPr>
          <p:cNvPr id="5" name="図 4" descr="ロゴ&#10;&#10;低い精度で自動的に生成された説明">
            <a:extLst>
              <a:ext uri="{FF2B5EF4-FFF2-40B4-BE49-F238E27FC236}">
                <a16:creationId xmlns:a16="http://schemas.microsoft.com/office/drawing/2014/main" id="{D3F0FD71-DDBB-51A8-0A9C-1419BA15A9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34242" r="35472" b="30234"/>
          <a:stretch/>
        </p:blipFill>
        <p:spPr>
          <a:xfrm>
            <a:off x="157162" y="5394235"/>
            <a:ext cx="4796803" cy="1165758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9E74A35E-3D3C-C7FC-CB14-58A3DD898E6C}"/>
              </a:ext>
            </a:extLst>
          </p:cNvPr>
          <p:cNvCxnSpPr/>
          <p:nvPr/>
        </p:nvCxnSpPr>
        <p:spPr>
          <a:xfrm>
            <a:off x="95507" y="4124132"/>
            <a:ext cx="11877675" cy="0"/>
          </a:xfrm>
          <a:prstGeom prst="line">
            <a:avLst/>
          </a:prstGeom>
          <a:ln w="88900" cap="rnd">
            <a:solidFill>
              <a:srgbClr val="33CCCC">
                <a:alpha val="70980"/>
              </a:srgbClr>
            </a:solidFill>
            <a:round/>
          </a:ln>
          <a:effectLst/>
          <a:scene3d>
            <a:camera prst="orthographicFront"/>
            <a:lightRig rig="threePt" dir="t"/>
          </a:scene3d>
          <a:sp3d extrusionH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FAEAF7-B977-F3CC-42AF-694FAFC22E6E}"/>
              </a:ext>
            </a:extLst>
          </p:cNvPr>
          <p:cNvSpPr txBox="1"/>
          <p:nvPr/>
        </p:nvSpPr>
        <p:spPr>
          <a:xfrm>
            <a:off x="6286501" y="4339986"/>
            <a:ext cx="546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17458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地区危機管理委員長</a:t>
            </a:r>
            <a:r>
              <a:rPr lang="en-US" altLang="ja-JP" sz="2800" dirty="0">
                <a:solidFill>
                  <a:srgbClr val="17458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2800" dirty="0">
                <a:solidFill>
                  <a:srgbClr val="17458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直前ガバナー</a:t>
            </a:r>
            <a:endParaRPr lang="en-US" altLang="ja-JP" sz="2800" dirty="0">
              <a:solidFill>
                <a:srgbClr val="17458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>
                <a:solidFill>
                  <a:srgbClr val="17458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延原 健二</a:t>
            </a:r>
            <a:r>
              <a:rPr kumimoji="1" lang="en-US" altLang="ja-JP" sz="3200" dirty="0">
                <a:solidFill>
                  <a:srgbClr val="17458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3200" dirty="0">
                <a:solidFill>
                  <a:srgbClr val="17458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大阪大淀</a:t>
            </a:r>
            <a:r>
              <a:rPr kumimoji="1" lang="en-US" altLang="ja-JP" sz="3200" dirty="0">
                <a:solidFill>
                  <a:srgbClr val="17458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RC)</a:t>
            </a:r>
            <a:endParaRPr kumimoji="1" lang="ja-JP" altLang="en-US" sz="3600" dirty="0"/>
          </a:p>
        </p:txBody>
      </p:sp>
      <p:sp>
        <p:nvSpPr>
          <p:cNvPr id="7" name="長方形 9">
            <a:extLst>
              <a:ext uri="{FF2B5EF4-FFF2-40B4-BE49-F238E27FC236}">
                <a16:creationId xmlns:a16="http://schemas.microsoft.com/office/drawing/2014/main" id="{19DF95E6-4D7B-3E86-532D-1FE43E717873}"/>
              </a:ext>
            </a:extLst>
          </p:cNvPr>
          <p:cNvSpPr txBox="1">
            <a:spLocks noChangeArrowheads="1"/>
          </p:cNvSpPr>
          <p:nvPr/>
        </p:nvSpPr>
        <p:spPr>
          <a:xfrm>
            <a:off x="1473485" y="1741554"/>
            <a:ext cx="5313926" cy="5232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lang="ja-JP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lang="ja-JP" sz="16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lang="ja-JP" sz="14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lang="ja-JP" sz="12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lang="ja-JP" sz="12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lang="ja-JP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lang="ja-JP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lang="ja-JP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lang="ja-JP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b="1" dirty="0"/>
              <a:t>ロータリー米山記念奨学事業における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050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B2882E-9E37-C00B-739D-1C60F680B5C1}"/>
              </a:ext>
            </a:extLst>
          </p:cNvPr>
          <p:cNvSpPr txBox="1"/>
          <p:nvPr/>
        </p:nvSpPr>
        <p:spPr>
          <a:xfrm>
            <a:off x="2833440" y="432038"/>
            <a:ext cx="6776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我が国におけるハラスメントの歴史</a:t>
            </a:r>
            <a:endParaRPr kumimoji="1"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03C9C6-2166-A90E-9A34-6957664BC107}"/>
              </a:ext>
            </a:extLst>
          </p:cNvPr>
          <p:cNvSpPr txBox="1"/>
          <p:nvPr/>
        </p:nvSpPr>
        <p:spPr>
          <a:xfrm>
            <a:off x="157364" y="1795249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1989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セクシャル・ハラスメント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日本初のセクハラを争点とした裁判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B6462F-7C60-5DE7-9601-20CC74E081EF}"/>
              </a:ext>
            </a:extLst>
          </p:cNvPr>
          <p:cNvSpPr txBox="1"/>
          <p:nvPr/>
        </p:nvSpPr>
        <p:spPr>
          <a:xfrm>
            <a:off x="157364" y="2504663"/>
            <a:ext cx="1172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2001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パワー・ハラスメント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（株）クレオ・シー・キューブによって和声英語「パワハラ」提唱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B0D78E-D2C4-78B2-60FF-A3B84550941E}"/>
              </a:ext>
            </a:extLst>
          </p:cNvPr>
          <p:cNvSpPr txBox="1"/>
          <p:nvPr/>
        </p:nvSpPr>
        <p:spPr>
          <a:xfrm>
            <a:off x="157364" y="3240784"/>
            <a:ext cx="987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2014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マタニティ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・ハラスメント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マタハラ訴訟最高裁判決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			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「妊娠後の降格は男女雇用機会均等法に反する」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1CC0C2-5225-3FCF-C47D-1C71FBBD4533}"/>
              </a:ext>
            </a:extLst>
          </p:cNvPr>
          <p:cNvSpPr txBox="1"/>
          <p:nvPr/>
        </p:nvSpPr>
        <p:spPr>
          <a:xfrm>
            <a:off x="1380683" y="214636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男女雇用機会均等法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720C367-9D65-6EB8-55B9-2D293A6A1ADE}"/>
              </a:ext>
            </a:extLst>
          </p:cNvPr>
          <p:cNvSpPr txBox="1"/>
          <p:nvPr/>
        </p:nvSpPr>
        <p:spPr>
          <a:xfrm>
            <a:off x="1380683" y="285395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労働施策総合推進法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74FEF9-13D1-7036-DAE5-C5DF0B312AD2}"/>
              </a:ext>
            </a:extLst>
          </p:cNvPr>
          <p:cNvSpPr txBox="1"/>
          <p:nvPr/>
        </p:nvSpPr>
        <p:spPr>
          <a:xfrm>
            <a:off x="1380683" y="366650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男女雇用機会均等法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E29C4E2-BC83-4F83-F72D-6B18DD19A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34" y="4685679"/>
            <a:ext cx="55530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0031B85-74E5-A981-0FCD-62C21FD05011}"/>
              </a:ext>
            </a:extLst>
          </p:cNvPr>
          <p:cNvSpPr txBox="1"/>
          <p:nvPr/>
        </p:nvSpPr>
        <p:spPr>
          <a:xfrm>
            <a:off x="2586085" y="4228428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世代別、職場でのハラスメントの見聞き</a:t>
            </a:r>
            <a:endParaRPr kumimoji="1"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C0286D-628C-6E7F-3AE6-E10D3E0DDC8F}"/>
              </a:ext>
            </a:extLst>
          </p:cNvPr>
          <p:cNvSpPr txBox="1"/>
          <p:nvPr/>
        </p:nvSpPr>
        <p:spPr>
          <a:xfrm>
            <a:off x="5270167" y="6522565"/>
            <a:ext cx="2948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（出所）全国就業実態パネル調査</a:t>
            </a:r>
            <a:r>
              <a:rPr lang="en-US" altLang="ja-JP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2018</a:t>
            </a:r>
            <a:endParaRPr kumimoji="1"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2B81DF8-5755-884E-8CB7-5168E0588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6" y="85280"/>
            <a:ext cx="2587026" cy="1158573"/>
          </a:xfrm>
          <a:prstGeom prst="rect">
            <a:avLst/>
          </a:prstGeom>
        </p:spPr>
      </p:pic>
      <p:pic>
        <p:nvPicPr>
          <p:cNvPr id="13" name="Picture 2" descr="2024-2025 Theme logo - JA">
            <a:extLst>
              <a:ext uri="{FF2B5EF4-FFF2-40B4-BE49-F238E27FC236}">
                <a16:creationId xmlns:a16="http://schemas.microsoft.com/office/drawing/2014/main" id="{4F5FD17C-CE60-F0A2-7955-3E0B938F5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42" y="85280"/>
            <a:ext cx="2113595" cy="12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2A754D9-0397-5F23-780B-41F410069B29}"/>
              </a:ext>
            </a:extLst>
          </p:cNvPr>
          <p:cNvGrpSpPr/>
          <p:nvPr/>
        </p:nvGrpSpPr>
        <p:grpSpPr>
          <a:xfrm>
            <a:off x="953" y="1430758"/>
            <a:ext cx="12191047" cy="104889"/>
            <a:chOff x="75350" y="1066507"/>
            <a:chExt cx="12191047" cy="104889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9920771B-FBCD-3918-1087-946D7824FD16}"/>
                </a:ext>
              </a:extLst>
            </p:cNvPr>
            <p:cNvCxnSpPr/>
            <p:nvPr/>
          </p:nvCxnSpPr>
          <p:spPr>
            <a:xfrm>
              <a:off x="77676" y="1066507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1552A65A-3271-7DA3-EAD7-89EF1E23F623}"/>
                </a:ext>
              </a:extLst>
            </p:cNvPr>
            <p:cNvCxnSpPr/>
            <p:nvPr/>
          </p:nvCxnSpPr>
          <p:spPr>
            <a:xfrm>
              <a:off x="81287" y="1100146"/>
              <a:ext cx="1218477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9D42F928-D85E-6F60-6DFE-DEC185C42496}"/>
                </a:ext>
              </a:extLst>
            </p:cNvPr>
            <p:cNvCxnSpPr/>
            <p:nvPr/>
          </p:nvCxnSpPr>
          <p:spPr>
            <a:xfrm>
              <a:off x="75350" y="1139719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BF983B54-B0D4-2761-6322-146C80BC4216}"/>
                </a:ext>
              </a:extLst>
            </p:cNvPr>
            <p:cNvCxnSpPr/>
            <p:nvPr/>
          </p:nvCxnSpPr>
          <p:spPr>
            <a:xfrm>
              <a:off x="81626" y="1171396"/>
              <a:ext cx="12184771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54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087EAD-B64D-125F-6B07-3D25463E178F}"/>
              </a:ext>
            </a:extLst>
          </p:cNvPr>
          <p:cNvSpPr txBox="1"/>
          <p:nvPr/>
        </p:nvSpPr>
        <p:spPr>
          <a:xfrm>
            <a:off x="1040770" y="5029147"/>
            <a:ext cx="1011046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「そんなつもりはない」は、通じません。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相手が不快に感じたら、それは「ハラスメント」になる恐れがあります。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ハラスメントとは何かを認識することが、最も有効な防止策です。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重要なことは、相手の人格を尊重すること、多様性を認めること、異文化を理解する姿勢です。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5D02A1-A36C-04E4-FB98-7B1DC88AF01E}"/>
              </a:ext>
            </a:extLst>
          </p:cNvPr>
          <p:cNvSpPr txBox="1"/>
          <p:nvPr/>
        </p:nvSpPr>
        <p:spPr>
          <a:xfrm>
            <a:off x="339524" y="1719977"/>
            <a:ext cx="1150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ロータリーは、</a:t>
            </a:r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地域社会のリーダー的メンバーによって構成されている。</a:t>
            </a:r>
            <a:endParaRPr kumimoji="1"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このため、</a:t>
            </a:r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常に</a:t>
            </a:r>
            <a:r>
              <a:rPr kumimoji="1" lang="ja-JP" alt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高い道徳性</a:t>
            </a:r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と法的責任はなくとも</a:t>
            </a:r>
            <a:r>
              <a:rPr kumimoji="1" lang="ja-JP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社会的責任</a:t>
            </a:r>
            <a:r>
              <a: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が求められている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8135E2-8084-4E81-8659-4FB8B5C1E8D7}"/>
              </a:ext>
            </a:extLst>
          </p:cNvPr>
          <p:cNvSpPr txBox="1"/>
          <p:nvPr/>
        </p:nvSpPr>
        <p:spPr>
          <a:xfrm>
            <a:off x="3951824" y="276856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ロータリーにおける</a:t>
            </a:r>
            <a:endParaRPr kumimoji="1"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ハラスメントへの理解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CAF20C1-2483-A1A1-2116-10CBA9A9AD7C}"/>
              </a:ext>
            </a:extLst>
          </p:cNvPr>
          <p:cNvSpPr txBox="1"/>
          <p:nvPr/>
        </p:nvSpPr>
        <p:spPr>
          <a:xfrm>
            <a:off x="6680134" y="6424480"/>
            <a:ext cx="502252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ロータリー米山記念奨学会　奨学事業ハンドブック　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2023‐24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endParaRPr kumimoji="1"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C621172-93FB-A131-0619-6547CE129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6" y="150031"/>
            <a:ext cx="2587026" cy="1158573"/>
          </a:xfrm>
          <a:prstGeom prst="rect">
            <a:avLst/>
          </a:prstGeom>
        </p:spPr>
      </p:pic>
      <p:pic>
        <p:nvPicPr>
          <p:cNvPr id="11" name="Picture 2" descr="2024-2025 Theme logo - JA">
            <a:extLst>
              <a:ext uri="{FF2B5EF4-FFF2-40B4-BE49-F238E27FC236}">
                <a16:creationId xmlns:a16="http://schemas.microsoft.com/office/drawing/2014/main" id="{DFE73168-E55D-C141-562D-69B5654E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42" y="85280"/>
            <a:ext cx="2113595" cy="12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A7E8FDD-038E-B26A-C09A-D35EA070E152}"/>
              </a:ext>
            </a:extLst>
          </p:cNvPr>
          <p:cNvGrpSpPr/>
          <p:nvPr/>
        </p:nvGrpSpPr>
        <p:grpSpPr>
          <a:xfrm>
            <a:off x="953" y="1478883"/>
            <a:ext cx="12191047" cy="104889"/>
            <a:chOff x="75350" y="1066507"/>
            <a:chExt cx="12191047" cy="104889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1506D202-8E18-F928-574E-8CF2F6FBAF0F}"/>
                </a:ext>
              </a:extLst>
            </p:cNvPr>
            <p:cNvCxnSpPr/>
            <p:nvPr/>
          </p:nvCxnSpPr>
          <p:spPr>
            <a:xfrm>
              <a:off x="77676" y="1066507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A79C027A-5BCD-7F68-9C65-B6CAABBBAA46}"/>
                </a:ext>
              </a:extLst>
            </p:cNvPr>
            <p:cNvCxnSpPr/>
            <p:nvPr/>
          </p:nvCxnSpPr>
          <p:spPr>
            <a:xfrm>
              <a:off x="81287" y="1100146"/>
              <a:ext cx="1218477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A49B21F-BEEF-9AD4-1AA0-1372DA32CA6F}"/>
                </a:ext>
              </a:extLst>
            </p:cNvPr>
            <p:cNvCxnSpPr/>
            <p:nvPr/>
          </p:nvCxnSpPr>
          <p:spPr>
            <a:xfrm>
              <a:off x="75350" y="1139719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2F3B56BB-E1EB-3777-63BB-417E74562BDB}"/>
                </a:ext>
              </a:extLst>
            </p:cNvPr>
            <p:cNvCxnSpPr/>
            <p:nvPr/>
          </p:nvCxnSpPr>
          <p:spPr>
            <a:xfrm>
              <a:off x="81626" y="1171396"/>
              <a:ext cx="12184771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5A08C0-0704-C528-3EAA-7B772A7852A3}"/>
              </a:ext>
            </a:extLst>
          </p:cNvPr>
          <p:cNvSpPr txBox="1"/>
          <p:nvPr/>
        </p:nvSpPr>
        <p:spPr>
          <a:xfrm>
            <a:off x="550603" y="2566418"/>
            <a:ext cx="11843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パワハラ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「お金を出してやっているのだから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……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」、「自分は社会的地位が高いんだ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……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」など、高圧的な接し方など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50EEA-4978-3320-6702-7E3E20878754}"/>
              </a:ext>
            </a:extLst>
          </p:cNvPr>
          <p:cNvSpPr txBox="1"/>
          <p:nvPr/>
        </p:nvSpPr>
        <p:spPr>
          <a:xfrm>
            <a:off x="550603" y="3212749"/>
            <a:ext cx="12810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セクハラ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「飲んだ席で思わず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……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」、「夜例会でお酒が入り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……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」、「写真撮影の時に肩を抱き寄せる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……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」、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「外国人だと思って親しみを込めてハグする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」、「足がきれいだねと褒める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……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」など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2559EE-9538-003C-69E5-65D7D3C1965B}"/>
              </a:ext>
            </a:extLst>
          </p:cNvPr>
          <p:cNvSpPr txBox="1"/>
          <p:nvPr/>
        </p:nvSpPr>
        <p:spPr>
          <a:xfrm>
            <a:off x="657600" y="4227071"/>
            <a:ext cx="1057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カウンセラーと奨学生が異性の場合は、二人きりになる状況をなるべく避け、無用な誤解を生じない</a:t>
            </a:r>
            <a:endParaRPr lang="en-US" altLang="ja-JP" sz="18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ようにしましょう。</a:t>
            </a:r>
            <a:endParaRPr lang="en-US" altLang="ja-JP" sz="18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047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9" grpId="0" animBg="1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A4A658-37CD-7491-2EAC-26B3DD7D723D}"/>
              </a:ext>
            </a:extLst>
          </p:cNvPr>
          <p:cNvSpPr txBox="1"/>
          <p:nvPr/>
        </p:nvSpPr>
        <p:spPr>
          <a:xfrm>
            <a:off x="3681077" y="137480"/>
            <a:ext cx="46987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レイシャルハラスメント</a:t>
            </a:r>
            <a:endParaRPr lang="en-US" altLang="ja-JP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（レイハラ）</a:t>
            </a:r>
            <a:endParaRPr kumimoji="1" lang="ja-JP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52C1C0-E0C8-4223-1FB9-2F264128785C}"/>
              </a:ext>
            </a:extLst>
          </p:cNvPr>
          <p:cNvSpPr txBox="1"/>
          <p:nvPr/>
        </p:nvSpPr>
        <p:spPr>
          <a:xfrm>
            <a:off x="212964" y="1521426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特定の人種や民族、国籍を理由に、相手を侮辱したり、いやがらせをしたりする行為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FF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「外国人である」ことを理由に不適切な発言・行動</a:t>
            </a:r>
            <a:r>
              <a:rPr lang="ja-JP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すること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968B37-4B07-2439-3360-3A21863344BE}"/>
              </a:ext>
            </a:extLst>
          </p:cNvPr>
          <p:cNvSpPr txBox="1"/>
          <p:nvPr/>
        </p:nvSpPr>
        <p:spPr>
          <a:xfrm>
            <a:off x="2204252" y="244445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「○○国出身なの？とても貧しい国だよね」</a:t>
            </a:r>
            <a:b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「○○人はいつも△△△ばかり食べていて面白いね」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8F7D3A-58C7-E3E2-640D-547B3AA2BE6F}"/>
              </a:ext>
            </a:extLst>
          </p:cNvPr>
          <p:cNvSpPr txBox="1"/>
          <p:nvPr/>
        </p:nvSpPr>
        <p:spPr>
          <a:xfrm>
            <a:off x="1247462" y="2106201"/>
            <a:ext cx="2666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・出身国や文化を侮辱する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A8BE54-7E68-1666-A57F-CD2E5041D893}"/>
              </a:ext>
            </a:extLst>
          </p:cNvPr>
          <p:cNvSpPr txBox="1"/>
          <p:nvPr/>
        </p:nvSpPr>
        <p:spPr>
          <a:xfrm>
            <a:off x="1332242" y="3027528"/>
            <a:ext cx="6595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・イメージや思い込みで特定の国や民族、文化などについて決めつけ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65519D-EA42-2918-80C2-376D05B603B9}"/>
              </a:ext>
            </a:extLst>
          </p:cNvPr>
          <p:cNvSpPr txBox="1"/>
          <p:nvPr/>
        </p:nvSpPr>
        <p:spPr>
          <a:xfrm>
            <a:off x="2264808" y="3335995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「○○人って</a:t>
            </a:r>
            <a:r>
              <a:rPr lang="en-US" altLang="ja-JP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××</a:t>
            </a:r>
            <a:r>
              <a:rPr lang="ja-JP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人のこと嫌いなんでしょう？」</a:t>
            </a:r>
            <a:b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「誰とでもハグをするなんて、○○人は社交的なんだね」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7DAFEF2-3A10-90B2-AEC4-26BEA061F786}"/>
              </a:ext>
            </a:extLst>
          </p:cNvPr>
          <p:cNvSpPr txBox="1"/>
          <p:nvPr/>
        </p:nvSpPr>
        <p:spPr>
          <a:xfrm>
            <a:off x="1283797" y="3874867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・外見や文化的な特徴をからかう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D0AEFD-0EF1-8F5A-914A-115469D007AB}"/>
              </a:ext>
            </a:extLst>
          </p:cNvPr>
          <p:cNvSpPr txBox="1"/>
          <p:nvPr/>
        </p:nvSpPr>
        <p:spPr>
          <a:xfrm>
            <a:off x="2264808" y="4169341"/>
            <a:ext cx="5314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「さすが、○○人は背が高い。天井にぶつかりそうだ」</a:t>
            </a:r>
            <a:b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「変な名前だな。覚えられないよ」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FA5BFD-1997-6D8A-D366-9400C056309E}"/>
              </a:ext>
            </a:extLst>
          </p:cNvPr>
          <p:cNvSpPr txBox="1"/>
          <p:nvPr/>
        </p:nvSpPr>
        <p:spPr>
          <a:xfrm>
            <a:off x="1344352" y="4787546"/>
            <a:ext cx="2666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・不適切な褒め言葉を使う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F220D3-EAE8-2F25-C36C-09082A0945EF}"/>
              </a:ext>
            </a:extLst>
          </p:cNvPr>
          <p:cNvSpPr txBox="1"/>
          <p:nvPr/>
        </p:nvSpPr>
        <p:spPr>
          <a:xfrm>
            <a:off x="2264808" y="5090357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「全然日本語できなさそうな見た目なのに、ペラペラですごいね」</a:t>
            </a:r>
            <a:b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6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「ハーフだから美人でうらやましいな」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FF7AA4-DAC8-8C89-9BD0-C9B7FC597EB4}"/>
              </a:ext>
            </a:extLst>
          </p:cNvPr>
          <p:cNvSpPr txBox="1"/>
          <p:nvPr/>
        </p:nvSpPr>
        <p:spPr>
          <a:xfrm>
            <a:off x="1247462" y="57226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対策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7D27923-ABBA-A365-EBC8-56FB8F7E545C}"/>
              </a:ext>
            </a:extLst>
          </p:cNvPr>
          <p:cNvSpPr txBox="1"/>
          <p:nvPr/>
        </p:nvSpPr>
        <p:spPr>
          <a:xfrm>
            <a:off x="2370987" y="5895346"/>
            <a:ext cx="4698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多様性とプライバシーの尊重</a:t>
            </a: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宗教や文化に関する話題には、特に注意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宗教を生活のよりどころにしている外国人もいる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282B79-9FFB-C7C1-318E-55D7B2D2E413}"/>
              </a:ext>
            </a:extLst>
          </p:cNvPr>
          <p:cNvSpPr txBox="1"/>
          <p:nvPr/>
        </p:nvSpPr>
        <p:spPr>
          <a:xfrm>
            <a:off x="7849145" y="6370460"/>
            <a:ext cx="443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レイシャルハラスメントとは　外国人が安心して働くための事例と対策 </a:t>
            </a:r>
            <a:r>
              <a:rPr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(lightworks.co.jp)</a:t>
            </a:r>
            <a:endParaRPr kumimoji="1" lang="ja-JP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E5F7C9C-9E76-0185-0170-18EFAAF2F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6" y="85280"/>
            <a:ext cx="2587026" cy="1158573"/>
          </a:xfrm>
          <a:prstGeom prst="rect">
            <a:avLst/>
          </a:prstGeom>
        </p:spPr>
      </p:pic>
      <p:pic>
        <p:nvPicPr>
          <p:cNvPr id="16" name="Picture 2" descr="2024-2025 Theme logo - JA">
            <a:extLst>
              <a:ext uri="{FF2B5EF4-FFF2-40B4-BE49-F238E27FC236}">
                <a16:creationId xmlns:a16="http://schemas.microsoft.com/office/drawing/2014/main" id="{399DF034-48D4-8933-E396-F5EDCE0C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42" y="85280"/>
            <a:ext cx="2113595" cy="12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945511ED-DABA-ED82-CA01-06F1F1797F58}"/>
              </a:ext>
            </a:extLst>
          </p:cNvPr>
          <p:cNvGrpSpPr/>
          <p:nvPr/>
        </p:nvGrpSpPr>
        <p:grpSpPr>
          <a:xfrm>
            <a:off x="953" y="1341383"/>
            <a:ext cx="12191047" cy="104889"/>
            <a:chOff x="75350" y="1066507"/>
            <a:chExt cx="12191047" cy="104889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5045D535-92C0-96CB-6664-E8F307B79FAE}"/>
                </a:ext>
              </a:extLst>
            </p:cNvPr>
            <p:cNvCxnSpPr/>
            <p:nvPr/>
          </p:nvCxnSpPr>
          <p:spPr>
            <a:xfrm>
              <a:off x="77676" y="1066507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CC407FDE-25C1-D3D0-D280-5C32AA52ABEF}"/>
                </a:ext>
              </a:extLst>
            </p:cNvPr>
            <p:cNvCxnSpPr/>
            <p:nvPr/>
          </p:nvCxnSpPr>
          <p:spPr>
            <a:xfrm>
              <a:off x="81287" y="1100146"/>
              <a:ext cx="1218477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6FA7DC6-C716-A67A-7676-F8D3FD4DC4A4}"/>
                </a:ext>
              </a:extLst>
            </p:cNvPr>
            <p:cNvCxnSpPr/>
            <p:nvPr/>
          </p:nvCxnSpPr>
          <p:spPr>
            <a:xfrm>
              <a:off x="75350" y="1139719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1DC7389F-AE87-5C3A-986D-11235B2A29FA}"/>
                </a:ext>
              </a:extLst>
            </p:cNvPr>
            <p:cNvCxnSpPr/>
            <p:nvPr/>
          </p:nvCxnSpPr>
          <p:spPr>
            <a:xfrm>
              <a:off x="81626" y="1171396"/>
              <a:ext cx="12184771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69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3036615-EAD5-4437-0423-9E5138A25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75337"/>
              </p:ext>
            </p:extLst>
          </p:nvPr>
        </p:nvGraphicFramePr>
        <p:xfrm>
          <a:off x="20625" y="847796"/>
          <a:ext cx="4705973" cy="5628554"/>
        </p:xfrm>
        <a:graphic>
          <a:graphicData uri="http://schemas.openxmlformats.org/drawingml/2006/table">
            <a:tbl>
              <a:tblPr/>
              <a:tblGrid>
                <a:gridCol w="226878">
                  <a:extLst>
                    <a:ext uri="{9D8B030D-6E8A-4147-A177-3AD203B41FA5}">
                      <a16:colId xmlns:a16="http://schemas.microsoft.com/office/drawing/2014/main" val="3783208741"/>
                    </a:ext>
                  </a:extLst>
                </a:gridCol>
                <a:gridCol w="693941">
                  <a:extLst>
                    <a:ext uri="{9D8B030D-6E8A-4147-A177-3AD203B41FA5}">
                      <a16:colId xmlns:a16="http://schemas.microsoft.com/office/drawing/2014/main" val="2094828996"/>
                    </a:ext>
                  </a:extLst>
                </a:gridCol>
                <a:gridCol w="1892577">
                  <a:extLst>
                    <a:ext uri="{9D8B030D-6E8A-4147-A177-3AD203B41FA5}">
                      <a16:colId xmlns:a16="http://schemas.microsoft.com/office/drawing/2014/main" val="4025331464"/>
                    </a:ext>
                  </a:extLst>
                </a:gridCol>
                <a:gridCol w="1892577">
                  <a:extLst>
                    <a:ext uri="{9D8B030D-6E8A-4147-A177-3AD203B41FA5}">
                      <a16:colId xmlns:a16="http://schemas.microsoft.com/office/drawing/2014/main" val="1172401265"/>
                    </a:ext>
                  </a:extLst>
                </a:gridCol>
              </a:tblGrid>
              <a:tr h="437354">
                <a:tc>
                  <a:txBody>
                    <a:bodyPr/>
                    <a:lstStyle/>
                    <a:p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EEF8ED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 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EEF8ED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血中濃度（</a:t>
                      </a:r>
                      <a:r>
                        <a:rPr lang="en-US" altLang="zh-TW" sz="1000" i="0">
                          <a:solidFill>
                            <a:srgbClr val="333333"/>
                          </a:solidFill>
                          <a:effectLst/>
                          <a:highlight>
                            <a:srgbClr val="EEF8ED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%</a:t>
                      </a:r>
                      <a:r>
                        <a:rPr lang="zh-TW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EEF8ED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EEF8ED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酒量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EEF8ED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酔いの状態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94259"/>
                  </a:ext>
                </a:extLst>
              </a:tr>
              <a:tr h="779631">
                <a:tc>
                  <a:txBody>
                    <a:bodyPr/>
                    <a:lstStyle/>
                    <a:p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EEF8ED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爽快期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0.02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0.04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ビール中びん（～</a:t>
                      </a:r>
                      <a:r>
                        <a:rPr lang="en-US" altLang="ja-JP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本）</a:t>
                      </a:r>
                      <a:b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日本酒（～</a:t>
                      </a:r>
                      <a:r>
                        <a:rPr lang="en-US" altLang="ja-JP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合）</a:t>
                      </a:r>
                      <a:b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ウイスキー・シングル（～</a:t>
                      </a:r>
                      <a:r>
                        <a:rPr lang="en-US" altLang="ja-JP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杯）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さわやかな気分になる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皮膚が赤くなる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陽気になる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判断力が少しにぶる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846976"/>
                  </a:ext>
                </a:extLst>
              </a:tr>
              <a:tr h="1121908">
                <a:tc>
                  <a:txBody>
                    <a:bodyPr/>
                    <a:lstStyle/>
                    <a:p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EEF8ED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ほろ酔い期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0.05</a:t>
                      </a: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0.10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ビール中びん（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本）</a:t>
                      </a:r>
                      <a:b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日本酒（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合）</a:t>
                      </a:r>
                      <a:b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ウイスキー・シングル（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杯）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ほろ酔い気分になる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手の動きが活発になる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抑制がとれる（理性が失われる）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体温が上がる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脈が速くなる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452346"/>
                  </a:ext>
                </a:extLst>
              </a:tr>
              <a:tr h="694061">
                <a:tc>
                  <a:txBody>
                    <a:bodyPr/>
                    <a:lstStyle/>
                    <a:p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EEF8ED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酩酊初期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0.11</a:t>
                      </a: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0.15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ビール中びん（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本）</a:t>
                      </a:r>
                      <a:b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日本酒（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合）</a:t>
                      </a:r>
                      <a:b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ウイスキー・ダブル（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杯）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気が大きくなる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大声でがなりたてる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怒りっぽくなる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立てばふらつく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225363"/>
                  </a:ext>
                </a:extLst>
              </a:tr>
              <a:tr h="865200">
                <a:tc>
                  <a:txBody>
                    <a:bodyPr/>
                    <a:lstStyle/>
                    <a:p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EEF8ED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酩酊期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0.16</a:t>
                      </a: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0.30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ビール中びん（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本）</a:t>
                      </a:r>
                      <a:b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日本酒（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6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合）</a:t>
                      </a:r>
                      <a:b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ウイスキー・ダブル（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5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杯）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千鳥足になる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何度も同じことをしゃべる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呼吸が速くなる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吐き気・おう吐がおこる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0514"/>
                  </a:ext>
                </a:extLst>
              </a:tr>
              <a:tr h="865200">
                <a:tc>
                  <a:txBody>
                    <a:bodyPr/>
                    <a:lstStyle/>
                    <a:p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EEF8ED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泥酔期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0.31</a:t>
                      </a: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0.40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ビール中びん（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本）</a:t>
                      </a:r>
                      <a:b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日本酒（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合～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升）</a:t>
                      </a:r>
                      <a:b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ウイスキー・ボトル（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本）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まともに立てない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意識がはっきりしない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言語がめちゃめちゃになる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781208"/>
                  </a:ext>
                </a:extLst>
              </a:tr>
              <a:tr h="865200">
                <a:tc>
                  <a:txBody>
                    <a:bodyPr/>
                    <a:lstStyle/>
                    <a:p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EEF8ED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昏睡期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8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ja-JP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0.41</a:t>
                      </a:r>
                      <a:r>
                        <a:rPr lang="ja-JP" altLang="en-US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1000" i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0.50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ビール中びん（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本超）</a:t>
                      </a:r>
                      <a:b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日本酒（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升超）</a:t>
                      </a:r>
                      <a:b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</a:b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ウイスキー・ボトル（</a:t>
                      </a:r>
                      <a:r>
                        <a:rPr lang="en-US" altLang="ja-JP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本超）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ゆり動かしても起きない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大小便はたれ流しになる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呼吸はゆっくりと深い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100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FF"/>
                          </a:highlight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死亡</a:t>
                      </a:r>
                    </a:p>
                  </a:txBody>
                  <a:tcPr marL="3675" marR="3675" marT="3675" marB="3675" anchor="ctr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367616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5BD0C7-BDC2-A27E-DBC7-A562240EE499}"/>
              </a:ext>
            </a:extLst>
          </p:cNvPr>
          <p:cNvSpPr txBox="1"/>
          <p:nvPr/>
        </p:nvSpPr>
        <p:spPr>
          <a:xfrm>
            <a:off x="112887" y="6494525"/>
            <a:ext cx="46137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出典：資料「アルコール血中濃度と酔いの状態」</a:t>
            </a:r>
            <a:endParaRPr lang="en-US" altLang="ja-JP" sz="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highlight>
                <a:srgbClr val="FFFFFF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（社）アルコール健康医学協会</a:t>
            </a:r>
            <a:endParaRPr lang="ja-JP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C15E8E6-BCDA-DF6F-DA95-7533CDA7F723}"/>
              </a:ext>
            </a:extLst>
          </p:cNvPr>
          <p:cNvSpPr txBox="1"/>
          <p:nvPr/>
        </p:nvSpPr>
        <p:spPr>
          <a:xfrm>
            <a:off x="2344041" y="164072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爽快期、ほろ酔い期に起こっていること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E3E980-7BA4-2FAA-A1E0-81FD336DC141}"/>
              </a:ext>
            </a:extLst>
          </p:cNvPr>
          <p:cNvSpPr txBox="1"/>
          <p:nvPr/>
        </p:nvSpPr>
        <p:spPr>
          <a:xfrm>
            <a:off x="4804338" y="1426044"/>
            <a:ext cx="734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理性をつかさどる大脳皮質の活動が低下し、</a:t>
            </a:r>
            <a:endParaRPr kumimoji="1"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押えられていた大脳辺縁系（本能や感情をつかさどる）の活動が活発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31" name="Picture 7" descr="【基礎から学ぶ】大脳辺縁系【解剖生理学】 - PTOT国家試験対策ブログ">
            <a:extLst>
              <a:ext uri="{FF2B5EF4-FFF2-40B4-BE49-F238E27FC236}">
                <a16:creationId xmlns:a16="http://schemas.microsoft.com/office/drawing/2014/main" id="{7F8485D1-FCFF-534A-A2B9-B0C126198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053" y="2204228"/>
            <a:ext cx="2414530" cy="18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D59B3C0-8336-8352-F1CC-1B999AE5C45B}"/>
              </a:ext>
            </a:extLst>
          </p:cNvPr>
          <p:cNvSpPr txBox="1"/>
          <p:nvPr/>
        </p:nvSpPr>
        <p:spPr>
          <a:xfrm>
            <a:off x="8646172" y="4112044"/>
            <a:ext cx="3265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【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基礎から学ぶ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】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大脳辺縁系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【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解剖生理学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】 - PTOT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国家試験対策ブログ 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(hatenablog.jp)</a:t>
            </a:r>
            <a:endParaRPr lang="ja-JP" altLang="en-US" sz="8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highlight>
                <a:srgbClr val="EAF3FF"/>
              </a:highligh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37" name="Picture 13" descr="図1 大脳新皮質の四つの葉 大脳新皮質は、中心溝などの脳溝などによって四つの大脳葉に分かれています。（図：Gray, H., Gray’s ...">
            <a:extLst>
              <a:ext uri="{FF2B5EF4-FFF2-40B4-BE49-F238E27FC236}">
                <a16:creationId xmlns:a16="http://schemas.microsoft.com/office/drawing/2014/main" id="{120D79FA-9EA2-707A-8E09-6D6D3574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91" y="2204229"/>
            <a:ext cx="3037143" cy="18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58FA7FF-2AEB-AB7E-4255-54903F87219C}"/>
              </a:ext>
            </a:extLst>
          </p:cNvPr>
          <p:cNvSpPr txBox="1"/>
          <p:nvPr/>
        </p:nvSpPr>
        <p:spPr>
          <a:xfrm>
            <a:off x="5348817" y="3988933"/>
            <a:ext cx="302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知性が宿る大脳皮質</a:t>
            </a:r>
            <a:endParaRPr kumimoji="1"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図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　大脳新皮質の四つの葉 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| 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日経クロステック（</a:t>
            </a:r>
            <a:r>
              <a:rPr lang="en-US" altLang="ja-JP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xTECH</a:t>
            </a:r>
            <a:r>
              <a:rPr lang="ja-JP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 </a:t>
            </a:r>
            <a:r>
              <a:rPr lang="en-US" altLang="ja-JP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(nikkei.com)</a:t>
            </a:r>
            <a:endParaRPr kumimoji="1" lang="ja-JP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DBEC89B-5247-1CCD-0EA8-A6619BF4639F}"/>
              </a:ext>
            </a:extLst>
          </p:cNvPr>
          <p:cNvSpPr txBox="1"/>
          <p:nvPr/>
        </p:nvSpPr>
        <p:spPr>
          <a:xfrm>
            <a:off x="5012274" y="4704400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アルコールによるハラスメントを防ぐには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41A828E-0C4A-7ADF-C4B4-7824A9E467EB}"/>
              </a:ext>
            </a:extLst>
          </p:cNvPr>
          <p:cNvSpPr txBox="1"/>
          <p:nvPr/>
        </p:nvSpPr>
        <p:spPr>
          <a:xfrm>
            <a:off x="5103171" y="529791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少量でも危険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12D80FF-3508-BCC4-24ED-A9DE58BE934E}"/>
              </a:ext>
            </a:extLst>
          </p:cNvPr>
          <p:cNvSpPr txBox="1"/>
          <p:nvPr/>
        </p:nvSpPr>
        <p:spPr>
          <a:xfrm>
            <a:off x="5103171" y="57220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酒癖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90A62C7-0354-E6DB-8D53-F74F9BA5A9B4}"/>
              </a:ext>
            </a:extLst>
          </p:cNvPr>
          <p:cNvSpPr txBox="1"/>
          <p:nvPr/>
        </p:nvSpPr>
        <p:spPr>
          <a:xfrm>
            <a:off x="5103171" y="614615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日頃の言動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79B533AF-F015-31C3-38DC-410193E073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26" y="85280"/>
            <a:ext cx="1662070" cy="744341"/>
          </a:xfrm>
          <a:prstGeom prst="rect">
            <a:avLst/>
          </a:prstGeom>
        </p:spPr>
      </p:pic>
      <p:pic>
        <p:nvPicPr>
          <p:cNvPr id="27" name="Picture 2" descr="2024-2025 Theme logo - JA">
            <a:extLst>
              <a:ext uri="{FF2B5EF4-FFF2-40B4-BE49-F238E27FC236}">
                <a16:creationId xmlns:a16="http://schemas.microsoft.com/office/drawing/2014/main" id="{159FED0C-2B06-D565-85D8-39360E10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227" y="210943"/>
            <a:ext cx="1357909" cy="80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C467292-83B1-956B-D808-DC3022803AF5}"/>
              </a:ext>
            </a:extLst>
          </p:cNvPr>
          <p:cNvGrpSpPr/>
          <p:nvPr/>
        </p:nvGrpSpPr>
        <p:grpSpPr>
          <a:xfrm flipV="1">
            <a:off x="4760974" y="1137998"/>
            <a:ext cx="7431026" cy="89750"/>
            <a:chOff x="75350" y="1066507"/>
            <a:chExt cx="12191047" cy="104889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F3E3C834-A045-8632-46B3-0D425172DF80}"/>
                </a:ext>
              </a:extLst>
            </p:cNvPr>
            <p:cNvCxnSpPr/>
            <p:nvPr/>
          </p:nvCxnSpPr>
          <p:spPr>
            <a:xfrm>
              <a:off x="77676" y="1066507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65EBF96D-E50A-49B6-6F03-FCF397938C1F}"/>
                </a:ext>
              </a:extLst>
            </p:cNvPr>
            <p:cNvCxnSpPr/>
            <p:nvPr/>
          </p:nvCxnSpPr>
          <p:spPr>
            <a:xfrm>
              <a:off x="81287" y="1100146"/>
              <a:ext cx="1218477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6AD12881-310F-7048-EF00-438EE9F37BA4}"/>
                </a:ext>
              </a:extLst>
            </p:cNvPr>
            <p:cNvCxnSpPr/>
            <p:nvPr/>
          </p:nvCxnSpPr>
          <p:spPr>
            <a:xfrm>
              <a:off x="75350" y="1139719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E483DCFF-D82D-2FA5-7EC8-89F901A9A565}"/>
                </a:ext>
              </a:extLst>
            </p:cNvPr>
            <p:cNvCxnSpPr/>
            <p:nvPr/>
          </p:nvCxnSpPr>
          <p:spPr>
            <a:xfrm>
              <a:off x="81626" y="1171396"/>
              <a:ext cx="12184771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39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7D99CC-B048-ECDA-C7D6-9D534FC3BA1F}"/>
              </a:ext>
            </a:extLst>
          </p:cNvPr>
          <p:cNvSpPr txBox="1"/>
          <p:nvPr/>
        </p:nvSpPr>
        <p:spPr>
          <a:xfrm>
            <a:off x="2488863" y="3802539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ハラスメント事案が起こったら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F0D397-2441-BEF8-96BC-6C83C051B477}"/>
              </a:ext>
            </a:extLst>
          </p:cNvPr>
          <p:cNvSpPr txBox="1"/>
          <p:nvPr/>
        </p:nvSpPr>
        <p:spPr>
          <a:xfrm>
            <a:off x="902288" y="4511445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地区米山奨学委員会と地区危機管理委員会に必ず報告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6942C0-5750-F942-ABB4-D818A6B75BC5}"/>
              </a:ext>
            </a:extLst>
          </p:cNvPr>
          <p:cNvSpPr txBox="1"/>
          <p:nvPr/>
        </p:nvSpPr>
        <p:spPr>
          <a:xfrm>
            <a:off x="902288" y="5013601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地区米山奨学委員会と地区危機管理委員会が協働で対応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F84525-5011-74C2-4DBD-97D9BD64F9DD}"/>
              </a:ext>
            </a:extLst>
          </p:cNvPr>
          <p:cNvSpPr txBox="1"/>
          <p:nvPr/>
        </p:nvSpPr>
        <p:spPr>
          <a:xfrm>
            <a:off x="902288" y="5515757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最終的な判断は、ガバナーとロータリー米山記念奨学会が協議のうえ、決定する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F3CA17-47AF-D7AD-82BB-B34794D7DB33}"/>
              </a:ext>
            </a:extLst>
          </p:cNvPr>
          <p:cNvSpPr txBox="1"/>
          <p:nvPr/>
        </p:nvSpPr>
        <p:spPr>
          <a:xfrm>
            <a:off x="255013" y="1551732"/>
            <a:ext cx="117690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個人として、また事業において、</a:t>
            </a:r>
            <a:r>
              <a:rPr lang="ja-JP" altLang="en-US" sz="1400" b="0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高潔さと高い倫理基準をもって行動する</a:t>
            </a:r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buFont typeface="+mj-lt"/>
              <a:buAutoNum type="arabicPeriod"/>
            </a:pPr>
            <a:endParaRPr lang="ja-JP" altLang="en-US" sz="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buFont typeface="+mj-lt"/>
              <a:buAutoNum type="arabicPeriod"/>
            </a:pPr>
            <a:r>
              <a:rPr lang="ja-JP" altLang="en-US" sz="1400" b="0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他者に公平に接し、敬意をもって接すること</a:t>
            </a:r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。これには、他者を尊重する言葉を使う、サポートを示す、温かく迎え入れるインクルーシブな</a:t>
            </a:r>
            <a:endParaRPr lang="en-US" altLang="ja-JP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環境を助長する、多様性を重んじるという「ロータリーの多様性・公平さ・インクルージョン（</a:t>
            </a:r>
            <a:r>
              <a:rPr lang="en-US" altLang="ja-JP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DEI</a:t>
            </a:r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）の行動規範」を遵守することが含まれる。</a:t>
            </a:r>
            <a:endParaRPr lang="en-US" altLang="ja-JP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>
              <a:buFont typeface="+mj-lt"/>
              <a:buAutoNum type="arabicPeriod"/>
            </a:pPr>
            <a:endParaRPr lang="ja-JP" altLang="en-US" sz="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en-US" altLang="ja-JP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</a:t>
            </a:r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ロータリーを通じて自分の職業スキルを生かし、地域社会や世界のほかの地域の人びとの生活の質を高める。</a:t>
            </a:r>
            <a:endParaRPr lang="en-US" altLang="ja-JP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ja-JP" altLang="en-US" sz="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en-US" altLang="ja-JP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4.</a:t>
            </a:r>
            <a:r>
              <a:rPr lang="ja-JP" altLang="en-US" sz="1400" b="0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ロータリーやほかのロータリー会員の評判を落とすような言動は避ける</a:t>
            </a:r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lang="ja-JP" altLang="en-US" sz="8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en-US" altLang="ja-JP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5.</a:t>
            </a:r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ロータリー関連行事のすべての行動規範に従う。</a:t>
            </a:r>
            <a:r>
              <a:rPr lang="en-US" altLang="ja-JP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en-US" altLang="ja-JP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	</a:t>
            </a:r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月理事会会合、決定</a:t>
            </a:r>
            <a:r>
              <a:rPr lang="en-US" altLang="ja-JP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114</a:t>
            </a:r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D1C9D0-C2AB-4378-73C4-386A734707EB}"/>
              </a:ext>
            </a:extLst>
          </p:cNvPr>
          <p:cNvSpPr txBox="1"/>
          <p:nvPr/>
        </p:nvSpPr>
        <p:spPr>
          <a:xfrm>
            <a:off x="2815560" y="316524"/>
            <a:ext cx="66479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ロータリアンの行動規範</a:t>
            </a:r>
            <a:endParaRPr lang="en-US" altLang="ja-JP" sz="2800" b="0" i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全会員（ロータリアンおよびローターアクター）には以下のことが求められる：</a:t>
            </a:r>
            <a:endParaRPr lang="en-US" altLang="ja-JP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CBF8AF7-0AF0-6A67-3542-1C6F479D4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6" y="85280"/>
            <a:ext cx="2587026" cy="1158573"/>
          </a:xfrm>
          <a:prstGeom prst="rect">
            <a:avLst/>
          </a:prstGeom>
        </p:spPr>
      </p:pic>
      <p:pic>
        <p:nvPicPr>
          <p:cNvPr id="9" name="Picture 2" descr="2024-2025 Theme logo - JA">
            <a:extLst>
              <a:ext uri="{FF2B5EF4-FFF2-40B4-BE49-F238E27FC236}">
                <a16:creationId xmlns:a16="http://schemas.microsoft.com/office/drawing/2014/main" id="{64276949-D554-6C25-2062-C997FC83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42" y="85280"/>
            <a:ext cx="2113595" cy="12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3432390-EF73-7B24-D3F2-697290EC5E63}"/>
              </a:ext>
            </a:extLst>
          </p:cNvPr>
          <p:cNvGrpSpPr/>
          <p:nvPr/>
        </p:nvGrpSpPr>
        <p:grpSpPr>
          <a:xfrm>
            <a:off x="0" y="1397766"/>
            <a:ext cx="12191047" cy="104889"/>
            <a:chOff x="75350" y="1066507"/>
            <a:chExt cx="12191047" cy="104889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317DD938-B9C8-8CA0-3B6B-45A55875468E}"/>
                </a:ext>
              </a:extLst>
            </p:cNvPr>
            <p:cNvCxnSpPr/>
            <p:nvPr/>
          </p:nvCxnSpPr>
          <p:spPr>
            <a:xfrm>
              <a:off x="77676" y="1066507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DA549D03-1194-0E45-A808-685A5942A5B1}"/>
                </a:ext>
              </a:extLst>
            </p:cNvPr>
            <p:cNvCxnSpPr/>
            <p:nvPr/>
          </p:nvCxnSpPr>
          <p:spPr>
            <a:xfrm>
              <a:off x="81287" y="1100146"/>
              <a:ext cx="1218477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D951442-A645-F259-AC7B-4D7E1AE25D24}"/>
                </a:ext>
              </a:extLst>
            </p:cNvPr>
            <p:cNvCxnSpPr/>
            <p:nvPr/>
          </p:nvCxnSpPr>
          <p:spPr>
            <a:xfrm>
              <a:off x="75350" y="1139719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CBAE37E2-D92C-21DA-0578-3FC6F6036402}"/>
                </a:ext>
              </a:extLst>
            </p:cNvPr>
            <p:cNvCxnSpPr/>
            <p:nvPr/>
          </p:nvCxnSpPr>
          <p:spPr>
            <a:xfrm>
              <a:off x="81626" y="1171396"/>
              <a:ext cx="12184771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49ACEE9-9C9B-E463-9A94-91217FA6A759}"/>
              </a:ext>
            </a:extLst>
          </p:cNvPr>
          <p:cNvSpPr txBox="1"/>
          <p:nvPr/>
        </p:nvSpPr>
        <p:spPr>
          <a:xfrm>
            <a:off x="902288" y="6017912"/>
            <a:ext cx="803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「対応しない」、「隠蔽する」は最も危険なことであり、絶対に許されない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6473FBA-12C0-CBDF-9DF0-A5E1AF584588}"/>
              </a:ext>
            </a:extLst>
          </p:cNvPr>
          <p:cNvGrpSpPr/>
          <p:nvPr/>
        </p:nvGrpSpPr>
        <p:grpSpPr>
          <a:xfrm>
            <a:off x="953" y="4375022"/>
            <a:ext cx="12191047" cy="104889"/>
            <a:chOff x="75350" y="1066507"/>
            <a:chExt cx="12191047" cy="104889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BFD069A0-B478-EB28-2976-9D042BF5628F}"/>
                </a:ext>
              </a:extLst>
            </p:cNvPr>
            <p:cNvCxnSpPr/>
            <p:nvPr/>
          </p:nvCxnSpPr>
          <p:spPr>
            <a:xfrm>
              <a:off x="77676" y="1066507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7E7ED70F-0E89-7604-9954-3D1BFBBA55C7}"/>
                </a:ext>
              </a:extLst>
            </p:cNvPr>
            <p:cNvCxnSpPr/>
            <p:nvPr/>
          </p:nvCxnSpPr>
          <p:spPr>
            <a:xfrm>
              <a:off x="81287" y="1100146"/>
              <a:ext cx="1218477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3E54BB8-D159-07D1-89FD-57B581CF8F92}"/>
                </a:ext>
              </a:extLst>
            </p:cNvPr>
            <p:cNvCxnSpPr/>
            <p:nvPr/>
          </p:nvCxnSpPr>
          <p:spPr>
            <a:xfrm>
              <a:off x="75350" y="1139719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4D68243-5275-8940-6DA7-8172C2C442B4}"/>
                </a:ext>
              </a:extLst>
            </p:cNvPr>
            <p:cNvCxnSpPr/>
            <p:nvPr/>
          </p:nvCxnSpPr>
          <p:spPr>
            <a:xfrm>
              <a:off x="81626" y="1171396"/>
              <a:ext cx="12184771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69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5BB6B4A-BAE8-8474-4BF5-D131DF94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4" y="85280"/>
            <a:ext cx="2511959" cy="1124955"/>
          </a:xfrm>
          <a:prstGeom prst="rect">
            <a:avLst/>
          </a:prstGeom>
        </p:spPr>
      </p:pic>
      <p:pic>
        <p:nvPicPr>
          <p:cNvPr id="9" name="Picture 2" descr="2024-2025 Theme logo - JA">
            <a:extLst>
              <a:ext uri="{FF2B5EF4-FFF2-40B4-BE49-F238E27FC236}">
                <a16:creationId xmlns:a16="http://schemas.microsoft.com/office/drawing/2014/main" id="{1D574E57-5F90-A322-09D8-C03BE85B4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691" y="196302"/>
            <a:ext cx="2052265" cy="12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3019D35-9751-1695-25ED-DB19E6259CED}"/>
              </a:ext>
            </a:extLst>
          </p:cNvPr>
          <p:cNvGrpSpPr/>
          <p:nvPr/>
        </p:nvGrpSpPr>
        <p:grpSpPr>
          <a:xfrm>
            <a:off x="953" y="1478883"/>
            <a:ext cx="12191047" cy="104889"/>
            <a:chOff x="75350" y="1066507"/>
            <a:chExt cx="12191047" cy="104889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CF7255A8-7BA4-815A-F7E5-A781A132D61D}"/>
                </a:ext>
              </a:extLst>
            </p:cNvPr>
            <p:cNvCxnSpPr/>
            <p:nvPr/>
          </p:nvCxnSpPr>
          <p:spPr>
            <a:xfrm>
              <a:off x="77676" y="1066507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31CB1F5D-276F-5A5B-45CE-66DEECA4CF30}"/>
                </a:ext>
              </a:extLst>
            </p:cNvPr>
            <p:cNvCxnSpPr/>
            <p:nvPr/>
          </p:nvCxnSpPr>
          <p:spPr>
            <a:xfrm>
              <a:off x="81287" y="1100146"/>
              <a:ext cx="1218477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B2A967E9-8B31-C1ED-3F5D-D383FD23B06D}"/>
                </a:ext>
              </a:extLst>
            </p:cNvPr>
            <p:cNvCxnSpPr/>
            <p:nvPr/>
          </p:nvCxnSpPr>
          <p:spPr>
            <a:xfrm>
              <a:off x="75350" y="1139719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CAA7109B-72F7-ADF5-1162-986614254CAD}"/>
                </a:ext>
              </a:extLst>
            </p:cNvPr>
            <p:cNvCxnSpPr/>
            <p:nvPr/>
          </p:nvCxnSpPr>
          <p:spPr>
            <a:xfrm>
              <a:off x="81626" y="1171396"/>
              <a:ext cx="12184771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399E00-8DF0-D471-D549-251BB981CDFF}"/>
              </a:ext>
            </a:extLst>
          </p:cNvPr>
          <p:cNvSpPr txBox="1"/>
          <p:nvPr/>
        </p:nvSpPr>
        <p:spPr>
          <a:xfrm>
            <a:off x="2742694" y="105097"/>
            <a:ext cx="700544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2024-25</a:t>
            </a:r>
            <a:r>
              <a:rPr kumimoji="1" lang="ja-JP" alt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endParaRPr kumimoji="1" lang="en-US" altLang="ja-JP" sz="2400" b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800" b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RID2660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青少年のためのハラスメント相談窓口</a:t>
            </a:r>
            <a:endParaRPr kumimoji="1"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CDDBEC9-85CE-5946-13D2-16265A5F4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39" y="1684853"/>
            <a:ext cx="4798859" cy="511984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85C0564-BA55-D2EF-F13F-1B1B6A82A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562" y="1623346"/>
            <a:ext cx="4841894" cy="52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48E287-4F99-B225-5DE3-42A52FFFC1A7}"/>
              </a:ext>
            </a:extLst>
          </p:cNvPr>
          <p:cNvSpPr txBox="1"/>
          <p:nvPr/>
        </p:nvSpPr>
        <p:spPr>
          <a:xfrm>
            <a:off x="2931102" y="169426"/>
            <a:ext cx="5490607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2024-25</a:t>
            </a:r>
            <a:r>
              <a:rPr kumimoji="1" lang="ja-JP" alt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endParaRPr kumimoji="1" lang="en-US" altLang="ja-JP" sz="900" b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800" b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RID2660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緊急連絡携帯カード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25BD441-8CAA-5A78-9B8A-2530BB859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6" y="85280"/>
            <a:ext cx="2587026" cy="1158573"/>
          </a:xfrm>
          <a:prstGeom prst="rect">
            <a:avLst/>
          </a:prstGeom>
        </p:spPr>
      </p:pic>
      <p:pic>
        <p:nvPicPr>
          <p:cNvPr id="9" name="Picture 2" descr="2024-2025 Theme logo - JA">
            <a:extLst>
              <a:ext uri="{FF2B5EF4-FFF2-40B4-BE49-F238E27FC236}">
                <a16:creationId xmlns:a16="http://schemas.microsoft.com/office/drawing/2014/main" id="{CA1823C4-32BF-A570-5E98-5AC69E3D8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42" y="85280"/>
            <a:ext cx="2113595" cy="12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B8092F0-4495-7708-BE98-B324B4120FDF}"/>
              </a:ext>
            </a:extLst>
          </p:cNvPr>
          <p:cNvGrpSpPr/>
          <p:nvPr/>
        </p:nvGrpSpPr>
        <p:grpSpPr>
          <a:xfrm>
            <a:off x="81626" y="1425818"/>
            <a:ext cx="12191047" cy="104889"/>
            <a:chOff x="75350" y="1066507"/>
            <a:chExt cx="12191047" cy="104889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2BEDED72-6460-1317-C01D-03C309902886}"/>
                </a:ext>
              </a:extLst>
            </p:cNvPr>
            <p:cNvCxnSpPr/>
            <p:nvPr/>
          </p:nvCxnSpPr>
          <p:spPr>
            <a:xfrm>
              <a:off x="77676" y="1066507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E5061C5F-5DC7-5032-ED4F-E6812881C934}"/>
                </a:ext>
              </a:extLst>
            </p:cNvPr>
            <p:cNvCxnSpPr/>
            <p:nvPr/>
          </p:nvCxnSpPr>
          <p:spPr>
            <a:xfrm>
              <a:off x="81287" y="1100146"/>
              <a:ext cx="1218477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358F0EA7-1661-DF11-207F-1C6D0340C4AD}"/>
                </a:ext>
              </a:extLst>
            </p:cNvPr>
            <p:cNvCxnSpPr/>
            <p:nvPr/>
          </p:nvCxnSpPr>
          <p:spPr>
            <a:xfrm>
              <a:off x="75350" y="1139719"/>
              <a:ext cx="12184771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42E0D62-C493-91B5-2259-A21F9B5ED0F3}"/>
                </a:ext>
              </a:extLst>
            </p:cNvPr>
            <p:cNvCxnSpPr/>
            <p:nvPr/>
          </p:nvCxnSpPr>
          <p:spPr>
            <a:xfrm>
              <a:off x="81626" y="1171396"/>
              <a:ext cx="12184771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F90FBFE9-48CF-06FF-5FB0-89D050A5B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608" y="1570281"/>
            <a:ext cx="5970086" cy="528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63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Microsoft Office PowerPoint</Application>
  <PresentationFormat>ワイド画面</PresentationFormat>
  <Paragraphs>131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HG丸ｺﾞｼｯｸM-PRO</vt:lpstr>
      <vt:lpstr>Meiryo UI</vt:lpstr>
      <vt:lpstr>游ゴシック</vt:lpstr>
      <vt:lpstr>游ゴシック Light</vt:lpstr>
      <vt:lpstr>Arial</vt:lpstr>
      <vt:lpstr>Office テーマ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26</cp:revision>
  <cp:lastPrinted>2024-07-16T01:09:20Z</cp:lastPrinted>
  <dcterms:created xsi:type="dcterms:W3CDTF">2024-07-12T00:56:37Z</dcterms:created>
  <dcterms:modified xsi:type="dcterms:W3CDTF">2024-08-07T06:15:41Z</dcterms:modified>
  <cp:contentStatus/>
</cp:coreProperties>
</file>