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1"/>
  </p:notesMasterIdLst>
  <p:sldIdLst>
    <p:sldId id="265" r:id="rId2"/>
    <p:sldId id="266" r:id="rId3"/>
    <p:sldId id="267" r:id="rId4"/>
    <p:sldId id="268" r:id="rId5"/>
    <p:sldId id="269" r:id="rId6"/>
    <p:sldId id="270" r:id="rId7"/>
    <p:sldId id="272" r:id="rId8"/>
    <p:sldId id="273" r:id="rId9"/>
    <p:sldId id="274" r:id="rId10"/>
    <p:sldId id="275" r:id="rId11"/>
    <p:sldId id="276" r:id="rId12"/>
    <p:sldId id="261" r:id="rId13"/>
    <p:sldId id="277" r:id="rId14"/>
    <p:sldId id="278" r:id="rId15"/>
    <p:sldId id="280" r:id="rId16"/>
    <p:sldId id="281" r:id="rId17"/>
    <p:sldId id="283" r:id="rId18"/>
    <p:sldId id="282" r:id="rId19"/>
    <p:sldId id="284"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4660"/>
  </p:normalViewPr>
  <p:slideViewPr>
    <p:cSldViewPr snapToGrid="0">
      <p:cViewPr varScale="1">
        <p:scale>
          <a:sx n="112" d="100"/>
          <a:sy n="112"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043F6780-CFB7-4992-9ECB-E7C0D840308C}" type="datetimeFigureOut">
              <a:rPr kumimoji="1" lang="ja-JP" altLang="en-US" smtClean="0"/>
              <a:t>2022/7/28</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09823540-6895-416D-BA35-B04F883E7A67}" type="slidenum">
              <a:rPr kumimoji="1" lang="ja-JP" altLang="en-US" smtClean="0"/>
              <a:t>‹#›</a:t>
            </a:fld>
            <a:endParaRPr kumimoji="1" lang="ja-JP" altLang="en-US"/>
          </a:p>
        </p:txBody>
      </p:sp>
    </p:spTree>
    <p:extLst>
      <p:ext uri="{BB962C8B-B14F-4D97-AF65-F5344CB8AC3E}">
        <p14:creationId xmlns:p14="http://schemas.microsoft.com/office/powerpoint/2010/main" val="5717830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pPr lvl="0"/>
            <a:r>
              <a:rPr lang="ja-JP" altLang="en-US" sz="1100" dirty="0">
                <a:solidFill>
                  <a:prstClr val="black"/>
                </a:solidFill>
                <a:latin typeface="HGMaruGothicMPRO" panose="020F0600000000000000" pitchFamily="34" charset="-128"/>
                <a:ea typeface="HGMaruGothicMPRO" panose="020F0600000000000000" pitchFamily="34" charset="-128"/>
              </a:rPr>
              <a:t>「ロータリーの職業奉仕と人づくり」というテーマで、</a:t>
            </a:r>
            <a:r>
              <a:rPr lang="en-US" altLang="ja-JP" sz="1100" dirty="0">
                <a:solidFill>
                  <a:prstClr val="black"/>
                </a:solidFill>
                <a:latin typeface="HGMaruGothicMPRO" panose="020F0600000000000000" pitchFamily="34" charset="-128"/>
                <a:ea typeface="HGMaruGothicMPRO" panose="020F0600000000000000" pitchFamily="34" charset="-128"/>
              </a:rPr>
              <a:t>30</a:t>
            </a:r>
            <a:r>
              <a:rPr lang="ja-JP" altLang="en-US" sz="1100" dirty="0">
                <a:solidFill>
                  <a:prstClr val="black"/>
                </a:solidFill>
                <a:latin typeface="HGMaruGothicMPRO" panose="020F0600000000000000" pitchFamily="34" charset="-128"/>
                <a:ea typeface="HGMaruGothicMPRO" panose="020F0600000000000000" pitchFamily="34" charset="-128"/>
              </a:rPr>
              <a:t>分の卓話をさせていただきたきます。</a:t>
            </a:r>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r>
              <a:rPr lang="ja-JP" altLang="en-US" sz="1100" dirty="0">
                <a:solidFill>
                  <a:prstClr val="black"/>
                </a:solidFill>
                <a:latin typeface="HGMaruGothicMPRO" panose="020F0600000000000000" pitchFamily="34" charset="-128"/>
                <a:ea typeface="HGMaruGothicMPRO" panose="020F0600000000000000" pitchFamily="34" charset="-128"/>
              </a:rPr>
              <a:t>特にここでは、アメリカのシカゴでスタートしたロータリークラブの職業奉仕の概念</a:t>
            </a:r>
            <a:r>
              <a:rPr lang="ja-JP" altLang="en-US" sz="1100">
                <a:solidFill>
                  <a:prstClr val="black"/>
                </a:solidFill>
                <a:latin typeface="HGMaruGothicMPRO" panose="020F0600000000000000" pitchFamily="34" charset="-128"/>
                <a:ea typeface="HGMaruGothicMPRO" panose="020F0600000000000000" pitchFamily="34" charset="-128"/>
              </a:rPr>
              <a:t>が、「人づくり＝人の成長」という観点から見ると、昔</a:t>
            </a:r>
            <a:r>
              <a:rPr lang="ja-JP" altLang="en-US" sz="1100" dirty="0">
                <a:solidFill>
                  <a:prstClr val="black"/>
                </a:solidFill>
                <a:latin typeface="HGMaruGothicMPRO" panose="020F0600000000000000" pitchFamily="34" charset="-128"/>
                <a:ea typeface="HGMaruGothicMPRO" panose="020F0600000000000000" pitchFamily="34" charset="-128"/>
              </a:rPr>
              <a:t>から日本人の心の奥底に潜む</a:t>
            </a:r>
            <a:r>
              <a:rPr lang="ja-JP" altLang="en-US" sz="1100">
                <a:solidFill>
                  <a:prstClr val="black"/>
                </a:solidFill>
                <a:latin typeface="HGMaruGothicMPRO" panose="020F0600000000000000" pitchFamily="34" charset="-128"/>
                <a:ea typeface="HGMaruGothicMPRO" panose="020F0600000000000000" pitchFamily="34" charset="-128"/>
              </a:rPr>
              <a:t>三つの原点と</a:t>
            </a:r>
            <a:r>
              <a:rPr lang="ja-JP" altLang="en-US" sz="1100" dirty="0">
                <a:solidFill>
                  <a:prstClr val="black"/>
                </a:solidFill>
                <a:latin typeface="HGMaruGothicMPRO" panose="020F0600000000000000" pitchFamily="34" charset="-128"/>
                <a:ea typeface="HGMaruGothicMPRO" panose="020F0600000000000000" pitchFamily="34" charset="-128"/>
              </a:rPr>
              <a:t>、</a:t>
            </a:r>
            <a:r>
              <a:rPr lang="ja-JP" altLang="en-US" sz="1100">
                <a:solidFill>
                  <a:prstClr val="black"/>
                </a:solidFill>
                <a:latin typeface="HGMaruGothicMPRO" panose="020F0600000000000000" pitchFamily="34" charset="-128"/>
                <a:ea typeface="HGMaruGothicMPRO" panose="020F0600000000000000" pitchFamily="34" charset="-128"/>
              </a:rPr>
              <a:t>基本的には、ほぼ同じでは</a:t>
            </a:r>
            <a:r>
              <a:rPr lang="ja-JP" altLang="en-US" sz="1100" dirty="0">
                <a:solidFill>
                  <a:prstClr val="black"/>
                </a:solidFill>
                <a:latin typeface="HGMaruGothicMPRO" panose="020F0600000000000000" pitchFamily="34" charset="-128"/>
                <a:ea typeface="HGMaruGothicMPRO" panose="020F0600000000000000" pitchFamily="34" charset="-128"/>
              </a:rPr>
              <a:t>ない</a:t>
            </a:r>
            <a:r>
              <a:rPr lang="ja-JP" altLang="en-US" sz="1100">
                <a:solidFill>
                  <a:prstClr val="black"/>
                </a:solidFill>
                <a:latin typeface="HGMaruGothicMPRO" panose="020F0600000000000000" pitchFamily="34" charset="-128"/>
                <a:ea typeface="HGMaruGothicMPRO" panose="020F0600000000000000" pitchFamily="34" charset="-128"/>
              </a:rPr>
              <a:t>だろうか、という</a:t>
            </a:r>
            <a:r>
              <a:rPr lang="ja-JP" altLang="en-US" sz="1100" dirty="0">
                <a:solidFill>
                  <a:prstClr val="black"/>
                </a:solidFill>
                <a:latin typeface="HGMaruGothicMPRO" panose="020F0600000000000000" pitchFamily="34" charset="-128"/>
                <a:ea typeface="HGMaruGothicMPRO" panose="020F0600000000000000" pitchFamily="34" charset="-128"/>
              </a:rPr>
              <a:t>お話をしたいと考えています。</a:t>
            </a:r>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r>
              <a:rPr lang="ja-JP" altLang="en-US" sz="1100" dirty="0">
                <a:solidFill>
                  <a:prstClr val="black"/>
                </a:solidFill>
                <a:latin typeface="HGMaruGothicMPRO" panose="020F0600000000000000" pitchFamily="34" charset="-128"/>
                <a:ea typeface="HGMaruGothicMPRO" panose="020F0600000000000000" pitchFamily="34" charset="-128"/>
              </a:rPr>
              <a:t>そうすることによって、ともすれば難しいとされるロータリーの職業奉仕</a:t>
            </a:r>
            <a:r>
              <a:rPr lang="ja-JP" altLang="en-US" sz="1100">
                <a:solidFill>
                  <a:prstClr val="black"/>
                </a:solidFill>
                <a:latin typeface="HGMaruGothicMPRO" panose="020F0600000000000000" pitchFamily="34" charset="-128"/>
                <a:ea typeface="HGMaruGothicMPRO" panose="020F0600000000000000" pitchFamily="34" charset="-128"/>
              </a:rPr>
              <a:t>の概念が、身近で、わかりやすく感じる</a:t>
            </a:r>
            <a:r>
              <a:rPr lang="ja-JP" altLang="en-US" sz="1100" dirty="0">
                <a:solidFill>
                  <a:prstClr val="black"/>
                </a:solidFill>
                <a:latin typeface="HGMaruGothicMPRO" panose="020F0600000000000000" pitchFamily="34" charset="-128"/>
                <a:ea typeface="HGMaruGothicMPRO" panose="020F0600000000000000" pitchFamily="34" charset="-128"/>
              </a:rPr>
              <a:t>ことができると思われるからです。</a:t>
            </a:r>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r>
              <a:rPr lang="ja-JP" altLang="en-US" sz="1100" dirty="0">
                <a:solidFill>
                  <a:prstClr val="black"/>
                </a:solidFill>
                <a:latin typeface="HGMaruGothicMPRO" panose="020F0600000000000000" pitchFamily="34" charset="-128"/>
                <a:ea typeface="HGMaruGothicMPRO" panose="020F0600000000000000" pitchFamily="34" charset="-128"/>
              </a:rPr>
              <a:t>その</a:t>
            </a:r>
            <a:r>
              <a:rPr lang="ja-JP" altLang="en-US" sz="1100">
                <a:solidFill>
                  <a:prstClr val="black"/>
                </a:solidFill>
                <a:latin typeface="HGMaruGothicMPRO" panose="020F0600000000000000" pitchFamily="34" charset="-128"/>
                <a:ea typeface="HGMaruGothicMPRO" panose="020F0600000000000000" pitchFamily="34" charset="-128"/>
              </a:rPr>
              <a:t>三つの原点とは、「幸」</a:t>
            </a:r>
            <a:r>
              <a:rPr lang="ja-JP" altLang="en-US" sz="1100" dirty="0">
                <a:solidFill>
                  <a:prstClr val="black"/>
                </a:solidFill>
                <a:latin typeface="HGMaruGothicMPRO" panose="020F0600000000000000" pitchFamily="34" charset="-128"/>
                <a:ea typeface="HGMaruGothicMPRO" panose="020F0600000000000000" pitchFamily="34" charset="-128"/>
              </a:rPr>
              <a:t>「情」「志」です。</a:t>
            </a:r>
          </a:p>
          <a:p>
            <a:endParaRPr kumimoji="1" lang="ja-JP" altLang="en-US" dirty="0"/>
          </a:p>
        </p:txBody>
      </p:sp>
    </p:spTree>
    <p:extLst>
      <p:ext uri="{BB962C8B-B14F-4D97-AF65-F5344CB8AC3E}">
        <p14:creationId xmlns:p14="http://schemas.microsoft.com/office/powerpoint/2010/main" val="85237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8165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422275" y="1241425"/>
            <a:ext cx="5953125" cy="3349625"/>
          </a:xfrm>
          <a:ln/>
        </p:spPr>
      </p:sp>
      <p:sp>
        <p:nvSpPr>
          <p:cNvPr id="166915" name="Rectangle 3"/>
          <p:cNvSpPr>
            <a:spLocks noGrp="1" noChangeArrowheads="1"/>
          </p:cNvSpPr>
          <p:nvPr>
            <p:ph type="body" idx="1"/>
          </p:nvPr>
        </p:nvSpPr>
        <p:spPr>
          <a:noFill/>
        </p:spPr>
        <p:txBody>
          <a:bodyPr/>
          <a:lstStyle/>
          <a:p>
            <a:endParaRPr lang="ja-JP" altLang="en-US" dirty="0">
              <a:solidFill>
                <a:schemeClr val="tx1"/>
              </a:solidFill>
              <a:latin typeface="+mn-ea"/>
              <a:ea typeface="+mn-ea"/>
            </a:endParaRPr>
          </a:p>
        </p:txBody>
      </p:sp>
    </p:spTree>
    <p:extLst>
      <p:ext uri="{BB962C8B-B14F-4D97-AF65-F5344CB8AC3E}">
        <p14:creationId xmlns:p14="http://schemas.microsoft.com/office/powerpoint/2010/main" val="231213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pPr lvl="0"/>
            <a:r>
              <a:rPr lang="ja-JP" altLang="en-US" sz="1100" dirty="0">
                <a:solidFill>
                  <a:prstClr val="black"/>
                </a:solidFill>
                <a:latin typeface="HGMaruGothicMPRO" panose="020F0600000000000000" pitchFamily="34" charset="-128"/>
                <a:ea typeface="HGMaruGothicMPRO" panose="020F0600000000000000" pitchFamily="34" charset="-128"/>
              </a:rPr>
              <a:t>まず「ロータリーの樹」からお話を始めましょう。</a:t>
            </a:r>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r>
              <a:rPr lang="ja-JP" altLang="en-US" sz="1100" dirty="0">
                <a:solidFill>
                  <a:prstClr val="black"/>
                </a:solidFill>
                <a:latin typeface="HGMaruGothicMPRO" panose="020F0600000000000000" pitchFamily="34" charset="-128"/>
                <a:ea typeface="HGMaruGothicMPRO" panose="020F0600000000000000" pitchFamily="34" charset="-128"/>
              </a:rPr>
              <a:t>このスライドに示した「ロータリーの樹」は、</a:t>
            </a:r>
            <a:r>
              <a:rPr lang="en-US" altLang="ja-JP" sz="1100" dirty="0">
                <a:solidFill>
                  <a:prstClr val="black"/>
                </a:solidFill>
                <a:latin typeface="HGMaruGothicMPRO" panose="020F0600000000000000" pitchFamily="34" charset="-128"/>
                <a:ea typeface="HGMaruGothicMPRO" panose="020F0600000000000000" pitchFamily="34" charset="-128"/>
              </a:rPr>
              <a:t>2008</a:t>
            </a:r>
            <a:r>
              <a:rPr lang="ja-JP" altLang="en-US" sz="1100" dirty="0">
                <a:solidFill>
                  <a:prstClr val="black"/>
                </a:solidFill>
                <a:latin typeface="HGMaruGothicMPRO" panose="020F0600000000000000" pitchFamily="34" charset="-128"/>
                <a:ea typeface="HGMaruGothicMPRO" panose="020F0600000000000000" pitchFamily="34" charset="-128"/>
              </a:rPr>
              <a:t>年に、当時の渡辺好政</a:t>
            </a:r>
            <a:r>
              <a:rPr lang="en-US" altLang="ja-JP" sz="1100" dirty="0">
                <a:solidFill>
                  <a:prstClr val="black"/>
                </a:solidFill>
                <a:latin typeface="HGMaruGothicMPRO" panose="020F0600000000000000" pitchFamily="34" charset="-128"/>
                <a:ea typeface="HGMaruGothicMPRO" panose="020F0600000000000000" pitchFamily="34" charset="-128"/>
              </a:rPr>
              <a:t>RI</a:t>
            </a:r>
            <a:r>
              <a:rPr lang="ja-JP" altLang="en-US" sz="1100" dirty="0">
                <a:solidFill>
                  <a:prstClr val="black"/>
                </a:solidFill>
                <a:latin typeface="HGMaruGothicMPRO" panose="020F0600000000000000" pitchFamily="34" charset="-128"/>
                <a:ea typeface="HGMaruGothicMPRO" panose="020F0600000000000000" pitchFamily="34" charset="-128"/>
              </a:rPr>
              <a:t>理事が、</a:t>
            </a:r>
            <a:r>
              <a:rPr lang="en-US" altLang="ja-JP" sz="1100" dirty="0">
                <a:solidFill>
                  <a:prstClr val="black"/>
                </a:solidFill>
                <a:latin typeface="HGMaruGothicMPRO" panose="020F0600000000000000" pitchFamily="34" charset="-128"/>
                <a:ea typeface="HGMaruGothicMPRO" panose="020F0600000000000000" pitchFamily="34" charset="-128"/>
              </a:rPr>
              <a:t>RI</a:t>
            </a:r>
            <a:r>
              <a:rPr lang="ja-JP" altLang="en-US" sz="1100" dirty="0">
                <a:solidFill>
                  <a:prstClr val="black"/>
                </a:solidFill>
                <a:latin typeface="HGMaruGothicMPRO" panose="020F0600000000000000" pitchFamily="34" charset="-128"/>
                <a:ea typeface="HGMaruGothicMPRO" panose="020F0600000000000000" pitchFamily="34" charset="-128"/>
              </a:rPr>
              <a:t>国際協議会で行なった「ロータリーにおける職業奉仕の重要性について」という講演で示したものです。</a:t>
            </a:r>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r>
              <a:rPr lang="ja-JP" altLang="en-US" sz="1100" dirty="0">
                <a:solidFill>
                  <a:prstClr val="black"/>
                </a:solidFill>
                <a:latin typeface="HGMaruGothicMPRO" panose="020F0600000000000000" pitchFamily="34" charset="-128"/>
                <a:ea typeface="HGMaruGothicMPRO" panose="020F0600000000000000" pitchFamily="34" charset="-128"/>
              </a:rPr>
              <a:t>そしてこれは「ロータリーの樹・２００８」として、</a:t>
            </a:r>
            <a:r>
              <a:rPr lang="en-US" altLang="ja-JP" sz="1100" dirty="0">
                <a:solidFill>
                  <a:prstClr val="black"/>
                </a:solidFill>
                <a:latin typeface="HGMaruGothicMPRO" panose="020F0600000000000000" pitchFamily="34" charset="-128"/>
                <a:ea typeface="HGMaruGothicMPRO" panose="020F0600000000000000" pitchFamily="34" charset="-128"/>
              </a:rPr>
              <a:t>2013</a:t>
            </a:r>
            <a:r>
              <a:rPr lang="ja-JP" altLang="en-US" sz="1100" dirty="0">
                <a:solidFill>
                  <a:prstClr val="black"/>
                </a:solidFill>
                <a:latin typeface="HGMaruGothicMPRO" panose="020F0600000000000000" pitchFamily="34" charset="-128"/>
                <a:ea typeface="HGMaruGothicMPRO" panose="020F0600000000000000" pitchFamily="34" charset="-128"/>
              </a:rPr>
              <a:t>年の</a:t>
            </a:r>
            <a:r>
              <a:rPr lang="en-US" altLang="ja-JP" sz="1100" dirty="0">
                <a:solidFill>
                  <a:prstClr val="black"/>
                </a:solidFill>
                <a:latin typeface="HGMaruGothicMPRO" panose="020F0600000000000000" pitchFamily="34" charset="-128"/>
                <a:ea typeface="HGMaruGothicMPRO" panose="020F0600000000000000" pitchFamily="34" charset="-128"/>
              </a:rPr>
              <a:t>RI</a:t>
            </a:r>
            <a:r>
              <a:rPr lang="ja-JP" altLang="en-US" sz="1100" dirty="0">
                <a:solidFill>
                  <a:prstClr val="black"/>
                </a:solidFill>
                <a:latin typeface="HGMaruGothicMPRO" panose="020F0600000000000000" pitchFamily="34" charset="-128"/>
                <a:ea typeface="HGMaruGothicMPRO" panose="020F0600000000000000" pitchFamily="34" charset="-128"/>
              </a:rPr>
              <a:t>規定審議会において正式に採択されました。</a:t>
            </a:r>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r>
              <a:rPr lang="ja-JP" altLang="en-US" sz="1100" dirty="0">
                <a:solidFill>
                  <a:prstClr val="black"/>
                </a:solidFill>
                <a:latin typeface="HGMaruGothicMPRO" panose="020F0600000000000000" pitchFamily="34" charset="-128"/>
                <a:ea typeface="HGMaruGothicMPRO" panose="020F0600000000000000" pitchFamily="34" charset="-128"/>
              </a:rPr>
              <a:t>詳しいお話は</a:t>
            </a:r>
            <a:r>
              <a:rPr lang="ja-JP" altLang="en-US" sz="1100">
                <a:solidFill>
                  <a:prstClr val="black"/>
                </a:solidFill>
                <a:latin typeface="HGMaruGothicMPRO" panose="020F0600000000000000" pitchFamily="34" charset="-128"/>
                <a:ea typeface="HGMaruGothicMPRO" panose="020F0600000000000000" pitchFamily="34" charset="-128"/>
              </a:rPr>
              <a:t>別の機会に</a:t>
            </a:r>
            <a:r>
              <a:rPr lang="ja-JP" altLang="en-US" sz="1100" dirty="0">
                <a:solidFill>
                  <a:prstClr val="black"/>
                </a:solidFill>
                <a:latin typeface="HGMaruGothicMPRO" panose="020F0600000000000000" pitchFamily="34" charset="-128"/>
                <a:ea typeface="HGMaruGothicMPRO" panose="020F0600000000000000" pitchFamily="34" charset="-128"/>
              </a:rPr>
              <a:t>譲りますが、ここで着目していただきたい点が二つあります。</a:t>
            </a:r>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r>
              <a:rPr lang="ja-JP" altLang="en-US" sz="1100" dirty="0">
                <a:solidFill>
                  <a:prstClr val="black"/>
                </a:solidFill>
                <a:latin typeface="HGMaruGothicMPRO" panose="020F0600000000000000" pitchFamily="34" charset="-128"/>
                <a:ea typeface="HGMaruGothicMPRO" panose="020F0600000000000000" pitchFamily="34" charset="-128"/>
              </a:rPr>
              <a:t>一つは、職業</a:t>
            </a:r>
            <a:r>
              <a:rPr lang="ja-JP" altLang="en-US" sz="1100">
                <a:solidFill>
                  <a:prstClr val="black"/>
                </a:solidFill>
                <a:latin typeface="HGMaruGothicMPRO" panose="020F0600000000000000" pitchFamily="34" charset="-128"/>
                <a:ea typeface="HGMaruGothicMPRO" panose="020F0600000000000000" pitchFamily="34" charset="-128"/>
              </a:rPr>
              <a:t>奉仕が「</a:t>
            </a:r>
            <a:r>
              <a:rPr lang="ja-JP" altLang="en-US" sz="1100" dirty="0">
                <a:solidFill>
                  <a:prstClr val="black"/>
                </a:solidFill>
                <a:latin typeface="HGMaruGothicMPRO" panose="020F0600000000000000" pitchFamily="34" charset="-128"/>
                <a:ea typeface="HGMaruGothicMPRO" panose="020F0600000000000000" pitchFamily="34" charset="-128"/>
              </a:rPr>
              <a:t>ロータリーの樹」の「幹」となっていることです。</a:t>
            </a:r>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r>
              <a:rPr lang="ja-JP" altLang="en-US" sz="1100" dirty="0">
                <a:solidFill>
                  <a:prstClr val="black"/>
                </a:solidFill>
                <a:latin typeface="HGMaruGothicMPRO" panose="020F0600000000000000" pitchFamily="34" charset="-128"/>
                <a:ea typeface="HGMaruGothicMPRO" panose="020F0600000000000000" pitchFamily="34" charset="-128"/>
              </a:rPr>
              <a:t>もう一つは、「ロータリーの樹」の「根」の部分に、「四つのテスト」「超我の奉仕」「最もよく奉仕する者、最も多く報いられる」「親睦と奉仕」</a:t>
            </a:r>
            <a:r>
              <a:rPr lang="ja-JP" altLang="en-US" sz="1100">
                <a:solidFill>
                  <a:prstClr val="black"/>
                </a:solidFill>
                <a:latin typeface="HGMaruGothicMPRO" panose="020F0600000000000000" pitchFamily="34" charset="-128"/>
                <a:ea typeface="HGMaruGothicMPRO" panose="020F0600000000000000" pitchFamily="34" charset="-128"/>
              </a:rPr>
              <a:t>といった「奉仕の理想」の基本</a:t>
            </a:r>
            <a:r>
              <a:rPr lang="ja-JP" altLang="en-US" sz="1100" dirty="0">
                <a:solidFill>
                  <a:prstClr val="black"/>
                </a:solidFill>
                <a:latin typeface="HGMaruGothicMPRO" panose="020F0600000000000000" pitchFamily="34" charset="-128"/>
                <a:ea typeface="HGMaruGothicMPRO" panose="020F0600000000000000" pitchFamily="34" charset="-128"/>
              </a:rPr>
              <a:t>概念が示されていることです。</a:t>
            </a:r>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endParaRPr lang="en-US" altLang="ja-JP" sz="1100" dirty="0">
              <a:solidFill>
                <a:prstClr val="black"/>
              </a:solidFill>
              <a:latin typeface="HGMaruGothicMPRO" panose="020F0600000000000000" pitchFamily="34" charset="-128"/>
              <a:ea typeface="HGMaruGothicMPRO" panose="020F0600000000000000" pitchFamily="34" charset="-128"/>
            </a:endParaRPr>
          </a:p>
          <a:p>
            <a:pPr lvl="0"/>
            <a:r>
              <a:rPr lang="ja-JP" altLang="en-US" sz="1100" dirty="0">
                <a:solidFill>
                  <a:prstClr val="black"/>
                </a:solidFill>
                <a:latin typeface="HGMaruGothicMPRO" panose="020F0600000000000000" pitchFamily="34" charset="-128"/>
                <a:ea typeface="HGMaruGothicMPRO" panose="020F0600000000000000" pitchFamily="34" charset="-128"/>
              </a:rPr>
              <a:t>まさに「根」と「幹」、</a:t>
            </a:r>
            <a:r>
              <a:rPr lang="ja-JP" altLang="en-US" sz="1100">
                <a:solidFill>
                  <a:prstClr val="black"/>
                </a:solidFill>
                <a:latin typeface="HGMaruGothicMPRO" panose="020F0600000000000000" pitchFamily="34" charset="-128"/>
                <a:ea typeface="HGMaruGothicMPRO" panose="020F0600000000000000" pitchFamily="34" charset="-128"/>
              </a:rPr>
              <a:t>ロータリーの「根幹」が、「奉仕の理想」と「職業奉仕」で構成されて</a:t>
            </a:r>
            <a:r>
              <a:rPr lang="ja-JP" altLang="en-US" sz="1100" dirty="0">
                <a:solidFill>
                  <a:prstClr val="black"/>
                </a:solidFill>
                <a:latin typeface="HGMaruGothicMPRO" panose="020F0600000000000000" pitchFamily="34" charset="-128"/>
                <a:ea typeface="HGMaruGothicMPRO" panose="020F0600000000000000" pitchFamily="34" charset="-128"/>
              </a:rPr>
              <a:t>いるのです。</a:t>
            </a:r>
            <a:endParaRPr lang="en-US" altLang="ja-JP" sz="1100" dirty="0">
              <a:solidFill>
                <a:prstClr val="black"/>
              </a:solidFill>
              <a:latin typeface="HGMaruGothicMPRO" panose="020F0600000000000000" pitchFamily="34" charset="-128"/>
              <a:ea typeface="HGMaruGothicMPRO" panose="020F0600000000000000" pitchFamily="34" charset="-128"/>
            </a:endParaRPr>
          </a:p>
          <a:p>
            <a:endParaRPr kumimoji="1" lang="ja-JP" altLang="en-US" dirty="0"/>
          </a:p>
        </p:txBody>
      </p:sp>
    </p:spTree>
    <p:extLst>
      <p:ext uri="{BB962C8B-B14F-4D97-AF65-F5344CB8AC3E}">
        <p14:creationId xmlns:p14="http://schemas.microsoft.com/office/powerpoint/2010/main" val="3771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22275" y="1241425"/>
            <a:ext cx="5953125" cy="3349625"/>
          </a:xfrm>
          <a:ln/>
        </p:spPr>
      </p:sp>
      <p:sp>
        <p:nvSpPr>
          <p:cNvPr id="33795" name="Rectangle 3"/>
          <p:cNvSpPr>
            <a:spLocks noGrp="1" noChangeArrowheads="1"/>
          </p:cNvSpPr>
          <p:nvPr>
            <p:ph type="body" idx="1"/>
          </p:nvPr>
        </p:nvSpPr>
        <p:spPr>
          <a:noFill/>
        </p:spPr>
        <p:txBody>
          <a:bodyPr/>
          <a:lstStyle/>
          <a:p>
            <a:pPr eaLnBrk="1" hangingPunct="1"/>
            <a:endParaRPr lang="ja-JP" altLang="en-US" sz="100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65270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22275" y="1241425"/>
            <a:ext cx="5953125" cy="3349625"/>
          </a:xfrm>
          <a:ln/>
        </p:spPr>
      </p:sp>
      <p:sp>
        <p:nvSpPr>
          <p:cNvPr id="236547" name="Rectangle 3"/>
          <p:cNvSpPr>
            <a:spLocks noGrp="1" noChangeArrowheads="1"/>
          </p:cNvSpPr>
          <p:nvPr>
            <p:ph type="body" idx="1"/>
          </p:nvPr>
        </p:nvSpPr>
        <p:spPr/>
        <p:txBody>
          <a:bodyPr/>
          <a:lstStyle/>
          <a:p>
            <a:pPr eaLnBrk="1" hangingPunct="1">
              <a:defRPr/>
            </a:pPr>
            <a:r>
              <a:rPr lang="ja-JP" altLang="en-US">
                <a:effectLst>
                  <a:outerShdw blurRad="38100" dist="38100" dir="2700000" algn="tl">
                    <a:srgbClr val="C0C0C0"/>
                  </a:outerShdw>
                </a:effectLst>
                <a:ea typeface="ＭＳ Ｐ明朝" pitchFamily="18" charset="-128"/>
              </a:rPr>
              <a:t>  </a:t>
            </a:r>
            <a:endParaRPr lang="ja-JP" altLang="en-US">
              <a:ea typeface="ＭＳ Ｐ明朝" pitchFamily="18" charset="-128"/>
            </a:endParaRPr>
          </a:p>
        </p:txBody>
      </p:sp>
    </p:spTree>
    <p:extLst>
      <p:ext uri="{BB962C8B-B14F-4D97-AF65-F5344CB8AC3E}">
        <p14:creationId xmlns:p14="http://schemas.microsoft.com/office/powerpoint/2010/main" val="4012538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7432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25982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98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69317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12475684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26359744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3" r:id="rId3"/>
    <p:sldLayoutId id="2147483712" r:id="rId4"/>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7AB153-54E3-A444-94FB-464E75F0EC1D}"/>
              </a:ext>
            </a:extLst>
          </p:cNvPr>
          <p:cNvSpPr>
            <a:spLocks noGrp="1"/>
          </p:cNvSpPr>
          <p:nvPr>
            <p:ph type="ctrTitle" idx="4294967295"/>
          </p:nvPr>
        </p:nvSpPr>
        <p:spPr>
          <a:xfrm>
            <a:off x="2356031" y="447596"/>
            <a:ext cx="4653078" cy="1325562"/>
          </a:xfrm>
        </p:spPr>
        <p:txBody>
          <a:bodyPr vert="horz" lIns="91440" tIns="45720" rIns="91440" bIns="45720" rtlCol="0" anchor="ctr">
            <a:normAutofit/>
          </a:bodyPr>
          <a:lstStyle/>
          <a:p>
            <a:pPr algn="l">
              <a:lnSpc>
                <a:spcPct val="90000"/>
              </a:lnSpc>
            </a:pPr>
            <a:r>
              <a:rPr lang="ja-JP" altLang="en-US" sz="2800" dirty="0">
                <a:latin typeface="HGMaruGothicMPRO" panose="020F0600000000000000" pitchFamily="34" charset="-128"/>
                <a:ea typeface="HGMaruGothicMPRO" panose="020F0600000000000000" pitchFamily="34" charset="-128"/>
              </a:rPr>
              <a:t> ロータリーの職業奉仕　</a:t>
            </a:r>
            <a:br>
              <a:rPr lang="en-US" altLang="ja-JP" sz="2800" dirty="0">
                <a:latin typeface="HGMaruGothicMPRO" panose="020F0600000000000000" pitchFamily="34" charset="-128"/>
                <a:ea typeface="HGMaruGothicMPRO" panose="020F0600000000000000" pitchFamily="34" charset="-128"/>
              </a:rPr>
            </a:br>
            <a:r>
              <a:rPr lang="ja-JP" altLang="en-US" sz="2800" dirty="0">
                <a:latin typeface="HGMaruGothicMPRO" panose="020F0600000000000000" pitchFamily="34" charset="-128"/>
                <a:ea typeface="HGMaruGothicMPRO" panose="020F0600000000000000" pitchFamily="34" charset="-128"/>
              </a:rPr>
              <a:t> 知っておきたい</a:t>
            </a:r>
            <a:r>
              <a:rPr lang="en-US" altLang="ja-JP" sz="2800" dirty="0">
                <a:latin typeface="HGMaruGothicMPRO" panose="020F0600000000000000" pitchFamily="34" charset="-128"/>
                <a:ea typeface="HGMaruGothicMPRO" panose="020F0600000000000000" pitchFamily="34" charset="-128"/>
              </a:rPr>
              <a:t> </a:t>
            </a:r>
            <a:r>
              <a:rPr lang="ja-JP" altLang="en-US" sz="2800" dirty="0">
                <a:latin typeface="HGMaruGothicMPRO" panose="020F0600000000000000" pitchFamily="34" charset="-128"/>
                <a:ea typeface="HGMaruGothicMPRO" panose="020F0600000000000000" pitchFamily="34" charset="-128"/>
              </a:rPr>
              <a:t>四大用語</a:t>
            </a:r>
          </a:p>
        </p:txBody>
      </p:sp>
      <p:sp>
        <p:nvSpPr>
          <p:cNvPr id="13" name="字幕 2">
            <a:extLst>
              <a:ext uri="{FF2B5EF4-FFF2-40B4-BE49-F238E27FC236}">
                <a16:creationId xmlns:a16="http://schemas.microsoft.com/office/drawing/2014/main" id="{F9FFD1CE-B791-924C-903C-94BA88198502}"/>
              </a:ext>
            </a:extLst>
          </p:cNvPr>
          <p:cNvSpPr txBox="1">
            <a:spLocks/>
          </p:cNvSpPr>
          <p:nvPr/>
        </p:nvSpPr>
        <p:spPr>
          <a:xfrm>
            <a:off x="2671400" y="1999672"/>
            <a:ext cx="7277155" cy="35611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ct val="90000"/>
              </a:lnSpc>
              <a:defRPr/>
            </a:pPr>
            <a:r>
              <a:rPr lang="ja-JP" altLang="en-US" sz="2300" b="1" dirty="0">
                <a:solidFill>
                  <a:prstClr val="black"/>
                </a:solidFill>
                <a:latin typeface="HG丸ｺﾞｼｯｸM-PRO" panose="020F0600000000000000" pitchFamily="50" charset="-128"/>
                <a:ea typeface="HG丸ｺﾞｼｯｸM-PRO" panose="020F0600000000000000" pitchFamily="50" charset="-128"/>
              </a:rPr>
              <a:t>第１　</a:t>
            </a:r>
            <a:r>
              <a:rPr lang="en-US" altLang="ja-JP" sz="2300" b="1" dirty="0">
                <a:solidFill>
                  <a:prstClr val="black"/>
                </a:solidFill>
                <a:latin typeface="HG丸ｺﾞｼｯｸM-PRO" panose="020F0600000000000000" pitchFamily="50" charset="-128"/>
                <a:ea typeface="HG丸ｺﾞｼｯｸM-PRO" panose="020F0600000000000000" pitchFamily="50" charset="-128"/>
              </a:rPr>
              <a:t>2</a:t>
            </a:r>
            <a:r>
              <a:rPr lang="ja-JP" altLang="en-US" sz="2300" b="1" dirty="0">
                <a:solidFill>
                  <a:prstClr val="black"/>
                </a:solidFill>
                <a:latin typeface="HG丸ｺﾞｼｯｸM-PRO" panose="020F0600000000000000" pitchFamily="50" charset="-128"/>
                <a:ea typeface="HG丸ｺﾞｼｯｸM-PRO" panose="020F0600000000000000" pitchFamily="50" charset="-128"/>
              </a:rPr>
              <a:t>つのモットー</a:t>
            </a:r>
            <a:endParaRPr lang="en-US" altLang="ja-JP" sz="2300" b="1" dirty="0">
              <a:solidFill>
                <a:prstClr val="black"/>
              </a:solidFill>
              <a:latin typeface="HG丸ｺﾞｼｯｸM-PRO" panose="020F0600000000000000" pitchFamily="50" charset="-128"/>
              <a:ea typeface="HG丸ｺﾞｼｯｸM-PRO" panose="020F0600000000000000" pitchFamily="50" charset="-128"/>
            </a:endParaRPr>
          </a:p>
          <a:p>
            <a:pPr algn="l">
              <a:lnSpc>
                <a:spcPct val="90000"/>
              </a:lnSpc>
              <a:defRPr/>
            </a:pPr>
            <a:r>
              <a:rPr lang="ja-JP" altLang="en-US" sz="23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300" dirty="0">
                <a:solidFill>
                  <a:prstClr val="black"/>
                </a:solidFill>
                <a:latin typeface="HG丸ｺﾞｼｯｸM-PRO" panose="020F0600000000000000" pitchFamily="50" charset="-128"/>
                <a:ea typeface="HG丸ｺﾞｼｯｸM-PRO" panose="020F0600000000000000" pitchFamily="50" charset="-128"/>
              </a:rPr>
              <a:t>「最もよく奉仕する者、最も多く報いられる」</a:t>
            </a:r>
            <a:endParaRPr lang="en-US" altLang="ja-JP" sz="2300" dirty="0">
              <a:solidFill>
                <a:prstClr val="black"/>
              </a:solidFill>
              <a:latin typeface="HG丸ｺﾞｼｯｸM-PRO" panose="020F0600000000000000" pitchFamily="50" charset="-128"/>
              <a:ea typeface="HG丸ｺﾞｼｯｸM-PRO" panose="020F0600000000000000" pitchFamily="50" charset="-128"/>
            </a:endParaRPr>
          </a:p>
          <a:p>
            <a:pPr algn="l">
              <a:lnSpc>
                <a:spcPct val="90000"/>
              </a:lnSpc>
              <a:defRPr/>
            </a:pPr>
            <a:r>
              <a:rPr lang="ja-JP" altLang="en-US" sz="2300" dirty="0">
                <a:solidFill>
                  <a:prstClr val="black"/>
                </a:solidFill>
                <a:latin typeface="HG丸ｺﾞｼｯｸM-PRO" panose="020F0600000000000000" pitchFamily="50" charset="-128"/>
                <a:ea typeface="HG丸ｺﾞｼｯｸM-PRO" panose="020F0600000000000000" pitchFamily="50" charset="-128"/>
              </a:rPr>
              <a:t>　　「超我の奉仕」</a:t>
            </a:r>
            <a:endParaRPr lang="en-US" altLang="ja-JP" sz="2300" dirty="0">
              <a:solidFill>
                <a:prstClr val="black"/>
              </a:solidFill>
              <a:latin typeface="HG丸ｺﾞｼｯｸM-PRO" panose="020F0600000000000000" pitchFamily="50" charset="-128"/>
              <a:ea typeface="HG丸ｺﾞｼｯｸM-PRO" panose="020F0600000000000000" pitchFamily="50" charset="-128"/>
            </a:endParaRPr>
          </a:p>
          <a:p>
            <a:pPr algn="l">
              <a:lnSpc>
                <a:spcPct val="90000"/>
              </a:lnSpc>
              <a:defRPr/>
            </a:pPr>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a:p>
            <a:pPr algn="l">
              <a:lnSpc>
                <a:spcPct val="90000"/>
              </a:lnSpc>
              <a:defRPr/>
            </a:pPr>
            <a:r>
              <a:rPr lang="ja-JP" altLang="en-US" sz="2300" b="1" dirty="0">
                <a:solidFill>
                  <a:prstClr val="black"/>
                </a:solidFill>
                <a:latin typeface="HG丸ｺﾞｼｯｸM-PRO" panose="020F0600000000000000" pitchFamily="50" charset="-128"/>
                <a:ea typeface="HG丸ｺﾞｼｯｸM-PRO" panose="020F0600000000000000" pitchFamily="50" charset="-128"/>
              </a:rPr>
              <a:t>第２ ロータリーの樹</a:t>
            </a:r>
            <a:endParaRPr lang="en-US" altLang="ja-JP" sz="2300" b="1" dirty="0">
              <a:solidFill>
                <a:prstClr val="black"/>
              </a:solidFill>
              <a:latin typeface="HG丸ｺﾞｼｯｸM-PRO" panose="020F0600000000000000" pitchFamily="50" charset="-128"/>
              <a:ea typeface="HG丸ｺﾞｼｯｸM-PRO" panose="020F0600000000000000" pitchFamily="50" charset="-128"/>
            </a:endParaRPr>
          </a:p>
          <a:p>
            <a:pPr algn="l">
              <a:lnSpc>
                <a:spcPct val="90000"/>
              </a:lnSpc>
              <a:defRPr/>
            </a:pPr>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a:p>
            <a:pPr lvl="0" algn="l">
              <a:lnSpc>
                <a:spcPct val="90000"/>
              </a:lnSpc>
              <a:defRPr/>
            </a:pPr>
            <a:r>
              <a:rPr lang="ja-JP" altLang="en-US" sz="2300" b="1" dirty="0">
                <a:solidFill>
                  <a:prstClr val="black"/>
                </a:solidFill>
                <a:latin typeface="HG丸ｺﾞｼｯｸM-PRO" panose="020F0600000000000000" pitchFamily="50" charset="-128"/>
                <a:ea typeface="HG丸ｺﾞｼｯｸM-PRO" panose="020F0600000000000000" pitchFamily="50" charset="-128"/>
              </a:rPr>
              <a:t>第３「四つのテスト」</a:t>
            </a:r>
            <a:endParaRPr lang="en-US" altLang="ja-JP" sz="2300" b="1" dirty="0">
              <a:solidFill>
                <a:prstClr val="black"/>
              </a:solidFill>
              <a:latin typeface="HG丸ｺﾞｼｯｸM-PRO" panose="020F0600000000000000" pitchFamily="50" charset="-128"/>
              <a:ea typeface="HG丸ｺﾞｼｯｸM-PRO" panose="020F0600000000000000" pitchFamily="50" charset="-128"/>
            </a:endParaRPr>
          </a:p>
          <a:p>
            <a:pPr lvl="0" algn="l">
              <a:lnSpc>
                <a:spcPct val="90000"/>
              </a:lnSpc>
              <a:defRPr/>
            </a:pPr>
            <a:endParaRPr lang="ja-JP" altLang="en-US" sz="1000" b="1" dirty="0">
              <a:solidFill>
                <a:prstClr val="black"/>
              </a:solidFill>
              <a:latin typeface="HG丸ｺﾞｼｯｸM-PRO" panose="020F0600000000000000" pitchFamily="50" charset="-128"/>
              <a:ea typeface="HG丸ｺﾞｼｯｸM-PRO" panose="020F0600000000000000" pitchFamily="50" charset="-128"/>
            </a:endParaRPr>
          </a:p>
          <a:p>
            <a:pPr lvl="0" algn="l">
              <a:lnSpc>
                <a:spcPct val="90000"/>
              </a:lnSpc>
              <a:defRPr/>
            </a:pPr>
            <a:r>
              <a:rPr lang="ja-JP" altLang="en-US" sz="2300" b="1" dirty="0">
                <a:solidFill>
                  <a:prstClr val="black"/>
                </a:solidFill>
                <a:latin typeface="HG丸ｺﾞｼｯｸM-PRO" panose="020F0600000000000000" pitchFamily="50" charset="-128"/>
                <a:ea typeface="HG丸ｺﾞｼｯｸM-PRO" panose="020F0600000000000000" pitchFamily="50" charset="-128"/>
              </a:rPr>
              <a:t>第４「ロータリーは人づくり」</a:t>
            </a:r>
          </a:p>
          <a:p>
            <a:pPr algn="l">
              <a:lnSpc>
                <a:spcPct val="90000"/>
              </a:lnSpc>
              <a:defRPr/>
            </a:pP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gn="l">
              <a:lnSpc>
                <a:spcPct val="90000"/>
              </a:lnSpc>
              <a:defRPr/>
            </a:pPr>
            <a:endParaRPr lang="en-US" altLang="ja-JP" sz="2400" dirty="0">
              <a:solidFill>
                <a:prstClr val="black"/>
              </a:solidFill>
              <a:latin typeface="HGMaruGothicMPRO" panose="020F0600000000000000" pitchFamily="34" charset="-128"/>
              <a:ea typeface="HGMaruGothicMPRO" panose="020F0600000000000000" pitchFamily="34" charset="-128"/>
            </a:endParaRPr>
          </a:p>
          <a:p>
            <a:pPr algn="l">
              <a:lnSpc>
                <a:spcPct val="90000"/>
              </a:lnSpc>
              <a:defRPr/>
            </a:pPr>
            <a:endParaRPr lang="en-US" altLang="ja-JP" sz="2400" dirty="0">
              <a:solidFill>
                <a:prstClr val="black"/>
              </a:solidFill>
              <a:latin typeface="HGMaruGothicMPRO" panose="020F0600000000000000" pitchFamily="34" charset="-128"/>
              <a:ea typeface="HGMaruGothicMPRO" panose="020F0600000000000000" pitchFamily="34" charset="-128"/>
            </a:endParaRPr>
          </a:p>
          <a:p>
            <a:pPr algn="l">
              <a:lnSpc>
                <a:spcPct val="90000"/>
              </a:lnSpc>
              <a:defRPr/>
            </a:pPr>
            <a:endParaRPr lang="en-US" altLang="ja-JP" sz="2400" dirty="0">
              <a:solidFill>
                <a:prstClr val="black"/>
              </a:solidFill>
              <a:latin typeface="HGMaruGothicMPRO" panose="020F0600000000000000" pitchFamily="34" charset="-128"/>
              <a:ea typeface="HGMaruGothicMPRO" panose="020F0600000000000000" pitchFamily="34" charset="-128"/>
            </a:endParaRPr>
          </a:p>
          <a:p>
            <a:pPr algn="l">
              <a:lnSpc>
                <a:spcPct val="90000"/>
              </a:lnSpc>
              <a:defRPr/>
            </a:pPr>
            <a:endParaRPr lang="en-US" altLang="ja-JP" sz="2400" dirty="0">
              <a:solidFill>
                <a:prstClr val="black"/>
              </a:solidFill>
              <a:latin typeface="HGMaruGothicMPRO" panose="020F0600000000000000" pitchFamily="34" charset="-128"/>
              <a:ea typeface="HGMaruGothicMPRO" panose="020F0600000000000000" pitchFamily="34" charset="-128"/>
            </a:endParaRPr>
          </a:p>
        </p:txBody>
      </p:sp>
      <p:sp>
        <p:nvSpPr>
          <p:cNvPr id="14" name="字幕 2">
            <a:extLst>
              <a:ext uri="{FF2B5EF4-FFF2-40B4-BE49-F238E27FC236}">
                <a16:creationId xmlns:a16="http://schemas.microsoft.com/office/drawing/2014/main" id="{E9264D29-4F32-4DB3-BDAD-47F79EA14C64}"/>
              </a:ext>
            </a:extLst>
          </p:cNvPr>
          <p:cNvSpPr txBox="1">
            <a:spLocks/>
          </p:cNvSpPr>
          <p:nvPr/>
        </p:nvSpPr>
        <p:spPr>
          <a:xfrm>
            <a:off x="5826370" y="5359011"/>
            <a:ext cx="3670933" cy="11374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defTabSz="844083" fontAlgn="base">
              <a:spcBef>
                <a:spcPct val="0"/>
              </a:spcBef>
              <a:spcAft>
                <a:spcPct val="0"/>
              </a:spcAft>
            </a:pPr>
            <a:r>
              <a:rPr lang="ja-JP" altLang="en-US" sz="1800" dirty="0">
                <a:solidFill>
                  <a:prstClr val="black"/>
                </a:solidFill>
                <a:latin typeface="HG丸ｺﾞｼｯｸM-PRO" panose="020F0600000000000000" pitchFamily="50" charset="-128"/>
                <a:ea typeface="HG丸ｺﾞｼｯｸM-PRO" panose="020F0600000000000000" pitchFamily="50" charset="-128"/>
              </a:rPr>
              <a:t>国際ロータリー第</a:t>
            </a:r>
            <a:r>
              <a:rPr lang="en-US" altLang="ja-JP" sz="1800" dirty="0">
                <a:solidFill>
                  <a:prstClr val="black"/>
                </a:solidFill>
                <a:latin typeface="HG丸ｺﾞｼｯｸM-PRO" panose="020F0600000000000000" pitchFamily="50" charset="-128"/>
                <a:ea typeface="HG丸ｺﾞｼｯｸM-PRO" panose="020F0600000000000000" pitchFamily="50" charset="-128"/>
              </a:rPr>
              <a:t>2660</a:t>
            </a:r>
            <a:r>
              <a:rPr lang="ja-JP" altLang="en-US" sz="1800" dirty="0">
                <a:solidFill>
                  <a:prstClr val="black"/>
                </a:solidFill>
                <a:latin typeface="HG丸ｺﾞｼｯｸM-PRO" panose="020F0600000000000000" pitchFamily="50" charset="-128"/>
                <a:ea typeface="HG丸ｺﾞｼｯｸM-PRO" panose="020F0600000000000000" pitchFamily="50" charset="-128"/>
              </a:rPr>
              <a:t>地区</a:t>
            </a:r>
            <a:endParaRPr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algn="l" defTabSz="844083" fontAlgn="base">
              <a:spcBef>
                <a:spcPct val="0"/>
              </a:spcBef>
              <a:spcAft>
                <a:spcPct val="0"/>
              </a:spcAft>
            </a:pPr>
            <a:r>
              <a:rPr lang="en-US" altLang="ja-JP" sz="1800" dirty="0">
                <a:solidFill>
                  <a:prstClr val="black"/>
                </a:solidFill>
                <a:latin typeface="HG丸ｺﾞｼｯｸM-PRO" panose="020F0600000000000000" pitchFamily="50" charset="-128"/>
                <a:ea typeface="HG丸ｺﾞｼｯｸM-PRO" panose="020F0600000000000000" pitchFamily="50" charset="-128"/>
              </a:rPr>
              <a:t>2022-23</a:t>
            </a:r>
            <a:r>
              <a:rPr lang="ja-JP" altLang="en-US" sz="1800" dirty="0">
                <a:solidFill>
                  <a:prstClr val="black"/>
                </a:solidFill>
                <a:latin typeface="HG丸ｺﾞｼｯｸM-PRO" panose="020F0600000000000000" pitchFamily="50" charset="-128"/>
                <a:ea typeface="HG丸ｺﾞｼｯｸM-PRO" panose="020F0600000000000000" pitchFamily="50" charset="-128"/>
              </a:rPr>
              <a:t>年度職業奉仕委員会</a:t>
            </a:r>
            <a:endParaRPr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algn="l" defTabSz="844083" fontAlgn="base">
              <a:spcBef>
                <a:spcPct val="0"/>
              </a:spcBef>
              <a:spcAft>
                <a:spcPct val="0"/>
              </a:spcAft>
            </a:pPr>
            <a:r>
              <a:rPr lang="ja-JP" altLang="en-US" sz="1800" dirty="0">
                <a:solidFill>
                  <a:prstClr val="black"/>
                </a:solidFill>
                <a:latin typeface="HG丸ｺﾞｼｯｸM-PRO" panose="020F0600000000000000" pitchFamily="50" charset="-128"/>
                <a:ea typeface="HG丸ｺﾞｼｯｸM-PRO" panose="020F0600000000000000" pitchFamily="50" charset="-128"/>
              </a:rPr>
              <a:t>副委員長　川上　和之</a:t>
            </a:r>
            <a:endParaRPr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algn="l">
              <a:lnSpc>
                <a:spcPct val="90000"/>
              </a:lnSpc>
              <a:defRPr/>
            </a:pPr>
            <a:endParaRPr lang="en-US" altLang="ja-JP" sz="2000" dirty="0">
              <a:solidFill>
                <a:prstClr val="black"/>
              </a:solidFill>
              <a:latin typeface="HGMaruGothicMPRO" panose="020F0600000000000000" pitchFamily="34" charset="-128"/>
              <a:ea typeface="HGMaruGothicMPRO" panose="020F0600000000000000" pitchFamily="34" charset="-128"/>
            </a:endParaRPr>
          </a:p>
          <a:p>
            <a:pPr algn="l">
              <a:lnSpc>
                <a:spcPct val="90000"/>
              </a:lnSpc>
              <a:defRPr/>
            </a:pPr>
            <a:endParaRPr lang="en-US" altLang="ja-JP" sz="2000" dirty="0">
              <a:solidFill>
                <a:prstClr val="black"/>
              </a:solidFill>
              <a:latin typeface="HGMaruGothicMPRO" panose="020F0600000000000000" pitchFamily="34" charset="-128"/>
              <a:ea typeface="HGMaruGothicMPRO" panose="020F0600000000000000" pitchFamily="34" charset="-128"/>
            </a:endParaRPr>
          </a:p>
          <a:p>
            <a:pPr algn="l">
              <a:lnSpc>
                <a:spcPct val="90000"/>
              </a:lnSpc>
              <a:defRPr/>
            </a:pPr>
            <a:endParaRPr lang="en-US" altLang="ja-JP" sz="2000" dirty="0">
              <a:solidFill>
                <a:prstClr val="black"/>
              </a:solidFill>
              <a:latin typeface="HGMaruGothicMPRO" panose="020F0600000000000000" pitchFamily="34" charset="-128"/>
              <a:ea typeface="HGMaruGothicMPRO" panose="020F0600000000000000" pitchFamily="34" charset="-128"/>
            </a:endParaRPr>
          </a:p>
          <a:p>
            <a:pPr algn="l">
              <a:lnSpc>
                <a:spcPct val="90000"/>
              </a:lnSpc>
              <a:defRPr/>
            </a:pPr>
            <a:endParaRPr lang="en-US" altLang="ja-JP" sz="2000" dirty="0">
              <a:solidFill>
                <a:prstClr val="black"/>
              </a:solidFill>
              <a:latin typeface="HGMaruGothicMPRO" panose="020F0600000000000000" pitchFamily="34" charset="-128"/>
              <a:ea typeface="HGMaruGothicMPRO" panose="020F0600000000000000" pitchFamily="34" charset="-128"/>
            </a:endParaRPr>
          </a:p>
        </p:txBody>
      </p:sp>
      <p:pic>
        <p:nvPicPr>
          <p:cNvPr id="8" name="図 7">
            <a:extLst>
              <a:ext uri="{FF2B5EF4-FFF2-40B4-BE49-F238E27FC236}">
                <a16:creationId xmlns:a16="http://schemas.microsoft.com/office/drawing/2014/main" id="{C0B7AA17-E43D-6363-1227-F8A6DDAC4C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8332" y="221084"/>
            <a:ext cx="3560445" cy="944880"/>
          </a:xfrm>
          <a:prstGeom prst="rect">
            <a:avLst/>
          </a:prstGeom>
          <a:noFill/>
          <a:ln>
            <a:noFill/>
          </a:ln>
        </p:spPr>
      </p:pic>
    </p:spTree>
    <p:extLst>
      <p:ext uri="{BB962C8B-B14F-4D97-AF65-F5344CB8AC3E}">
        <p14:creationId xmlns:p14="http://schemas.microsoft.com/office/powerpoint/2010/main" val="3936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99656" y="3789041"/>
            <a:ext cx="6408712" cy="2739211"/>
          </a:xfrm>
          <a:prstGeom prst="rect">
            <a:avLst/>
          </a:prstGeom>
          <a:noFill/>
        </p:spPr>
        <p:txBody>
          <a:bodyPr wrap="square" rtlCol="0">
            <a:spAutoFit/>
          </a:bodyPr>
          <a:lstStyle/>
          <a:p>
            <a:pPr defTabSz="914400">
              <a:defRPr/>
            </a:pPr>
            <a:endParaRPr kumimoji="1"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r>
              <a:rPr kumimoji="1" lang="ja-JP" altLang="en-US" sz="2000" dirty="0">
                <a:solidFill>
                  <a:prstClr val="black"/>
                </a:solidFill>
                <a:latin typeface="HG丸ｺﾞｼｯｸM-PRO" panose="020F0600000000000000" pitchFamily="50" charset="-128"/>
                <a:ea typeface="HG丸ｺﾞｼｯｸM-PRO" panose="020F0600000000000000" pitchFamily="50" charset="-128"/>
              </a:rPr>
              <a:t>ロータリーの哲学を端的に表現</a:t>
            </a:r>
            <a:endParaRPr kumimoji="1"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r>
              <a:rPr kumimoji="1" lang="ja-JP" altLang="en-US" sz="2000" dirty="0">
                <a:solidFill>
                  <a:prstClr val="black"/>
                </a:solidFill>
                <a:latin typeface="HG丸ｺﾞｼｯｸM-PRO" panose="020F0600000000000000" pitchFamily="50" charset="-128"/>
                <a:ea typeface="HG丸ｺﾞｼｯｸM-PRO" panose="020F0600000000000000" pitchFamily="50" charset="-128"/>
              </a:rPr>
              <a:t>職業奉仕の理念の実行に役立つもの</a:t>
            </a:r>
            <a:endParaRPr kumimoji="1"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endParaRPr kumimoji="1"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r>
              <a:rPr kumimoji="1" lang="ja-JP" altLang="en-US" sz="2000" dirty="0">
                <a:solidFill>
                  <a:prstClr val="black"/>
                </a:solidFill>
                <a:latin typeface="HG丸ｺﾞｼｯｸM-PRO" panose="020F0600000000000000" pitchFamily="50" charset="-128"/>
                <a:ea typeface="HG丸ｺﾞｼｯｸM-PRO" panose="020F0600000000000000" pitchFamily="50" charset="-128"/>
              </a:rPr>
              <a:t>　　　日常の商取引・産業活動における</a:t>
            </a:r>
            <a:endParaRPr kumimoji="1"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r>
              <a:rPr kumimoji="1" lang="ja-JP" altLang="en-US" sz="2000" dirty="0">
                <a:solidFill>
                  <a:prstClr val="black"/>
                </a:solidFill>
                <a:latin typeface="HG丸ｺﾞｼｯｸM-PRO" panose="020F0600000000000000" pitchFamily="50" charset="-128"/>
                <a:ea typeface="HG丸ｺﾞｼｯｸM-PRO" panose="020F0600000000000000" pitchFamily="50" charset="-128"/>
              </a:rPr>
              <a:t>　　　ロータリアンの言動の自己評価の</a:t>
            </a:r>
            <a:endParaRPr kumimoji="1"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r>
              <a:rPr kumimoji="1" lang="ja-JP" altLang="en-US" sz="2000" dirty="0">
                <a:solidFill>
                  <a:prstClr val="black"/>
                </a:solidFill>
                <a:latin typeface="HG丸ｺﾞｼｯｸM-PRO" panose="020F0600000000000000" pitchFamily="50" charset="-128"/>
                <a:ea typeface="HG丸ｺﾞｼｯｸM-PRO" panose="020F0600000000000000" pitchFamily="50" charset="-128"/>
              </a:rPr>
              <a:t>　　　ためのテスト形式の基準</a:t>
            </a:r>
            <a:endParaRPr kumimoji="1"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endParaRPr kumimoji="1"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正方形/長方形 4">
            <a:extLst>
              <a:ext uri="{FF2B5EF4-FFF2-40B4-BE49-F238E27FC236}">
                <a16:creationId xmlns:a16="http://schemas.microsoft.com/office/drawing/2014/main" id="{C7054B11-8EE3-524B-8514-D7F5140D3D0F}"/>
              </a:ext>
            </a:extLst>
          </p:cNvPr>
          <p:cNvSpPr/>
          <p:nvPr/>
        </p:nvSpPr>
        <p:spPr>
          <a:xfrm>
            <a:off x="2352557" y="980728"/>
            <a:ext cx="6480637" cy="2677656"/>
          </a:xfrm>
          <a:prstGeom prst="rect">
            <a:avLst/>
          </a:prstGeom>
          <a:ln>
            <a:solidFill>
              <a:srgbClr val="FF0000"/>
            </a:solidFill>
          </a:ln>
        </p:spPr>
        <p:txBody>
          <a:bodyPr wrap="square">
            <a:spAutoFit/>
          </a:bodyPr>
          <a:lstStyle/>
          <a:p>
            <a:pPr defTabSz="914400">
              <a:defRPr/>
            </a:pPr>
            <a:r>
              <a:rPr kumimoji="1" lang="ja-JP" altLang="en-US" sz="2400" b="1" dirty="0">
                <a:solidFill>
                  <a:prstClr val="black"/>
                </a:solidFill>
                <a:latin typeface="HGMaruGothicMPRO" panose="020F0600000000000000" pitchFamily="34" charset="-128"/>
                <a:ea typeface="HGMaruGothicMPRO" panose="020F0600000000000000" pitchFamily="34" charset="-128"/>
              </a:rPr>
              <a:t>四つのテスト</a:t>
            </a: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sz="2400" b="1" dirty="0">
                <a:solidFill>
                  <a:prstClr val="black"/>
                </a:solidFill>
                <a:latin typeface="HGMaruGothicMPRO" panose="020F0600000000000000" pitchFamily="34" charset="-128"/>
                <a:ea typeface="HGMaruGothicMPRO" panose="020F0600000000000000" pitchFamily="34" charset="-128"/>
              </a:rPr>
              <a:t>　言行はこれに照らしてから</a:t>
            </a: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sz="2400" b="1" dirty="0">
                <a:solidFill>
                  <a:prstClr val="black"/>
                </a:solidFill>
                <a:latin typeface="HGMaruGothicMPRO" panose="020F0600000000000000" pitchFamily="34" charset="-128"/>
                <a:ea typeface="HGMaruGothicMPRO" panose="020F0600000000000000" pitchFamily="34" charset="-128"/>
              </a:rPr>
              <a:t>１．真実かどうか</a:t>
            </a:r>
            <a:br>
              <a:rPr kumimoji="1" lang="ja-JP" altLang="en-US" sz="2400" dirty="0">
                <a:solidFill>
                  <a:prstClr val="black"/>
                </a:solidFill>
                <a:latin typeface="HGMaruGothicMPRO" panose="020F0600000000000000" pitchFamily="34" charset="-128"/>
                <a:ea typeface="HGMaruGothicMPRO" panose="020F0600000000000000" pitchFamily="34" charset="-128"/>
              </a:rPr>
            </a:br>
            <a:r>
              <a:rPr kumimoji="1" lang="ja-JP" altLang="en-US" sz="2400" dirty="0">
                <a:solidFill>
                  <a:prstClr val="black"/>
                </a:solidFill>
                <a:latin typeface="HGMaruGothicMPRO" panose="020F0600000000000000" pitchFamily="34" charset="-128"/>
                <a:ea typeface="HGMaruGothicMPRO" panose="020F0600000000000000" pitchFamily="34" charset="-128"/>
              </a:rPr>
              <a:t>２．</a:t>
            </a:r>
            <a:r>
              <a:rPr kumimoji="1" lang="ja-JP" altLang="en-US" sz="2400" b="1" dirty="0">
                <a:solidFill>
                  <a:prstClr val="black"/>
                </a:solidFill>
                <a:latin typeface="HGMaruGothicMPRO" panose="020F0600000000000000" pitchFamily="34" charset="-128"/>
                <a:ea typeface="HGMaruGothicMPRO" panose="020F0600000000000000" pitchFamily="34" charset="-128"/>
              </a:rPr>
              <a:t>みんなに公平か</a:t>
            </a:r>
            <a:br>
              <a:rPr kumimoji="1" lang="ja-JP" altLang="en-US" sz="2400" dirty="0">
                <a:solidFill>
                  <a:prstClr val="black"/>
                </a:solidFill>
                <a:latin typeface="HGMaruGothicMPRO" panose="020F0600000000000000" pitchFamily="34" charset="-128"/>
                <a:ea typeface="HGMaruGothicMPRO" panose="020F0600000000000000" pitchFamily="34" charset="-128"/>
              </a:rPr>
            </a:br>
            <a:r>
              <a:rPr kumimoji="1" lang="ja-JP" altLang="en-US" sz="2400" dirty="0">
                <a:solidFill>
                  <a:prstClr val="black"/>
                </a:solidFill>
                <a:latin typeface="HGMaruGothicMPRO" panose="020F0600000000000000" pitchFamily="34" charset="-128"/>
                <a:ea typeface="HGMaruGothicMPRO" panose="020F0600000000000000" pitchFamily="34" charset="-128"/>
              </a:rPr>
              <a:t>３．</a:t>
            </a:r>
            <a:r>
              <a:rPr kumimoji="1" lang="ja-JP" altLang="en-US" sz="2400" b="1" dirty="0">
                <a:solidFill>
                  <a:prstClr val="black"/>
                </a:solidFill>
                <a:latin typeface="HGMaruGothicMPRO" panose="020F0600000000000000" pitchFamily="34" charset="-128"/>
                <a:ea typeface="HGMaruGothicMPRO" panose="020F0600000000000000" pitchFamily="34" charset="-128"/>
              </a:rPr>
              <a:t>好意と友情を深めるか</a:t>
            </a:r>
            <a:br>
              <a:rPr kumimoji="1" lang="ja-JP" altLang="en-US" sz="2400" dirty="0">
                <a:solidFill>
                  <a:prstClr val="black"/>
                </a:solidFill>
                <a:latin typeface="HGMaruGothicMPRO" panose="020F0600000000000000" pitchFamily="34" charset="-128"/>
                <a:ea typeface="HGMaruGothicMPRO" panose="020F0600000000000000" pitchFamily="34" charset="-128"/>
              </a:rPr>
            </a:br>
            <a:r>
              <a:rPr kumimoji="1" lang="ja-JP" altLang="en-US" sz="2400" dirty="0">
                <a:solidFill>
                  <a:prstClr val="black"/>
                </a:solidFill>
                <a:latin typeface="HGMaruGothicMPRO" panose="020F0600000000000000" pitchFamily="34" charset="-128"/>
                <a:ea typeface="HGMaruGothicMPRO" panose="020F0600000000000000" pitchFamily="34" charset="-128"/>
              </a:rPr>
              <a:t>４．</a:t>
            </a:r>
            <a:r>
              <a:rPr kumimoji="1" lang="ja-JP" altLang="en-US" sz="2400" b="1" dirty="0">
                <a:solidFill>
                  <a:prstClr val="black"/>
                </a:solidFill>
                <a:latin typeface="HGMaruGothicMPRO" panose="020F0600000000000000" pitchFamily="34" charset="-128"/>
                <a:ea typeface="HGMaruGothicMPRO" panose="020F0600000000000000" pitchFamily="34" charset="-128"/>
              </a:rPr>
              <a:t>みんなのためになるか どうか</a:t>
            </a:r>
            <a:endParaRPr kumimoji="1" lang="ja-JP" altLang="en-US" sz="2400" dirty="0">
              <a:solidFill>
                <a:prstClr val="black"/>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414845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B488529-C815-7441-BBFE-6234C2546F48}"/>
              </a:ext>
            </a:extLst>
          </p:cNvPr>
          <p:cNvSpPr txBox="1"/>
          <p:nvPr/>
        </p:nvSpPr>
        <p:spPr>
          <a:xfrm>
            <a:off x="2135560" y="1196753"/>
            <a:ext cx="3914854" cy="584775"/>
          </a:xfrm>
          <a:prstGeom prst="rect">
            <a:avLst/>
          </a:prstGeom>
          <a:noFill/>
          <a:ln>
            <a:solidFill>
              <a:srgbClr val="FF0000"/>
            </a:solidFill>
          </a:ln>
        </p:spPr>
        <p:txBody>
          <a:bodyPr wrap="none" rtlCol="0">
            <a:spAutoFit/>
          </a:bodyPr>
          <a:lstStyle/>
          <a:p>
            <a:pPr defTabSz="914400">
              <a:defRPr/>
            </a:pPr>
            <a:r>
              <a:rPr kumimoji="1" lang="ja-JP" altLang="en-US" sz="3200" dirty="0">
                <a:solidFill>
                  <a:prstClr val="black"/>
                </a:solidFill>
                <a:latin typeface="HGMaruGothicMPRO" panose="020F0600000000000000" pitchFamily="34" charset="-128"/>
                <a:ea typeface="HGMaruGothicMPRO" panose="020F0600000000000000" pitchFamily="34" charset="-128"/>
              </a:rPr>
              <a:t>１</a:t>
            </a:r>
            <a:r>
              <a:rPr kumimoji="1" lang="en-US" altLang="ja-JP" sz="3200" dirty="0">
                <a:solidFill>
                  <a:prstClr val="black"/>
                </a:solidFill>
                <a:latin typeface="HGMaruGothicMPRO" panose="020F0600000000000000" pitchFamily="34" charset="-128"/>
                <a:ea typeface="HGMaruGothicMPRO" panose="020F0600000000000000" pitchFamily="34" charset="-128"/>
              </a:rPr>
              <a:t>.  Is it the truth?</a:t>
            </a:r>
            <a:endParaRPr kumimoji="1" lang="ja-JP" altLang="ja-JP" sz="3200" dirty="0">
              <a:solidFill>
                <a:prstClr val="black"/>
              </a:solidFill>
              <a:latin typeface="HGMaruGothicMPRO" panose="020F0600000000000000" pitchFamily="34" charset="-128"/>
              <a:ea typeface="HGMaruGothicMPRO" panose="020F0600000000000000" pitchFamily="34" charset="-128"/>
            </a:endParaRPr>
          </a:p>
        </p:txBody>
      </p:sp>
      <p:sp>
        <p:nvSpPr>
          <p:cNvPr id="8" name="テキスト ボックス 7">
            <a:extLst>
              <a:ext uri="{FF2B5EF4-FFF2-40B4-BE49-F238E27FC236}">
                <a16:creationId xmlns:a16="http://schemas.microsoft.com/office/drawing/2014/main" id="{50126194-12D5-C543-9D92-2133AAADB78E}"/>
              </a:ext>
            </a:extLst>
          </p:cNvPr>
          <p:cNvSpPr txBox="1"/>
          <p:nvPr/>
        </p:nvSpPr>
        <p:spPr>
          <a:xfrm>
            <a:off x="2135561" y="476673"/>
            <a:ext cx="3172663" cy="584775"/>
          </a:xfrm>
          <a:prstGeom prst="rect">
            <a:avLst/>
          </a:prstGeom>
          <a:noFill/>
          <a:ln>
            <a:solidFill>
              <a:srgbClr val="FF0000"/>
            </a:solidFill>
          </a:ln>
        </p:spPr>
        <p:txBody>
          <a:bodyPr wrap="none" rtlCol="0">
            <a:spAutoFit/>
          </a:bodyPr>
          <a:lstStyle/>
          <a:p>
            <a:pPr defTabSz="914400">
              <a:defRPr/>
            </a:pPr>
            <a:r>
              <a:rPr kumimoji="1" lang="en-US" altLang="ja-JP" sz="3200" dirty="0">
                <a:solidFill>
                  <a:prstClr val="black"/>
                </a:solidFill>
                <a:latin typeface="HGMaruGothicMPRO" panose="020F0600000000000000" pitchFamily="34" charset="-128"/>
                <a:ea typeface="HGMaruGothicMPRO" panose="020F0600000000000000" pitchFamily="34" charset="-128"/>
              </a:rPr>
              <a:t>1. </a:t>
            </a:r>
            <a:r>
              <a:rPr kumimoji="1" lang="ja-JP" altLang="en-US" sz="3200" dirty="0">
                <a:solidFill>
                  <a:prstClr val="black"/>
                </a:solidFill>
                <a:latin typeface="HGMaruGothicMPRO" panose="020F0600000000000000" pitchFamily="34" charset="-128"/>
                <a:ea typeface="HGMaruGothicMPRO" panose="020F0600000000000000" pitchFamily="34" charset="-128"/>
              </a:rPr>
              <a:t>真実かどうか</a:t>
            </a:r>
            <a:endParaRPr kumimoji="1" lang="en-US" altLang="ja-JP" sz="3200" dirty="0">
              <a:solidFill>
                <a:prstClr val="black"/>
              </a:solidFill>
              <a:latin typeface="HGMaruGothicMPRO" panose="020F0600000000000000" pitchFamily="34" charset="-128"/>
              <a:ea typeface="HGMaruGothicMPRO" panose="020F0600000000000000" pitchFamily="34" charset="-128"/>
            </a:endParaRPr>
          </a:p>
        </p:txBody>
      </p:sp>
      <p:sp>
        <p:nvSpPr>
          <p:cNvPr id="10" name="テキスト ボックス 9">
            <a:extLst>
              <a:ext uri="{FF2B5EF4-FFF2-40B4-BE49-F238E27FC236}">
                <a16:creationId xmlns:a16="http://schemas.microsoft.com/office/drawing/2014/main" id="{25EE479B-AC36-7548-BF15-D5B58F35CD18}"/>
              </a:ext>
            </a:extLst>
          </p:cNvPr>
          <p:cNvSpPr txBox="1"/>
          <p:nvPr/>
        </p:nvSpPr>
        <p:spPr>
          <a:xfrm>
            <a:off x="2130489" y="2411010"/>
            <a:ext cx="7306589" cy="3970318"/>
          </a:xfrm>
          <a:prstGeom prst="rect">
            <a:avLst/>
          </a:prstGeom>
          <a:noFill/>
          <a:ln>
            <a:noFill/>
          </a:ln>
        </p:spPr>
        <p:txBody>
          <a:bodyPr wrap="square" rtlCol="0">
            <a:spAutoFit/>
          </a:bodyPr>
          <a:lstStyle/>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「真実」・・・「嘘偽りのない本当のこと」</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「事実」と同じか、違うのか？</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「事実」と「真実」の違い</a:t>
            </a: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・事実は、本当にあった事柄、現実に存在する事柄。</a:t>
            </a: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a:t>
            </a:r>
            <a:r>
              <a:rPr kumimoji="1" lang="ja-JP" altLang="en-US" dirty="0">
                <a:solidFill>
                  <a:srgbClr val="FF0000"/>
                </a:solidFill>
                <a:latin typeface="HGMaruGothicMPRO" panose="020F0600000000000000" pitchFamily="34" charset="-128"/>
                <a:ea typeface="HGMaruGothicMPRO" panose="020F0600000000000000" pitchFamily="34" charset="-128"/>
              </a:rPr>
              <a:t>真実は、嘘偽りのないこと、本当のこと</a:t>
            </a:r>
            <a:r>
              <a:rPr kumimoji="1" lang="ja-JP" altLang="en-US" dirty="0">
                <a:solidFill>
                  <a:prstClr val="black"/>
                </a:solidFill>
                <a:latin typeface="HGMaruGothicMPRO" panose="020F0600000000000000" pitchFamily="34" charset="-128"/>
                <a:ea typeface="HGMaruGothicMPRO" panose="020F0600000000000000" pitchFamily="34" charset="-128"/>
              </a:rPr>
              <a:t>を意味します。</a:t>
            </a: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意味は似ていますが、事実はひとつで</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真実は複数あると言われるように、</a:t>
            </a:r>
            <a:r>
              <a:rPr kumimoji="1" lang="ja-JP" altLang="en-US" dirty="0">
                <a:solidFill>
                  <a:srgbClr val="FF0000"/>
                </a:solidFill>
                <a:latin typeface="HGMaruGothicMPRO" panose="020F0600000000000000" pitchFamily="34" charset="-128"/>
                <a:ea typeface="HGMaruGothicMPRO" panose="020F0600000000000000" pitchFamily="34" charset="-128"/>
              </a:rPr>
              <a:t>事実と真実は異なり</a:t>
            </a:r>
            <a:r>
              <a:rPr kumimoji="1" lang="ja-JP" altLang="en-US" dirty="0">
                <a:solidFill>
                  <a:prstClr val="black"/>
                </a:solidFill>
                <a:latin typeface="HGMaruGothicMPRO" panose="020F0600000000000000" pitchFamily="34" charset="-128"/>
                <a:ea typeface="HGMaruGothicMPRO" panose="020F0600000000000000" pitchFamily="34" charset="-128"/>
              </a:rPr>
              <a:t>、</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一致しないことの方が多いくらいである。</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たんなる事実かどうかではなく、</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a:t>
            </a:r>
            <a:r>
              <a:rPr kumimoji="1" lang="ja-JP" altLang="en-US" dirty="0">
                <a:solidFill>
                  <a:srgbClr val="FF0000"/>
                </a:solidFill>
                <a:latin typeface="HGMaruGothicMPRO" panose="020F0600000000000000" pitchFamily="34" charset="-128"/>
                <a:ea typeface="HGMaruGothicMPRO" panose="020F0600000000000000" pitchFamily="34" charset="-128"/>
              </a:rPr>
              <a:t>物事の原理・原則、根本原理に適って</a:t>
            </a:r>
            <a:r>
              <a:rPr kumimoji="1" lang="ja-JP" altLang="en-US" dirty="0">
                <a:solidFill>
                  <a:prstClr val="black"/>
                </a:solidFill>
                <a:latin typeface="HGMaruGothicMPRO" panose="020F0600000000000000" pitchFamily="34" charset="-128"/>
                <a:ea typeface="HGMaruGothicMPRO" panose="020F0600000000000000" pitchFamily="34" charset="-128"/>
              </a:rPr>
              <a:t>いるかどうか　</a:t>
            </a:r>
            <a:endParaRPr kumimoji="1" lang="en-US" altLang="ja-JP" dirty="0">
              <a:solidFill>
                <a:prstClr val="black"/>
              </a:solidFill>
              <a:latin typeface="HGMaruGothicMPRO" panose="020F0600000000000000" pitchFamily="34" charset="-128"/>
              <a:ea typeface="HGMaruGothicMPRO" panose="020F0600000000000000" pitchFamily="34" charset="-128"/>
            </a:endParaRPr>
          </a:p>
        </p:txBody>
      </p:sp>
      <p:sp>
        <p:nvSpPr>
          <p:cNvPr id="2" name="右矢印 1"/>
          <p:cNvSpPr/>
          <p:nvPr/>
        </p:nvSpPr>
        <p:spPr>
          <a:xfrm flipV="1">
            <a:off x="1699265" y="5869425"/>
            <a:ext cx="563288" cy="3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dirty="0">
              <a:solidFill>
                <a:prstClr val="white"/>
              </a:solidFill>
              <a:latin typeface="Calibri"/>
              <a:ea typeface="ＭＳ Ｐゴシック" panose="020B0600070205080204" pitchFamily="50" charset="-128"/>
            </a:endParaRPr>
          </a:p>
        </p:txBody>
      </p:sp>
      <p:pic>
        <p:nvPicPr>
          <p:cNvPr id="1026" name="Picture 2" descr="Themis | Greek goddess art, Greek mythology art, Greek mythology gods">
            <a:extLst>
              <a:ext uri="{FF2B5EF4-FFF2-40B4-BE49-F238E27FC236}">
                <a16:creationId xmlns:a16="http://schemas.microsoft.com/office/drawing/2014/main" id="{26247767-431F-4E64-BDC6-3E8EBB0834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83422" y="345234"/>
            <a:ext cx="1978090" cy="247261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552F7E2-4022-4D82-9D42-4882655C2029}"/>
              </a:ext>
            </a:extLst>
          </p:cNvPr>
          <p:cNvSpPr txBox="1"/>
          <p:nvPr/>
        </p:nvSpPr>
        <p:spPr>
          <a:xfrm>
            <a:off x="8055430" y="0"/>
            <a:ext cx="2230016" cy="369332"/>
          </a:xfrm>
          <a:prstGeom prst="rect">
            <a:avLst/>
          </a:prstGeom>
          <a:noFill/>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真実の女神テミス</a:t>
            </a:r>
          </a:p>
        </p:txBody>
      </p:sp>
    </p:spTree>
    <p:extLst>
      <p:ext uri="{BB962C8B-B14F-4D97-AF65-F5344CB8AC3E}">
        <p14:creationId xmlns:p14="http://schemas.microsoft.com/office/powerpoint/2010/main" val="10666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F6C86E6-C56B-3448-BB44-484FCD599E1E}"/>
              </a:ext>
            </a:extLst>
          </p:cNvPr>
          <p:cNvSpPr/>
          <p:nvPr/>
        </p:nvSpPr>
        <p:spPr>
          <a:xfrm>
            <a:off x="2279577" y="1268761"/>
            <a:ext cx="6253635" cy="584775"/>
          </a:xfrm>
          <a:prstGeom prst="rect">
            <a:avLst/>
          </a:prstGeom>
          <a:ln>
            <a:solidFill>
              <a:srgbClr val="FF0000"/>
            </a:solidFill>
          </a:ln>
        </p:spPr>
        <p:txBody>
          <a:bodyPr wrap="none">
            <a:spAutoFit/>
          </a:bodyPr>
          <a:lstStyle/>
          <a:p>
            <a:pPr algn="just" defTabSz="914400">
              <a:defRPr/>
            </a:pPr>
            <a:r>
              <a:rPr kumimoji="1" lang="en-US" altLang="ja-JP" sz="3200" kern="100" dirty="0">
                <a:solidFill>
                  <a:prstClr val="black"/>
                </a:solidFill>
                <a:latin typeface="HGMaruGothicMPRO" panose="020F0600000000000000" pitchFamily="34" charset="-128"/>
                <a:ea typeface="HGMaruGothicMPRO" panose="020F0600000000000000" pitchFamily="34" charset="-128"/>
                <a:cs typeface="Times New Roman" panose="02020603050405020304" pitchFamily="18" charset="0"/>
              </a:rPr>
              <a:t>2.  Is it fair to all concerned ?</a:t>
            </a:r>
            <a:endParaRPr kumimoji="1" lang="ja-JP" altLang="ja-JP" sz="3200" kern="100" dirty="0">
              <a:solidFill>
                <a:prstClr val="black"/>
              </a:solidFill>
              <a:latin typeface="HGMaruGothicMPRO" panose="020F0600000000000000" pitchFamily="34" charset="-128"/>
              <a:ea typeface="HGMaruGothicMPRO" panose="020F06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7B401AFE-E0BE-A347-91FA-68071AFD66CF}"/>
              </a:ext>
            </a:extLst>
          </p:cNvPr>
          <p:cNvSpPr txBox="1"/>
          <p:nvPr/>
        </p:nvSpPr>
        <p:spPr>
          <a:xfrm>
            <a:off x="2279576" y="525625"/>
            <a:ext cx="3583032" cy="584775"/>
          </a:xfrm>
          <a:prstGeom prst="rect">
            <a:avLst/>
          </a:prstGeom>
          <a:noFill/>
          <a:ln>
            <a:solidFill>
              <a:srgbClr val="FF0000"/>
            </a:solidFill>
          </a:ln>
        </p:spPr>
        <p:txBody>
          <a:bodyPr wrap="none" rtlCol="0">
            <a:spAutoFit/>
          </a:bodyPr>
          <a:lstStyle/>
          <a:p>
            <a:pPr defTabSz="914400">
              <a:defRPr/>
            </a:pPr>
            <a:r>
              <a:rPr kumimoji="1" lang="en-US" altLang="ja-JP" sz="3200" dirty="0">
                <a:solidFill>
                  <a:prstClr val="black"/>
                </a:solidFill>
                <a:latin typeface="HGMaruGothicMPRO" panose="020F0600000000000000" pitchFamily="34" charset="-128"/>
                <a:ea typeface="HGMaruGothicMPRO" panose="020F0600000000000000" pitchFamily="34" charset="-128"/>
              </a:rPr>
              <a:t>2. </a:t>
            </a:r>
            <a:r>
              <a:rPr kumimoji="1" lang="ja-JP" altLang="en-US" sz="3200">
                <a:solidFill>
                  <a:prstClr val="black"/>
                </a:solidFill>
                <a:latin typeface="HGMaruGothicMPRO" panose="020F0600000000000000" pitchFamily="34" charset="-128"/>
                <a:ea typeface="HGMaruGothicMPRO" panose="020F0600000000000000" pitchFamily="34" charset="-128"/>
              </a:rPr>
              <a:t>みんなに公平か</a:t>
            </a:r>
          </a:p>
        </p:txBody>
      </p:sp>
      <p:sp>
        <p:nvSpPr>
          <p:cNvPr id="10" name="テキスト ボックス 9">
            <a:extLst>
              <a:ext uri="{FF2B5EF4-FFF2-40B4-BE49-F238E27FC236}">
                <a16:creationId xmlns:a16="http://schemas.microsoft.com/office/drawing/2014/main" id="{C7F40DF4-D511-E94E-8D68-8A729FBAE9F7}"/>
              </a:ext>
            </a:extLst>
          </p:cNvPr>
          <p:cNvSpPr txBox="1"/>
          <p:nvPr/>
        </p:nvSpPr>
        <p:spPr>
          <a:xfrm>
            <a:off x="1636982" y="2171599"/>
            <a:ext cx="8494633" cy="3970318"/>
          </a:xfrm>
          <a:prstGeom prst="rect">
            <a:avLst/>
          </a:prstGeom>
          <a:noFill/>
          <a:ln>
            <a:noFill/>
          </a:ln>
        </p:spPr>
        <p:txBody>
          <a:bodyPr wrap="none" rtlCol="0">
            <a:spAutoFit/>
          </a:bodyPr>
          <a:lstStyle/>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a:t>
            </a:r>
            <a:r>
              <a:rPr kumimoji="1" lang="en-US" altLang="ja-JP" dirty="0">
                <a:solidFill>
                  <a:prstClr val="black"/>
                </a:solidFill>
                <a:latin typeface="HGMaruGothicMPRO" panose="020F0600000000000000" pitchFamily="34" charset="-128"/>
                <a:ea typeface="HGMaruGothicMPRO" panose="020F0600000000000000" pitchFamily="34" charset="-128"/>
              </a:rPr>
              <a:t>fair</a:t>
            </a:r>
            <a:r>
              <a:rPr kumimoji="1" lang="ja-JP" altLang="en-US" dirty="0">
                <a:solidFill>
                  <a:prstClr val="black"/>
                </a:solidFill>
                <a:latin typeface="HGMaruGothicMPRO" panose="020F0600000000000000" pitchFamily="34" charset="-128"/>
                <a:ea typeface="HGMaruGothicMPRO" panose="020F0600000000000000" pitchFamily="34" charset="-128"/>
              </a:rPr>
              <a:t>」　「公平」ではなく「公正」</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公平　・・・　平等分配</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公正　・・・　その場の状況に応じて、私的感情をあまり交えずに</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偏りなく対処すること</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a:t>
            </a:r>
            <a:r>
              <a:rPr kumimoji="1" lang="en-US" altLang="ja-JP" dirty="0">
                <a:solidFill>
                  <a:prstClr val="black"/>
                </a:solidFill>
                <a:latin typeface="HGMaruGothicMPRO" panose="020F0600000000000000" pitchFamily="34" charset="-128"/>
                <a:ea typeface="HGMaruGothicMPRO" panose="020F0600000000000000" pitchFamily="34" charset="-128"/>
              </a:rPr>
              <a:t>concerned</a:t>
            </a:r>
            <a:r>
              <a:rPr kumimoji="1" lang="ja-JP" altLang="en-US" dirty="0">
                <a:solidFill>
                  <a:prstClr val="black"/>
                </a:solidFill>
                <a:latin typeface="HGMaruGothicMPRO" panose="020F0600000000000000" pitchFamily="34" charset="-128"/>
                <a:ea typeface="HGMaruGothicMPRO" panose="020F0600000000000000" pitchFamily="34" charset="-128"/>
              </a:rPr>
              <a:t>」</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「四つのテスト」を</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商取引に限る　→　すべての取引先</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商取引以外の場でも使われる可能性　→　みんな</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ロータリアンの日常生活のすべての言動に適用</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みんなに公正に対処しているか</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p:txBody>
      </p:sp>
      <p:pic>
        <p:nvPicPr>
          <p:cNvPr id="2052" name="Picture 4" descr="Three kids trying to divide a cake fairly between them. Illustration">
            <a:extLst>
              <a:ext uri="{FF2B5EF4-FFF2-40B4-BE49-F238E27FC236}">
                <a16:creationId xmlns:a16="http://schemas.microsoft.com/office/drawing/2014/main" id="{42B3C17A-91F2-4B57-AB8D-8E9056C996E2}"/>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8372671" y="4767943"/>
            <a:ext cx="2043403" cy="210431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F6C027F5-5492-4E37-AFB8-859ED4F82BEA}"/>
              </a:ext>
            </a:extLst>
          </p:cNvPr>
          <p:cNvSpPr txBox="1"/>
          <p:nvPr/>
        </p:nvSpPr>
        <p:spPr>
          <a:xfrm>
            <a:off x="8531293" y="4525348"/>
            <a:ext cx="1810137" cy="369332"/>
          </a:xfrm>
          <a:prstGeom prst="rect">
            <a:avLst/>
          </a:prstGeom>
          <a:noFill/>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公正に分けてね</a:t>
            </a:r>
          </a:p>
        </p:txBody>
      </p:sp>
    </p:spTree>
    <p:extLst>
      <p:ext uri="{BB962C8B-B14F-4D97-AF65-F5344CB8AC3E}">
        <p14:creationId xmlns:p14="http://schemas.microsoft.com/office/powerpoint/2010/main" val="83612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AB2084B-0C2C-424E-92E2-DC1746EDA1D9}"/>
              </a:ext>
            </a:extLst>
          </p:cNvPr>
          <p:cNvSpPr txBox="1"/>
          <p:nvPr/>
        </p:nvSpPr>
        <p:spPr>
          <a:xfrm>
            <a:off x="1794121" y="1417583"/>
            <a:ext cx="8630889" cy="584775"/>
          </a:xfrm>
          <a:prstGeom prst="rect">
            <a:avLst/>
          </a:prstGeom>
          <a:noFill/>
          <a:ln>
            <a:solidFill>
              <a:srgbClr val="FF0000"/>
            </a:solidFill>
          </a:ln>
        </p:spPr>
        <p:txBody>
          <a:bodyPr wrap="none" rtlCol="0">
            <a:spAutoFit/>
          </a:bodyPr>
          <a:lstStyle/>
          <a:p>
            <a:pPr defTabSz="914400">
              <a:defRPr/>
            </a:pPr>
            <a:r>
              <a:rPr kumimoji="1" lang="en-US" altLang="ja-JP" sz="2800" dirty="0">
                <a:solidFill>
                  <a:prstClr val="black"/>
                </a:solidFill>
                <a:latin typeface="HGMaruGothicMPRO" panose="020F0600000000000000" pitchFamily="34" charset="-128"/>
                <a:ea typeface="HGMaruGothicMPRO" panose="020F0600000000000000" pitchFamily="34" charset="-128"/>
              </a:rPr>
              <a:t>3.  Will it build goodwill and better friendship </a:t>
            </a:r>
            <a:r>
              <a:rPr kumimoji="1" lang="en-US" altLang="ja-JP" sz="3200" dirty="0">
                <a:solidFill>
                  <a:prstClr val="black"/>
                </a:solidFill>
                <a:latin typeface="HGMaruGothicMPRO" panose="020F0600000000000000" pitchFamily="34" charset="-128"/>
                <a:ea typeface="HGMaruGothicMPRO" panose="020F0600000000000000" pitchFamily="34" charset="-128"/>
              </a:rPr>
              <a:t>?</a:t>
            </a:r>
          </a:p>
        </p:txBody>
      </p:sp>
      <p:sp>
        <p:nvSpPr>
          <p:cNvPr id="6" name="テキスト ボックス 5">
            <a:extLst>
              <a:ext uri="{FF2B5EF4-FFF2-40B4-BE49-F238E27FC236}">
                <a16:creationId xmlns:a16="http://schemas.microsoft.com/office/drawing/2014/main" id="{2FDE15E9-ABB4-D347-8ADD-F3996658AF85}"/>
              </a:ext>
            </a:extLst>
          </p:cNvPr>
          <p:cNvSpPr txBox="1"/>
          <p:nvPr/>
        </p:nvSpPr>
        <p:spPr>
          <a:xfrm>
            <a:off x="1784439" y="558286"/>
            <a:ext cx="4814138" cy="584775"/>
          </a:xfrm>
          <a:prstGeom prst="rect">
            <a:avLst/>
          </a:prstGeom>
          <a:noFill/>
          <a:ln>
            <a:solidFill>
              <a:srgbClr val="FF0000"/>
            </a:solidFill>
          </a:ln>
        </p:spPr>
        <p:txBody>
          <a:bodyPr wrap="none" rtlCol="0">
            <a:spAutoFit/>
          </a:bodyPr>
          <a:lstStyle/>
          <a:p>
            <a:pPr defTabSz="914400">
              <a:defRPr/>
            </a:pPr>
            <a:r>
              <a:rPr kumimoji="1" lang="en-US" altLang="ja-JP" sz="3200" dirty="0">
                <a:solidFill>
                  <a:prstClr val="black"/>
                </a:solidFill>
                <a:latin typeface="HGMaruGothicMPRO" panose="020F0600000000000000" pitchFamily="34" charset="-128"/>
                <a:ea typeface="HGMaruGothicMPRO" panose="020F0600000000000000" pitchFamily="34" charset="-128"/>
              </a:rPr>
              <a:t>3. </a:t>
            </a:r>
            <a:r>
              <a:rPr kumimoji="1" lang="ja-JP" altLang="en-US" sz="3200">
                <a:solidFill>
                  <a:prstClr val="black"/>
                </a:solidFill>
                <a:latin typeface="HGMaruGothicMPRO" panose="020F0600000000000000" pitchFamily="34" charset="-128"/>
                <a:ea typeface="HGMaruGothicMPRO" panose="020F0600000000000000" pitchFamily="34" charset="-128"/>
              </a:rPr>
              <a:t>好意と友情を深めるか</a:t>
            </a:r>
            <a:endParaRPr kumimoji="1" lang="ja-JP" altLang="en-US" sz="3200">
              <a:solidFill>
                <a:prstClr val="black"/>
              </a:solidFill>
              <a:latin typeface="Calibri"/>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E99F55E3-FEDE-324A-9A2F-AE61B437E336}"/>
              </a:ext>
            </a:extLst>
          </p:cNvPr>
          <p:cNvSpPr txBox="1"/>
          <p:nvPr/>
        </p:nvSpPr>
        <p:spPr>
          <a:xfrm>
            <a:off x="1524001" y="2346297"/>
            <a:ext cx="8054513" cy="5324535"/>
          </a:xfrm>
          <a:prstGeom prst="rect">
            <a:avLst/>
          </a:prstGeom>
          <a:noFill/>
          <a:ln>
            <a:noFill/>
          </a:ln>
        </p:spPr>
        <p:txBody>
          <a:bodyPr wrap="square" rtlCol="0">
            <a:spAutoFit/>
          </a:bodyPr>
          <a:lstStyle/>
          <a:p>
            <a:pPr defTabSz="914400">
              <a:defRPr/>
            </a:pPr>
            <a:r>
              <a:rPr kumimoji="1" lang="ja-JP" altLang="en-US" sz="2000" dirty="0">
                <a:solidFill>
                  <a:prstClr val="black"/>
                </a:solidFill>
                <a:latin typeface="HGMaruGothicMPRO" panose="020F0600000000000000" pitchFamily="34" charset="-128"/>
                <a:ea typeface="HGMaruGothicMPRO" panose="020F0600000000000000" pitchFamily="34" charset="-128"/>
              </a:rPr>
              <a:t>「</a:t>
            </a:r>
            <a:r>
              <a:rPr kumimoji="1" lang="en-US" altLang="ja-JP" sz="2000" dirty="0">
                <a:solidFill>
                  <a:prstClr val="black"/>
                </a:solidFill>
                <a:latin typeface="HGMaruGothicMPRO" panose="020F0600000000000000" pitchFamily="34" charset="-128"/>
                <a:ea typeface="HGMaruGothicMPRO" panose="020F0600000000000000" pitchFamily="34" charset="-128"/>
              </a:rPr>
              <a:t>goodwill</a:t>
            </a:r>
            <a:r>
              <a:rPr kumimoji="1" lang="ja-JP" altLang="en-US" sz="2000" dirty="0">
                <a:solidFill>
                  <a:prstClr val="black"/>
                </a:solidFill>
                <a:latin typeface="HGMaruGothicMPRO" panose="020F0600000000000000" pitchFamily="34" charset="-128"/>
                <a:ea typeface="HGMaruGothicMPRO" panose="020F0600000000000000" pitchFamily="34" charset="-128"/>
              </a:rPr>
              <a:t>」　商売上の信用、評判、店ののれん</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sz="2000" dirty="0">
                <a:solidFill>
                  <a:prstClr val="black"/>
                </a:solidFill>
                <a:latin typeface="HGMaruGothicMPRO" panose="020F0600000000000000" pitchFamily="34" charset="-128"/>
                <a:ea typeface="HGMaruGothicMPRO" panose="020F0600000000000000" pitchFamily="34" charset="-128"/>
              </a:rPr>
              <a:t>　　</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sz="2000" dirty="0">
                <a:solidFill>
                  <a:prstClr val="black"/>
                </a:solidFill>
                <a:latin typeface="HGMaruGothicMPRO" panose="020F0600000000000000" pitchFamily="34" charset="-128"/>
                <a:ea typeface="HGMaruGothicMPRO" panose="020F0600000000000000" pitchFamily="34" charset="-128"/>
              </a:rPr>
              <a:t>　　→　その商取引が店の信用を高めると同時に、</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sz="2000" dirty="0">
                <a:solidFill>
                  <a:prstClr val="black"/>
                </a:solidFill>
                <a:latin typeface="HGMaruGothicMPRO" panose="020F0600000000000000" pitchFamily="34" charset="-128"/>
                <a:ea typeface="HGMaruGothicMPRO" panose="020F0600000000000000" pitchFamily="34" charset="-128"/>
              </a:rPr>
              <a:t>　　　　よりよい人間関係を築き上げて、</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sz="2000" dirty="0">
                <a:solidFill>
                  <a:prstClr val="black"/>
                </a:solidFill>
                <a:latin typeface="HGMaruGothicMPRO" panose="020F0600000000000000" pitchFamily="34" charset="-128"/>
                <a:ea typeface="HGMaruGothicMPRO" panose="020F0600000000000000" pitchFamily="34" charset="-128"/>
              </a:rPr>
              <a:t>　　　　取引先を増やすか</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sz="2000" dirty="0">
                <a:solidFill>
                  <a:prstClr val="black"/>
                </a:solidFill>
                <a:latin typeface="HGMaruGothicMPRO" panose="020F0600000000000000" pitchFamily="34" charset="-128"/>
                <a:ea typeface="HGMaruGothicMPRO" panose="020F0600000000000000" pitchFamily="34" charset="-128"/>
              </a:rPr>
              <a:t>　　　　　信用を高め、取引先をふやすか</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sz="2000" dirty="0">
                <a:solidFill>
                  <a:prstClr val="black"/>
                </a:solidFill>
                <a:latin typeface="HGMaruGothicMPRO" panose="020F0600000000000000" pitchFamily="34" charset="-128"/>
                <a:ea typeface="HGMaruGothicMPRO" panose="020F0600000000000000" pitchFamily="34" charset="-128"/>
              </a:rPr>
              <a:t>　　→　自分の考え、意見、行いが</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sz="2000" dirty="0">
                <a:solidFill>
                  <a:prstClr val="black"/>
                </a:solidFill>
                <a:latin typeface="HGMaruGothicMPRO" panose="020F0600000000000000" pitchFamily="34" charset="-128"/>
                <a:ea typeface="HGMaruGothicMPRO" panose="020F0600000000000000" pitchFamily="34" charset="-128"/>
              </a:rPr>
              <a:t>　　　　他との好意・友情を一層密にするか？という問いかけ</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sz="2000" dirty="0">
                <a:solidFill>
                  <a:prstClr val="black"/>
                </a:solidFill>
                <a:latin typeface="HGMaruGothicMPRO" panose="020F0600000000000000" pitchFamily="34" charset="-128"/>
                <a:ea typeface="HGMaruGothicMPRO" panose="020F0600000000000000" pitchFamily="34" charset="-128"/>
              </a:rPr>
              <a:t>　　　　他の人々と付き合うときのごく自然で基本的な対処の仕方</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p:txBody>
      </p:sp>
      <p:pic>
        <p:nvPicPr>
          <p:cNvPr id="3082" name="Picture 10" descr="The Truth About Selling Your Business During a Pandemic | Inc.com">
            <a:extLst>
              <a:ext uri="{FF2B5EF4-FFF2-40B4-BE49-F238E27FC236}">
                <a16:creationId xmlns:a16="http://schemas.microsoft.com/office/drawing/2014/main" id="{B96DFD82-DF4E-4A21-83C5-C7B8EC9E97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38442" y="3300704"/>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4F3E0710-B910-4950-979C-B6BC06408067}"/>
              </a:ext>
            </a:extLst>
          </p:cNvPr>
          <p:cNvSpPr txBox="1"/>
          <p:nvPr/>
        </p:nvSpPr>
        <p:spPr>
          <a:xfrm>
            <a:off x="7831493" y="2911150"/>
            <a:ext cx="2262158" cy="369332"/>
          </a:xfrm>
          <a:prstGeom prst="rect">
            <a:avLst/>
          </a:prstGeom>
          <a:noFill/>
        </p:spPr>
        <p:txBody>
          <a:bodyPr wrap="none" rtlCol="0">
            <a:spAutoFit/>
          </a:bodyPr>
          <a:lstStyle/>
          <a:p>
            <a:r>
              <a:rPr kumimoji="1" lang="ja-JP" altLang="en-US" dirty="0">
                <a:latin typeface="ＭＳ 明朝" panose="02020609040205080304" pitchFamily="17" charset="-128"/>
                <a:ea typeface="ＭＳ 明朝" panose="02020609040205080304" pitchFamily="17" charset="-128"/>
              </a:rPr>
              <a:t>仕事での信用と友情</a:t>
            </a:r>
          </a:p>
        </p:txBody>
      </p:sp>
    </p:spTree>
    <p:extLst>
      <p:ext uri="{BB962C8B-B14F-4D97-AF65-F5344CB8AC3E}">
        <p14:creationId xmlns:p14="http://schemas.microsoft.com/office/powerpoint/2010/main" val="375506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5AC6089-B933-4742-BD9B-CED2DB7C41DC}"/>
              </a:ext>
            </a:extLst>
          </p:cNvPr>
          <p:cNvSpPr/>
          <p:nvPr/>
        </p:nvSpPr>
        <p:spPr>
          <a:xfrm>
            <a:off x="1919537" y="548681"/>
            <a:ext cx="6045245" cy="584775"/>
          </a:xfrm>
          <a:prstGeom prst="rect">
            <a:avLst/>
          </a:prstGeom>
          <a:ln>
            <a:solidFill>
              <a:srgbClr val="FF0000"/>
            </a:solidFill>
          </a:ln>
        </p:spPr>
        <p:txBody>
          <a:bodyPr wrap="none">
            <a:spAutoFit/>
          </a:bodyPr>
          <a:lstStyle/>
          <a:p>
            <a:pPr defTabSz="914400">
              <a:defRPr/>
            </a:pPr>
            <a:r>
              <a:rPr kumimoji="1" lang="en-US" altLang="ja-JP" sz="3200" dirty="0">
                <a:solidFill>
                  <a:prstClr val="black"/>
                </a:solidFill>
                <a:latin typeface="HGMaruGothicMPRO" panose="020F0600000000000000" pitchFamily="34" charset="-128"/>
                <a:ea typeface="HGMaruGothicMPRO" panose="020F0600000000000000" pitchFamily="34" charset="-128"/>
              </a:rPr>
              <a:t>4. </a:t>
            </a:r>
            <a:r>
              <a:rPr kumimoji="1" lang="ja-JP" altLang="en-US" sz="3200">
                <a:solidFill>
                  <a:prstClr val="black"/>
                </a:solidFill>
                <a:latin typeface="HGMaruGothicMPRO" panose="020F0600000000000000" pitchFamily="34" charset="-128"/>
                <a:ea typeface="HGMaruGothicMPRO" panose="020F0600000000000000" pitchFamily="34" charset="-128"/>
              </a:rPr>
              <a:t>みんなのためになるかどうか</a:t>
            </a:r>
            <a:endParaRPr kumimoji="1" lang="ja-JP" altLang="en-US" sz="3200">
              <a:solidFill>
                <a:prstClr val="black"/>
              </a:solidFill>
              <a:latin typeface="Calibri"/>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7298B341-5F47-7F46-A1FE-0742E217CB66}"/>
              </a:ext>
            </a:extLst>
          </p:cNvPr>
          <p:cNvSpPr/>
          <p:nvPr/>
        </p:nvSpPr>
        <p:spPr>
          <a:xfrm>
            <a:off x="1919536" y="1412776"/>
            <a:ext cx="7488832" cy="523220"/>
          </a:xfrm>
          <a:prstGeom prst="rect">
            <a:avLst/>
          </a:prstGeom>
          <a:ln>
            <a:solidFill>
              <a:srgbClr val="FF0000"/>
            </a:solidFill>
          </a:ln>
        </p:spPr>
        <p:txBody>
          <a:bodyPr wrap="square">
            <a:spAutoFit/>
          </a:bodyPr>
          <a:lstStyle/>
          <a:p>
            <a:pPr defTabSz="914400">
              <a:defRPr/>
            </a:pPr>
            <a:r>
              <a:rPr kumimoji="1" lang="en-US" altLang="ja-JP" sz="2800" dirty="0">
                <a:solidFill>
                  <a:prstClr val="black"/>
                </a:solidFill>
                <a:latin typeface="HGMaruGothicMPRO" panose="020F0600000000000000" pitchFamily="34" charset="-128"/>
                <a:ea typeface="HGMaruGothicMPRO" panose="020F0600000000000000" pitchFamily="34" charset="-128"/>
              </a:rPr>
              <a:t>4. Will it be beneficial to all concerned ?</a:t>
            </a:r>
            <a:endParaRPr kumimoji="1" lang="ja-JP" altLang="ja-JP" sz="2800">
              <a:solidFill>
                <a:prstClr val="black"/>
              </a:solidFill>
              <a:latin typeface="HGMaruGothicMPRO" panose="020F0600000000000000" pitchFamily="34" charset="-128"/>
              <a:ea typeface="HGMaruGothicMPRO" panose="020F0600000000000000" pitchFamily="34" charset="-128"/>
            </a:endParaRPr>
          </a:p>
        </p:txBody>
      </p:sp>
      <p:sp>
        <p:nvSpPr>
          <p:cNvPr id="6" name="テキスト ボックス 5"/>
          <p:cNvSpPr txBox="1"/>
          <p:nvPr/>
        </p:nvSpPr>
        <p:spPr>
          <a:xfrm>
            <a:off x="2423593" y="2564904"/>
            <a:ext cx="7340471" cy="3416320"/>
          </a:xfrm>
          <a:prstGeom prst="rect">
            <a:avLst/>
          </a:prstGeom>
          <a:noFill/>
        </p:spPr>
        <p:txBody>
          <a:bodyPr wrap="none" rtlCol="0">
            <a:spAutoFit/>
          </a:bodyPr>
          <a:lstStyle/>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a:t>
            </a:r>
            <a:r>
              <a:rPr kumimoji="1" lang="en-US" altLang="ja-JP" dirty="0">
                <a:solidFill>
                  <a:prstClr val="black"/>
                </a:solidFill>
                <a:latin typeface="HGMaruGothicMPRO" panose="020F0600000000000000" pitchFamily="34" charset="-128"/>
                <a:ea typeface="HGMaruGothicMPRO" panose="020F0600000000000000" pitchFamily="34" charset="-128"/>
              </a:rPr>
              <a:t>beneficial</a:t>
            </a:r>
            <a:r>
              <a:rPr kumimoji="1" lang="ja-JP" altLang="en-US" dirty="0">
                <a:solidFill>
                  <a:prstClr val="black"/>
                </a:solidFill>
                <a:latin typeface="HGMaruGothicMPRO" panose="020F0600000000000000" pitchFamily="34" charset="-128"/>
                <a:ea typeface="HGMaruGothicMPRO" panose="020F0600000000000000" pitchFamily="34" charset="-128"/>
              </a:rPr>
              <a:t>」　儲け</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　すべての取引先が適正な利潤を得るか</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すべての取引先に利益をもたらすか</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　もう少し広い意味に考え、「有益」</a:t>
            </a:r>
            <a:r>
              <a:rPr kumimoji="1" lang="ja-JP" altLang="en-US" dirty="0" err="1">
                <a:solidFill>
                  <a:prstClr val="black"/>
                </a:solidFill>
                <a:latin typeface="HGMaruGothicMPRO" panose="020F0600000000000000" pitchFamily="34" charset="-128"/>
                <a:ea typeface="HGMaruGothicMPRO" panose="020F0600000000000000" pitchFamily="34" charset="-128"/>
              </a:rPr>
              <a:t>か</a:t>
            </a:r>
            <a:r>
              <a:rPr kumimoji="1" lang="ja-JP" altLang="en-US" dirty="0">
                <a:solidFill>
                  <a:prstClr val="black"/>
                </a:solidFill>
                <a:latin typeface="HGMaruGothicMPRO" panose="020F0600000000000000" pitchFamily="34" charset="-128"/>
                <a:ea typeface="HGMaruGothicMPRO" panose="020F0600000000000000" pitchFamily="34" charset="-128"/>
              </a:rPr>
              <a:t>どうか</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　みんなのためになるかどうか</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道徳的な基準　自分が何かを行うときの他への態度の規範</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直接の相手だけではなく、その周辺の人たちへの配慮も必要</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p:txBody>
      </p:sp>
      <p:pic>
        <p:nvPicPr>
          <p:cNvPr id="7" name="Picture 4" descr="How do you put a value on goodwill when selling your business? | Verified  Businesses - Business Brokers Sunshine Coast">
            <a:extLst>
              <a:ext uri="{FF2B5EF4-FFF2-40B4-BE49-F238E27FC236}">
                <a16:creationId xmlns:a16="http://schemas.microsoft.com/office/drawing/2014/main" id="{9FA056AA-B336-4479-837F-F6070CD7ECA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45320" y="2756419"/>
            <a:ext cx="2128157" cy="212815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15B558D8-792D-445C-92FB-8608F7CC00CA}"/>
              </a:ext>
            </a:extLst>
          </p:cNvPr>
          <p:cNvSpPr txBox="1"/>
          <p:nvPr/>
        </p:nvSpPr>
        <p:spPr>
          <a:xfrm>
            <a:off x="8176727" y="2472612"/>
            <a:ext cx="2024742" cy="369332"/>
          </a:xfrm>
          <a:prstGeom prst="rect">
            <a:avLst/>
          </a:prstGeom>
          <a:noFill/>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あなたにも利益を</a:t>
            </a:r>
          </a:p>
        </p:txBody>
      </p:sp>
    </p:spTree>
    <p:extLst>
      <p:ext uri="{BB962C8B-B14F-4D97-AF65-F5344CB8AC3E}">
        <p14:creationId xmlns:p14="http://schemas.microsoft.com/office/powerpoint/2010/main" val="225590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CE4803-764A-BF43-A8DC-D2F31BFF4CE4}"/>
              </a:ext>
            </a:extLst>
          </p:cNvPr>
          <p:cNvSpPr>
            <a:spLocks noGrp="1"/>
          </p:cNvSpPr>
          <p:nvPr>
            <p:ph type="title"/>
          </p:nvPr>
        </p:nvSpPr>
        <p:spPr/>
        <p:txBody>
          <a:bodyPr>
            <a:normAutofit/>
          </a:bodyPr>
          <a:lstStyle/>
          <a:p>
            <a:r>
              <a:rPr lang="ja-JP" altLang="en-US" sz="3200" dirty="0">
                <a:latin typeface="HGMaruGothicMPRO" panose="020F0600000000000000" pitchFamily="34" charset="-128"/>
                <a:ea typeface="HGMaruGothicMPRO" panose="020F0600000000000000" pitchFamily="34" charset="-128"/>
              </a:rPr>
              <a:t>「ロータリーは人づくり」</a:t>
            </a:r>
          </a:p>
        </p:txBody>
      </p:sp>
      <p:sp>
        <p:nvSpPr>
          <p:cNvPr id="4" name="テキスト ボックス 3">
            <a:extLst>
              <a:ext uri="{FF2B5EF4-FFF2-40B4-BE49-F238E27FC236}">
                <a16:creationId xmlns:a16="http://schemas.microsoft.com/office/drawing/2014/main" id="{0DF1055C-5098-184B-8572-2A85B2E00C48}"/>
              </a:ext>
            </a:extLst>
          </p:cNvPr>
          <p:cNvSpPr txBox="1"/>
          <p:nvPr/>
        </p:nvSpPr>
        <p:spPr>
          <a:xfrm>
            <a:off x="1785012" y="2928650"/>
            <a:ext cx="2723823" cy="369332"/>
          </a:xfrm>
          <a:prstGeom prst="rect">
            <a:avLst/>
          </a:prstGeom>
          <a:noFill/>
          <a:ln>
            <a:solidFill>
              <a:srgbClr val="FF0000"/>
            </a:solidFill>
          </a:ln>
        </p:spPr>
        <p:txBody>
          <a:bodyPr wrap="none" rtlCol="0">
            <a:spAutoFit/>
          </a:bodyPr>
          <a:lstStyle/>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佐藤千壽パストガバナー</a:t>
            </a:r>
          </a:p>
        </p:txBody>
      </p:sp>
      <p:sp>
        <p:nvSpPr>
          <p:cNvPr id="5" name="テキスト ボックス 4">
            <a:extLst>
              <a:ext uri="{FF2B5EF4-FFF2-40B4-BE49-F238E27FC236}">
                <a16:creationId xmlns:a16="http://schemas.microsoft.com/office/drawing/2014/main" id="{00E11F7A-9307-5440-83B0-4DA86DF5B202}"/>
              </a:ext>
            </a:extLst>
          </p:cNvPr>
          <p:cNvSpPr txBox="1"/>
          <p:nvPr/>
        </p:nvSpPr>
        <p:spPr>
          <a:xfrm>
            <a:off x="1785011" y="4591452"/>
            <a:ext cx="2492990" cy="369332"/>
          </a:xfrm>
          <a:prstGeom prst="rect">
            <a:avLst/>
          </a:prstGeom>
          <a:noFill/>
          <a:ln>
            <a:solidFill>
              <a:srgbClr val="FF0000"/>
            </a:solidFill>
          </a:ln>
        </p:spPr>
        <p:txBody>
          <a:bodyPr wrap="none" rtlCol="0">
            <a:spAutoFit/>
          </a:bodyPr>
          <a:lstStyle/>
          <a:p>
            <a:pPr defTabSz="914400">
              <a:defRPr/>
            </a:pPr>
            <a:r>
              <a:rPr kumimoji="1" lang="ja-JP" altLang="en-US">
                <a:solidFill>
                  <a:prstClr val="black"/>
                </a:solidFill>
                <a:latin typeface="HGMaruGothicMPRO" panose="020F0600000000000000" pitchFamily="34" charset="-128"/>
                <a:ea typeface="HGMaruGothicMPRO" panose="020F0600000000000000" pitchFamily="34" charset="-128"/>
              </a:rPr>
              <a:t>ハーバート・テーラー</a:t>
            </a:r>
          </a:p>
        </p:txBody>
      </p:sp>
      <p:sp>
        <p:nvSpPr>
          <p:cNvPr id="8" name="テキスト ボックス 7">
            <a:extLst>
              <a:ext uri="{FF2B5EF4-FFF2-40B4-BE49-F238E27FC236}">
                <a16:creationId xmlns:a16="http://schemas.microsoft.com/office/drawing/2014/main" id="{B61E1EAB-9D3D-1D49-9FCF-21D5945E5544}"/>
              </a:ext>
            </a:extLst>
          </p:cNvPr>
          <p:cNvSpPr txBox="1"/>
          <p:nvPr/>
        </p:nvSpPr>
        <p:spPr>
          <a:xfrm>
            <a:off x="2279577" y="3483187"/>
            <a:ext cx="8494633" cy="923330"/>
          </a:xfrm>
          <a:prstGeom prst="rect">
            <a:avLst/>
          </a:prstGeom>
          <a:noFill/>
        </p:spPr>
        <p:txBody>
          <a:bodyPr wrap="none" rtlCol="0">
            <a:spAutoFit/>
          </a:bodyPr>
          <a:lstStyle/>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ロータリーの人づくりとは、</a:t>
            </a:r>
            <a:r>
              <a:rPr kumimoji="1" lang="ja-JP" altLang="ja-JP" dirty="0">
                <a:solidFill>
                  <a:prstClr val="black"/>
                </a:solidFill>
                <a:latin typeface="HGMaruGothicMPRO" panose="020F0600000000000000" pitchFamily="34" charset="-128"/>
                <a:ea typeface="HGMaruGothicMPRO" panose="020F0600000000000000" pitchFamily="34" charset="-128"/>
              </a:rPr>
              <a:t>芋の子を桶の中にぶち込んでかき廻す様なもので、</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ja-JP" dirty="0">
                <a:solidFill>
                  <a:prstClr val="black"/>
                </a:solidFill>
                <a:latin typeface="HGMaruGothicMPRO" panose="020F0600000000000000" pitchFamily="34" charset="-128"/>
                <a:ea typeface="HGMaruGothicMPRO" panose="020F0600000000000000" pitchFamily="34" charset="-128"/>
              </a:rPr>
              <a:t>芋と芋とがお互いにこすり合って自然と黒い皮がむけて綺麗になる－</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ja-JP" dirty="0">
                <a:solidFill>
                  <a:prstClr val="black"/>
                </a:solidFill>
                <a:latin typeface="HGMaruGothicMPRO" panose="020F0600000000000000" pitchFamily="34" charset="-128"/>
                <a:ea typeface="HGMaruGothicMPRO" panose="020F0600000000000000" pitchFamily="34" charset="-128"/>
              </a:rPr>
              <a:t>そのかき棒になるのがロータリーの計画する様々の活動である</a:t>
            </a:r>
            <a:endParaRPr kumimoji="1" lang="ja-JP" altLang="en-US" dirty="0">
              <a:solidFill>
                <a:prstClr val="black"/>
              </a:solidFill>
              <a:latin typeface="HGMaruGothicMPRO" panose="020F0600000000000000" pitchFamily="34" charset="-128"/>
              <a:ea typeface="HGMaruGothicMPRO" panose="020F0600000000000000" pitchFamily="34" charset="-128"/>
            </a:endParaRPr>
          </a:p>
        </p:txBody>
      </p:sp>
      <p:sp>
        <p:nvSpPr>
          <p:cNvPr id="10" name="正方形/長方形 9">
            <a:extLst>
              <a:ext uri="{FF2B5EF4-FFF2-40B4-BE49-F238E27FC236}">
                <a16:creationId xmlns:a16="http://schemas.microsoft.com/office/drawing/2014/main" id="{265AA145-CF93-FC4E-B159-DA2BD18ABDC7}"/>
              </a:ext>
            </a:extLst>
          </p:cNvPr>
          <p:cNvSpPr/>
          <p:nvPr/>
        </p:nvSpPr>
        <p:spPr>
          <a:xfrm>
            <a:off x="2279576" y="5114441"/>
            <a:ext cx="6400800" cy="369332"/>
          </a:xfrm>
          <a:prstGeom prst="rect">
            <a:avLst/>
          </a:prstGeom>
        </p:spPr>
        <p:txBody>
          <a:bodyPr wrap="square">
            <a:spAutoFit/>
          </a:bodyPr>
          <a:lstStyle/>
          <a:p>
            <a:pPr defTabSz="914400">
              <a:defRPr/>
            </a:pPr>
            <a:r>
              <a:rPr kumimoji="1" lang="en-US" altLang="ja-JP" dirty="0">
                <a:solidFill>
                  <a:prstClr val="black"/>
                </a:solidFill>
                <a:latin typeface="HGMaruGothicMPRO" panose="020F0600000000000000" pitchFamily="34" charset="-128"/>
                <a:ea typeface="HGMaruGothicMPRO" panose="020F0600000000000000" pitchFamily="34" charset="-128"/>
                <a:cs typeface="Times New Roman" panose="02020603050405020304" pitchFamily="18" charset="0"/>
              </a:rPr>
              <a:t>“Rotary is maker of friendships and builder of men”</a:t>
            </a:r>
            <a:r>
              <a:rPr kumimoji="1" lang="ja-JP" altLang="ja-JP" dirty="0">
                <a:solidFill>
                  <a:prstClr val="black"/>
                </a:solidFill>
                <a:latin typeface="HGMaruGothicMPRO" panose="020F0600000000000000" pitchFamily="34" charset="-128"/>
                <a:ea typeface="HGMaruGothicMPRO" panose="020F0600000000000000" pitchFamily="34" charset="-128"/>
              </a:rPr>
              <a:t> </a:t>
            </a:r>
            <a:endParaRPr kumimoji="1" lang="ja-JP" altLang="en-US" dirty="0">
              <a:solidFill>
                <a:prstClr val="black"/>
              </a:solidFill>
              <a:latin typeface="HGMaruGothicMPRO" panose="020F0600000000000000" pitchFamily="34" charset="-128"/>
              <a:ea typeface="HGMaruGothicMPRO" panose="020F0600000000000000" pitchFamily="34" charset="-128"/>
            </a:endParaRPr>
          </a:p>
        </p:txBody>
      </p:sp>
      <p:sp>
        <p:nvSpPr>
          <p:cNvPr id="11" name="正方形/長方形 10">
            <a:extLst>
              <a:ext uri="{FF2B5EF4-FFF2-40B4-BE49-F238E27FC236}">
                <a16:creationId xmlns:a16="http://schemas.microsoft.com/office/drawing/2014/main" id="{E7320A4F-7C4D-9946-8D7A-3612C001B541}"/>
              </a:ext>
            </a:extLst>
          </p:cNvPr>
          <p:cNvSpPr/>
          <p:nvPr/>
        </p:nvSpPr>
        <p:spPr>
          <a:xfrm>
            <a:off x="2423592" y="5483774"/>
            <a:ext cx="6647974" cy="646331"/>
          </a:xfrm>
          <a:prstGeom prst="rect">
            <a:avLst/>
          </a:prstGeom>
        </p:spPr>
        <p:txBody>
          <a:bodyPr wrap="square">
            <a:spAutoFit/>
          </a:bodyPr>
          <a:lstStyle/>
          <a:p>
            <a:pPr defTabSz="914400">
              <a:defRPr/>
            </a:pPr>
            <a:r>
              <a:rPr kumimoji="1" lang="ja-JP" altLang="ja-JP" dirty="0">
                <a:solidFill>
                  <a:prstClr val="black"/>
                </a:solidFill>
                <a:latin typeface="HGMaruGothicMPRO" panose="020F0600000000000000" pitchFamily="34" charset="-128"/>
                <a:ea typeface="HGMaruGothicMPRO" panose="020F0600000000000000" pitchFamily="34" charset="-128"/>
                <a:cs typeface="Times New Roman" panose="02020603050405020304" pitchFamily="18" charset="0"/>
              </a:rPr>
              <a:t>『ロータリーとは、友情を育み、人と社会をつくり、世界各国の人々の間に善意と友情を芽</a:t>
            </a:r>
            <a:r>
              <a:rPr kumimoji="1" lang="ja-JP" altLang="ja-JP" dirty="0" err="1">
                <a:solidFill>
                  <a:prstClr val="black"/>
                </a:solidFill>
                <a:latin typeface="HGMaruGothicMPRO" panose="020F0600000000000000" pitchFamily="34" charset="-128"/>
                <a:ea typeface="HGMaruGothicMPRO" panose="020F0600000000000000" pitchFamily="34" charset="-128"/>
                <a:cs typeface="Times New Roman" panose="02020603050405020304" pitchFamily="18" charset="0"/>
              </a:rPr>
              <a:t>ば</a:t>
            </a:r>
            <a:r>
              <a:rPr kumimoji="1" lang="ja-JP" altLang="ja-JP" dirty="0">
                <a:solidFill>
                  <a:prstClr val="black"/>
                </a:solidFill>
                <a:latin typeface="HGMaruGothicMPRO" panose="020F0600000000000000" pitchFamily="34" charset="-128"/>
                <a:ea typeface="HGMaruGothicMPRO" panose="020F0600000000000000" pitchFamily="34" charset="-128"/>
                <a:cs typeface="Times New Roman" panose="02020603050405020304" pitchFamily="18" charset="0"/>
              </a:rPr>
              <a:t>えさせる団体である』</a:t>
            </a:r>
            <a:r>
              <a:rPr kumimoji="1" lang="ja-JP" altLang="ja-JP" dirty="0">
                <a:solidFill>
                  <a:prstClr val="black"/>
                </a:solidFill>
                <a:latin typeface="HGMaruGothicMPRO" panose="020F0600000000000000" pitchFamily="34" charset="-128"/>
                <a:ea typeface="HGMaruGothicMPRO" panose="020F0600000000000000" pitchFamily="34" charset="-128"/>
              </a:rPr>
              <a:t> </a:t>
            </a:r>
            <a:endParaRPr kumimoji="1" lang="ja-JP" altLang="en-US" dirty="0">
              <a:solidFill>
                <a:prstClr val="black"/>
              </a:solidFill>
              <a:latin typeface="HGMaruGothicMPRO" panose="020F0600000000000000" pitchFamily="34" charset="-128"/>
              <a:ea typeface="HGMaruGothicMPRO" panose="020F0600000000000000" pitchFamily="34" charset="-128"/>
            </a:endParaRPr>
          </a:p>
        </p:txBody>
      </p:sp>
      <p:sp>
        <p:nvSpPr>
          <p:cNvPr id="14" name="テキスト ボックス 13">
            <a:extLst>
              <a:ext uri="{FF2B5EF4-FFF2-40B4-BE49-F238E27FC236}">
                <a16:creationId xmlns:a16="http://schemas.microsoft.com/office/drawing/2014/main" id="{F7E64CE1-E517-F942-9B07-295ADDB685CA}"/>
              </a:ext>
            </a:extLst>
          </p:cNvPr>
          <p:cNvSpPr txBox="1"/>
          <p:nvPr/>
        </p:nvSpPr>
        <p:spPr>
          <a:xfrm>
            <a:off x="1785011" y="1932272"/>
            <a:ext cx="2569934" cy="369332"/>
          </a:xfrm>
          <a:prstGeom prst="rect">
            <a:avLst/>
          </a:prstGeom>
          <a:noFill/>
          <a:ln>
            <a:solidFill>
              <a:srgbClr val="FF0000"/>
            </a:solidFill>
          </a:ln>
        </p:spPr>
        <p:txBody>
          <a:bodyPr wrap="none" rtlCol="0">
            <a:spAutoFit/>
          </a:bodyPr>
          <a:lstStyle/>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初代ガバナー米山梅吉 </a:t>
            </a:r>
          </a:p>
        </p:txBody>
      </p:sp>
      <p:sp>
        <p:nvSpPr>
          <p:cNvPr id="15" name="テキスト ボックス 14">
            <a:extLst>
              <a:ext uri="{FF2B5EF4-FFF2-40B4-BE49-F238E27FC236}">
                <a16:creationId xmlns:a16="http://schemas.microsoft.com/office/drawing/2014/main" id="{644F3BAB-2F5F-B848-9C25-EF2B5A9844FD}"/>
              </a:ext>
            </a:extLst>
          </p:cNvPr>
          <p:cNvSpPr txBox="1"/>
          <p:nvPr/>
        </p:nvSpPr>
        <p:spPr>
          <a:xfrm>
            <a:off x="2279576" y="2405931"/>
            <a:ext cx="6647974" cy="369332"/>
          </a:xfrm>
          <a:prstGeom prst="rect">
            <a:avLst/>
          </a:prstGeom>
          <a:noFill/>
        </p:spPr>
        <p:txBody>
          <a:bodyPr wrap="none" rtlCol="0">
            <a:spAutoFit/>
          </a:bodyPr>
          <a:lstStyle/>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ロータリーの例会は人生の道場　人づくりの修練の場である。</a:t>
            </a:r>
          </a:p>
        </p:txBody>
      </p:sp>
      <p:sp>
        <p:nvSpPr>
          <p:cNvPr id="17" name="テキスト ボックス 16"/>
          <p:cNvSpPr txBox="1"/>
          <p:nvPr/>
        </p:nvSpPr>
        <p:spPr>
          <a:xfrm>
            <a:off x="1731695" y="1336694"/>
            <a:ext cx="8725466" cy="369332"/>
          </a:xfrm>
          <a:prstGeom prst="rect">
            <a:avLst/>
          </a:prstGeom>
          <a:noFill/>
        </p:spPr>
        <p:txBody>
          <a:bodyPr wrap="none" rtlCol="0">
            <a:spAutoFit/>
          </a:bodyPr>
          <a:lstStyle/>
          <a:p>
            <a:pPr defTabSz="914400">
              <a:defRPr/>
            </a:pPr>
            <a:r>
              <a:rPr kumimoji="1" lang="ja-JP" altLang="en-US" dirty="0">
                <a:solidFill>
                  <a:prstClr val="black"/>
                </a:solidFill>
                <a:latin typeface="HG丸ｺﾞｼｯｸM-PRO" panose="020F0600000000000000" pitchFamily="50" charset="-128"/>
                <a:ea typeface="HG丸ｺﾞｼｯｸM-PRO" panose="020F0600000000000000" pitchFamily="50" charset="-128"/>
              </a:rPr>
              <a:t>ロータリーの人づくりに関しては、多くの先人たちが意味のある言葉を残している</a:t>
            </a:r>
          </a:p>
        </p:txBody>
      </p:sp>
    </p:spTree>
    <p:extLst>
      <p:ext uri="{BB962C8B-B14F-4D97-AF65-F5344CB8AC3E}">
        <p14:creationId xmlns:p14="http://schemas.microsoft.com/office/powerpoint/2010/main" val="90441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0B0CA6B-E027-504F-8EA0-AB243E1AEF78}"/>
              </a:ext>
            </a:extLst>
          </p:cNvPr>
          <p:cNvSpPr txBox="1"/>
          <p:nvPr/>
        </p:nvSpPr>
        <p:spPr>
          <a:xfrm>
            <a:off x="1842629" y="1517262"/>
            <a:ext cx="3877985" cy="369332"/>
          </a:xfrm>
          <a:prstGeom prst="rect">
            <a:avLst/>
          </a:prstGeom>
          <a:noFill/>
          <a:ln>
            <a:solidFill>
              <a:srgbClr val="FF0000"/>
            </a:solidFill>
          </a:ln>
        </p:spPr>
        <p:txBody>
          <a:bodyPr wrap="none" rtlCol="0">
            <a:spAutoFit/>
          </a:bodyPr>
          <a:lstStyle/>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ビル・ロビンズ国際ロータリー会長</a:t>
            </a:r>
          </a:p>
        </p:txBody>
      </p:sp>
      <p:sp>
        <p:nvSpPr>
          <p:cNvPr id="5" name="テキスト ボックス 4">
            <a:extLst>
              <a:ext uri="{FF2B5EF4-FFF2-40B4-BE49-F238E27FC236}">
                <a16:creationId xmlns:a16="http://schemas.microsoft.com/office/drawing/2014/main" id="{48FC5CD7-629A-E149-B93C-190B843E8F59}"/>
              </a:ext>
            </a:extLst>
          </p:cNvPr>
          <p:cNvSpPr txBox="1"/>
          <p:nvPr/>
        </p:nvSpPr>
        <p:spPr>
          <a:xfrm>
            <a:off x="1842629" y="3245695"/>
            <a:ext cx="3185487" cy="369332"/>
          </a:xfrm>
          <a:prstGeom prst="rect">
            <a:avLst/>
          </a:prstGeom>
          <a:noFill/>
          <a:ln>
            <a:solidFill>
              <a:srgbClr val="FF0000"/>
            </a:solidFill>
          </a:ln>
        </p:spPr>
        <p:txBody>
          <a:bodyPr wrap="none" rtlCol="0">
            <a:spAutoFit/>
          </a:bodyPr>
          <a:lstStyle/>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向笠広次国際ロータリー会長</a:t>
            </a:r>
          </a:p>
        </p:txBody>
      </p:sp>
      <p:sp>
        <p:nvSpPr>
          <p:cNvPr id="6" name="テキスト ボックス 5">
            <a:extLst>
              <a:ext uri="{FF2B5EF4-FFF2-40B4-BE49-F238E27FC236}">
                <a16:creationId xmlns:a16="http://schemas.microsoft.com/office/drawing/2014/main" id="{531392AB-06D9-8149-99DF-05B768770289}"/>
              </a:ext>
            </a:extLst>
          </p:cNvPr>
          <p:cNvSpPr txBox="1"/>
          <p:nvPr/>
        </p:nvSpPr>
        <p:spPr>
          <a:xfrm>
            <a:off x="2242614" y="3785378"/>
            <a:ext cx="7968187" cy="1200329"/>
          </a:xfrm>
          <a:prstGeom prst="rect">
            <a:avLst/>
          </a:prstGeom>
          <a:noFill/>
        </p:spPr>
        <p:txBody>
          <a:bodyPr wrap="square" rtlCol="0">
            <a:spAutoFit/>
          </a:bodyPr>
          <a:lstStyle/>
          <a:p>
            <a:pPr defTabSz="914400">
              <a:defRPr/>
            </a:pPr>
            <a:r>
              <a:rPr kumimoji="1" lang="ja-JP" altLang="ja-JP" dirty="0">
                <a:solidFill>
                  <a:prstClr val="black"/>
                </a:solidFill>
                <a:latin typeface="HGMaruGothicMPRO" panose="020F0600000000000000" pitchFamily="34" charset="-128"/>
                <a:ea typeface="HGMaruGothicMPRO" panose="020F0600000000000000" pitchFamily="34" charset="-128"/>
              </a:rPr>
              <a:t>『ロータリーの効果は精神的汚染の治療に止まらず、個々のロータリアンの性格をも変えるという積極的な効果をもたらす。つまり、真に熱心なロータリアンに対する報いは、より親切な心とより優れた性格が与えられることである』</a:t>
            </a:r>
            <a:endParaRPr kumimoji="1" lang="ja-JP" altLang="en-US" dirty="0">
              <a:solidFill>
                <a:prstClr val="black"/>
              </a:solidFill>
              <a:latin typeface="HGMaruGothicMPRO" panose="020F0600000000000000" pitchFamily="34" charset="-128"/>
              <a:ea typeface="HGMaruGothicMPRO" panose="020F0600000000000000" pitchFamily="34" charset="-128"/>
            </a:endParaRPr>
          </a:p>
        </p:txBody>
      </p:sp>
      <p:sp>
        <p:nvSpPr>
          <p:cNvPr id="7" name="テキスト ボックス 6">
            <a:extLst>
              <a:ext uri="{FF2B5EF4-FFF2-40B4-BE49-F238E27FC236}">
                <a16:creationId xmlns:a16="http://schemas.microsoft.com/office/drawing/2014/main" id="{D2C2C680-2FC3-664C-91EA-1BCEA58CA4E5}"/>
              </a:ext>
            </a:extLst>
          </p:cNvPr>
          <p:cNvSpPr txBox="1"/>
          <p:nvPr/>
        </p:nvSpPr>
        <p:spPr>
          <a:xfrm>
            <a:off x="2135560" y="2132857"/>
            <a:ext cx="4801314" cy="646331"/>
          </a:xfrm>
          <a:prstGeom prst="rect">
            <a:avLst/>
          </a:prstGeom>
          <a:noFill/>
        </p:spPr>
        <p:txBody>
          <a:bodyPr wrap="none" rtlCol="0">
            <a:spAutoFit/>
          </a:bodyPr>
          <a:lstStyle/>
          <a:p>
            <a:pPr defTabSz="914400">
              <a:defRPr/>
            </a:pPr>
            <a:r>
              <a:rPr kumimoji="1" lang="en-US" altLang="ja-JP" dirty="0">
                <a:solidFill>
                  <a:prstClr val="black"/>
                </a:solidFill>
                <a:latin typeface="HGMaruGothicMPRO" panose="020F0600000000000000" pitchFamily="34" charset="-128"/>
                <a:ea typeface="HGMaruGothicMPRO" panose="020F0600000000000000" pitchFamily="34" charset="-128"/>
              </a:rPr>
              <a:t>“Rotary’s first job is to build men”</a:t>
            </a:r>
          </a:p>
          <a:p>
            <a:pPr defTabSz="914400">
              <a:defRPr/>
            </a:pPr>
            <a:r>
              <a:rPr kumimoji="1" lang="ja-JP" altLang="ja-JP" dirty="0">
                <a:solidFill>
                  <a:prstClr val="black"/>
                </a:solidFill>
                <a:latin typeface="HGMaruGothicMPRO" panose="020F0600000000000000" pitchFamily="34" charset="-128"/>
                <a:ea typeface="HGMaruGothicMPRO" panose="020F0600000000000000" pitchFamily="34" charset="-128"/>
              </a:rPr>
              <a:t>（ロータリーの第一の仕事は人を作ること）</a:t>
            </a:r>
            <a:endParaRPr kumimoji="1" lang="ja-JP" altLang="en-US" dirty="0">
              <a:solidFill>
                <a:prstClr val="black"/>
              </a:solidFill>
              <a:latin typeface="HGMaruGothicMPRO" panose="020F0600000000000000" pitchFamily="34" charset="-128"/>
              <a:ea typeface="HGMaruGothicMPRO" panose="020F0600000000000000" pitchFamily="34" charset="-128"/>
            </a:endParaRPr>
          </a:p>
        </p:txBody>
      </p:sp>
      <p:sp>
        <p:nvSpPr>
          <p:cNvPr id="8" name="タイトル 1">
            <a:extLst>
              <a:ext uri="{FF2B5EF4-FFF2-40B4-BE49-F238E27FC236}">
                <a16:creationId xmlns:a16="http://schemas.microsoft.com/office/drawing/2014/main" id="{A6CE4803-764A-BF43-A8DC-D2F31BFF4CE4}"/>
              </a:ext>
            </a:extLst>
          </p:cNvPr>
          <p:cNvSpPr>
            <a:spLocks noGrp="1"/>
          </p:cNvSpPr>
          <p:nvPr>
            <p:ph type="title"/>
          </p:nvPr>
        </p:nvSpPr>
        <p:spPr>
          <a:xfrm>
            <a:off x="1981200" y="274638"/>
            <a:ext cx="8229600" cy="1143000"/>
          </a:xfrm>
        </p:spPr>
        <p:txBody>
          <a:bodyPr>
            <a:normAutofit/>
          </a:bodyPr>
          <a:lstStyle/>
          <a:p>
            <a:r>
              <a:rPr lang="ja-JP" altLang="en-US" sz="3200" dirty="0">
                <a:latin typeface="HGMaruGothicMPRO" panose="020F0600000000000000" pitchFamily="34" charset="-128"/>
                <a:ea typeface="HGMaruGothicMPRO" panose="020F0600000000000000" pitchFamily="34" charset="-128"/>
              </a:rPr>
              <a:t>「ロータリーは人づくり」</a:t>
            </a:r>
          </a:p>
        </p:txBody>
      </p:sp>
    </p:spTree>
    <p:extLst>
      <p:ext uri="{BB962C8B-B14F-4D97-AF65-F5344CB8AC3E}">
        <p14:creationId xmlns:p14="http://schemas.microsoft.com/office/powerpoint/2010/main" val="379546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body" idx="4294967295"/>
          </p:nvPr>
        </p:nvSpPr>
        <p:spPr>
          <a:xfrm>
            <a:off x="2140615" y="107739"/>
            <a:ext cx="7891685" cy="1458516"/>
          </a:xfrm>
        </p:spPr>
        <p:txBody>
          <a:bodyPr>
            <a:normAutofit/>
          </a:bodyPr>
          <a:lstStyle/>
          <a:p>
            <a:pPr eaLnBrk="1" hangingPunct="1">
              <a:buFontTx/>
              <a:buNone/>
              <a:defRPr/>
            </a:pPr>
            <a:endParaRPr lang="en-US" altLang="ja-JP" sz="600" dirty="0">
              <a:effectLst>
                <a:outerShdw blurRad="38100" dist="38100" dir="2700000" algn="tl">
                  <a:srgbClr val="C0C0C0"/>
                </a:outerShdw>
              </a:effectLst>
            </a:endParaRPr>
          </a:p>
          <a:p>
            <a:pPr algn="ctr" eaLnBrk="1" hangingPunct="1">
              <a:buFontTx/>
              <a:buNone/>
              <a:defRPr/>
            </a:pPr>
            <a:r>
              <a:rPr lang="ja-JP" altLang="en-US" sz="3300" dirty="0">
                <a:effectLst>
                  <a:outerShdw blurRad="38100" dist="38100" dir="2700000" algn="tl">
                    <a:srgbClr val="C0C0C0"/>
                  </a:outerShdw>
                </a:effectLst>
              </a:rPr>
              <a:t>  </a:t>
            </a:r>
            <a:r>
              <a:rPr lang="ja-JP" altLang="en-US" sz="3300" dirty="0">
                <a:latin typeface="HGMaruGothicMPRO" panose="020F0600000000000000" pitchFamily="34" charset="-128"/>
                <a:ea typeface="HGMaruGothicMPRO" panose="020F0600000000000000" pitchFamily="34" charset="-128"/>
              </a:rPr>
              <a:t>内なる</a:t>
            </a:r>
            <a:r>
              <a:rPr lang="ja-JP" altLang="en-US" dirty="0">
                <a:latin typeface="HGMaruGothicMPRO" panose="020F0600000000000000" pitchFamily="34" charset="-128"/>
                <a:ea typeface="HGMaruGothicMPRO" panose="020F0600000000000000" pitchFamily="34" charset="-128"/>
              </a:rPr>
              <a:t>人づくり　外なる人づくり</a:t>
            </a:r>
            <a:endParaRPr lang="en-US" altLang="ja-JP" dirty="0">
              <a:latin typeface="HGMaruGothicMPRO" panose="020F0600000000000000" pitchFamily="34" charset="-128"/>
              <a:ea typeface="HGMaruGothicMPRO" panose="020F0600000000000000" pitchFamily="34" charset="-128"/>
            </a:endParaRPr>
          </a:p>
          <a:p>
            <a:pPr algn="ctr" eaLnBrk="1" hangingPunct="1">
              <a:buFontTx/>
              <a:buNone/>
              <a:defRPr/>
            </a:pPr>
            <a:r>
              <a:rPr lang="ja-JP" altLang="en-US" b="1" dirty="0">
                <a:solidFill>
                  <a:srgbClr val="003300"/>
                </a:solidFill>
                <a:latin typeface="HGMaruGothicMPRO" panose="020F0600000000000000" pitchFamily="34" charset="-128"/>
                <a:ea typeface="HGMaruGothicMPRO" panose="020F0600000000000000" pitchFamily="34" charset="-128"/>
              </a:rPr>
              <a:t>　　　　　　　　　</a:t>
            </a:r>
            <a:r>
              <a:rPr lang="ja-JP" altLang="en-US" sz="2800" b="1" dirty="0">
                <a:solidFill>
                  <a:srgbClr val="003300"/>
                </a:solidFill>
                <a:latin typeface="HGMaruGothicMPRO" panose="020F0600000000000000" pitchFamily="34" charset="-128"/>
                <a:ea typeface="HGMaruGothicMPRO" panose="020F0600000000000000" pitchFamily="34" charset="-128"/>
              </a:rPr>
              <a:t>（外向きの職業奉仕）</a:t>
            </a:r>
          </a:p>
        </p:txBody>
      </p:sp>
      <p:sp>
        <p:nvSpPr>
          <p:cNvPr id="32772" name="Rectangle 5"/>
          <p:cNvSpPr>
            <a:spLocks noChangeArrowheads="1"/>
          </p:cNvSpPr>
          <p:nvPr/>
        </p:nvSpPr>
        <p:spPr bwMode="auto">
          <a:xfrm>
            <a:off x="4270073" y="1681132"/>
            <a:ext cx="2970059" cy="53935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914400">
              <a:spcBef>
                <a:spcPct val="50000"/>
              </a:spcBef>
              <a:buNone/>
              <a:defRPr/>
            </a:pPr>
            <a:r>
              <a:rPr kumimoji="0" lang="ja-JP" altLang="en-US" sz="1800" dirty="0">
                <a:solidFill>
                  <a:prstClr val="black"/>
                </a:solidFill>
                <a:latin typeface="HG丸ｺﾞｼｯｸM-PRO" panose="020F0600000000000000" pitchFamily="50" charset="-128"/>
                <a:ea typeface="HG丸ｺﾞｼｯｸM-PRO" panose="020F0600000000000000" pitchFamily="50" charset="-128"/>
              </a:rPr>
              <a:t>ロータリーの人づくり</a:t>
            </a:r>
          </a:p>
        </p:txBody>
      </p:sp>
      <p:sp>
        <p:nvSpPr>
          <p:cNvPr id="32773" name="Rectangle 6"/>
          <p:cNvSpPr>
            <a:spLocks noChangeArrowheads="1"/>
          </p:cNvSpPr>
          <p:nvPr/>
        </p:nvSpPr>
        <p:spPr bwMode="auto">
          <a:xfrm>
            <a:off x="6456040" y="3138953"/>
            <a:ext cx="2376264" cy="52596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914400">
              <a:spcBef>
                <a:spcPct val="50000"/>
              </a:spcBef>
              <a:buNone/>
              <a:defRPr/>
            </a:pPr>
            <a:r>
              <a:rPr kumimoji="0" lang="ja-JP" altLang="en-US" sz="1800" dirty="0">
                <a:solidFill>
                  <a:prstClr val="black"/>
                </a:solidFill>
                <a:latin typeface="HG丸ｺﾞｼｯｸM-PRO" panose="020F0600000000000000" pitchFamily="50" charset="-128"/>
                <a:ea typeface="HG丸ｺﾞｼｯｸM-PRO" panose="020F0600000000000000" pitchFamily="50" charset="-128"/>
              </a:rPr>
              <a:t>外なる人づくり</a:t>
            </a:r>
          </a:p>
        </p:txBody>
      </p:sp>
      <p:sp>
        <p:nvSpPr>
          <p:cNvPr id="32774" name="Rectangle 8"/>
          <p:cNvSpPr>
            <a:spLocks noChangeArrowheads="1"/>
          </p:cNvSpPr>
          <p:nvPr/>
        </p:nvSpPr>
        <p:spPr bwMode="auto">
          <a:xfrm>
            <a:off x="2769987" y="3132261"/>
            <a:ext cx="2142158" cy="53935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defTabSz="914400">
              <a:spcBef>
                <a:spcPct val="50000"/>
              </a:spcBef>
              <a:buNone/>
              <a:defRPr/>
            </a:pPr>
            <a:r>
              <a:rPr kumimoji="0" lang="ja-JP" altLang="en-US" sz="1800" dirty="0">
                <a:solidFill>
                  <a:prstClr val="black"/>
                </a:solidFill>
                <a:latin typeface="HG丸ｺﾞｼｯｸM-PRO" panose="020F0600000000000000" pitchFamily="50" charset="-128"/>
                <a:ea typeface="HG丸ｺﾞｼｯｸM-PRO" panose="020F0600000000000000" pitchFamily="50" charset="-128"/>
              </a:rPr>
              <a:t>内なる人づくり</a:t>
            </a:r>
          </a:p>
        </p:txBody>
      </p:sp>
      <p:sp>
        <p:nvSpPr>
          <p:cNvPr id="32775" name="Line 12"/>
          <p:cNvSpPr>
            <a:spLocks noChangeShapeType="1"/>
          </p:cNvSpPr>
          <p:nvPr/>
        </p:nvSpPr>
        <p:spPr bwMode="auto">
          <a:xfrm>
            <a:off x="5831681" y="2220484"/>
            <a:ext cx="0" cy="422704"/>
          </a:xfrm>
          <a:prstGeom prst="line">
            <a:avLst/>
          </a:prstGeom>
          <a:noFill/>
          <a:ln w="31750">
            <a:solidFill>
              <a:schemeClr val="accent2"/>
            </a:solidFill>
            <a:round/>
            <a:headEnd/>
            <a:tailEnd/>
          </a:ln>
          <a:extLst>
            <a:ext uri="{909E8E84-426E-40DD-AFC4-6F175D3DCCD1}">
              <a14:hiddenFill xmlns:a14="http://schemas.microsoft.com/office/drawing/2010/main">
                <a:noFill/>
              </a14:hiddenFill>
            </a:ext>
          </a:extLst>
        </p:spPr>
        <p:txBody>
          <a:bodyPr wrap="square">
            <a:spAutoFit/>
          </a:bodyPr>
          <a:lstStyle/>
          <a:p>
            <a:pPr defTabSz="914400">
              <a:defRPr/>
            </a:pPr>
            <a:endParaRPr kumimoji="1" lang="ja-JP" altLang="en-US" sz="1350">
              <a:solidFill>
                <a:prstClr val="black"/>
              </a:solidFill>
              <a:latin typeface="Calibri"/>
              <a:ea typeface="ＭＳ Ｐゴシック" panose="020B0600070205080204" pitchFamily="50" charset="-128"/>
            </a:endParaRPr>
          </a:p>
        </p:txBody>
      </p:sp>
      <p:cxnSp>
        <p:nvCxnSpPr>
          <p:cNvPr id="32776" name="AutoShape 13"/>
          <p:cNvCxnSpPr>
            <a:cxnSpLocks noChangeShapeType="1"/>
          </p:cNvCxnSpPr>
          <p:nvPr/>
        </p:nvCxnSpPr>
        <p:spPr bwMode="auto">
          <a:xfrm rot="-5400000">
            <a:off x="5852517" y="1515458"/>
            <a:ext cx="1191" cy="3186113"/>
          </a:xfrm>
          <a:prstGeom prst="bentConnector3">
            <a:avLst>
              <a:gd name="adj1" fmla="val 40300014"/>
            </a:avLst>
          </a:prstGeom>
          <a:noFill/>
          <a:ln w="31750">
            <a:solidFill>
              <a:schemeClr val="accent2"/>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2777" name="Text Box 14"/>
          <p:cNvSpPr txBox="1">
            <a:spLocks noChangeArrowheads="1"/>
          </p:cNvSpPr>
          <p:nvPr/>
        </p:nvSpPr>
        <p:spPr bwMode="auto">
          <a:xfrm>
            <a:off x="2769988" y="3985192"/>
            <a:ext cx="298013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914400">
              <a:spcBef>
                <a:spcPct val="50000"/>
              </a:spcBef>
              <a:buNone/>
              <a:defRPr/>
            </a:pPr>
            <a:r>
              <a:rPr kumimoji="0" lang="ja-JP" altLang="en-US" sz="1600" dirty="0">
                <a:solidFill>
                  <a:prstClr val="black"/>
                </a:solidFill>
                <a:latin typeface="HGMaruGothicMPRO" panose="020F0600000000000000" pitchFamily="34" charset="-128"/>
                <a:ea typeface="HGMaruGothicMPRO" panose="020F0600000000000000" pitchFamily="34" charset="-128"/>
              </a:rPr>
              <a:t>ロータリアンの人づくり</a:t>
            </a:r>
          </a:p>
          <a:p>
            <a:pPr defTabSz="914400">
              <a:spcBef>
                <a:spcPct val="50000"/>
              </a:spcBef>
              <a:buNone/>
              <a:defRPr/>
            </a:pPr>
            <a:r>
              <a:rPr kumimoji="0" lang="ja-JP" altLang="en-US" sz="1600" dirty="0">
                <a:solidFill>
                  <a:prstClr val="black"/>
                </a:solidFill>
                <a:latin typeface="HGMaruGothicMPRO" panose="020F0600000000000000" pitchFamily="34" charset="-128"/>
                <a:ea typeface="HGMaruGothicMPRO" panose="020F0600000000000000" pitchFamily="34" charset="-128"/>
              </a:rPr>
              <a:t>・新人研修（ＦＲＥ）</a:t>
            </a:r>
            <a:endParaRPr kumimoji="0" lang="en-US" altLang="ja-JP" sz="1600" dirty="0">
              <a:solidFill>
                <a:prstClr val="black"/>
              </a:solidFill>
              <a:latin typeface="HGMaruGothicMPRO" panose="020F0600000000000000" pitchFamily="34" charset="-128"/>
              <a:ea typeface="HGMaruGothicMPRO" panose="020F0600000000000000" pitchFamily="34" charset="-128"/>
            </a:endParaRPr>
          </a:p>
          <a:p>
            <a:pPr defTabSz="914400">
              <a:spcBef>
                <a:spcPct val="50000"/>
              </a:spcBef>
              <a:buNone/>
              <a:defRPr/>
            </a:pPr>
            <a:r>
              <a:rPr kumimoji="0" lang="ja-JP" altLang="en-US" sz="1600" dirty="0">
                <a:solidFill>
                  <a:prstClr val="black"/>
                </a:solidFill>
                <a:latin typeface="HGMaruGothicMPRO" panose="020F0600000000000000" pitchFamily="34" charset="-128"/>
                <a:ea typeface="HGMaruGothicMPRO" panose="020F0600000000000000" pitchFamily="34" charset="-128"/>
              </a:rPr>
              <a:t>・各種フォーラム</a:t>
            </a:r>
          </a:p>
          <a:p>
            <a:pPr defTabSz="914400">
              <a:spcBef>
                <a:spcPct val="50000"/>
              </a:spcBef>
              <a:buNone/>
              <a:defRPr/>
            </a:pPr>
            <a:r>
              <a:rPr kumimoji="0" lang="ja-JP" altLang="en-US" sz="1600" dirty="0">
                <a:solidFill>
                  <a:prstClr val="black"/>
                </a:solidFill>
                <a:latin typeface="HGMaruGothicMPRO" panose="020F0600000000000000" pitchFamily="34" charset="-128"/>
                <a:ea typeface="HGMaruGothicMPRO" panose="020F0600000000000000" pitchFamily="34" charset="-128"/>
              </a:rPr>
              <a:t>・各種奉仕事業</a:t>
            </a:r>
          </a:p>
          <a:p>
            <a:pPr defTabSz="914400">
              <a:spcBef>
                <a:spcPct val="50000"/>
              </a:spcBef>
              <a:buNone/>
              <a:defRPr/>
            </a:pPr>
            <a:r>
              <a:rPr kumimoji="0" lang="ja-JP" altLang="en-US" sz="1600" dirty="0">
                <a:solidFill>
                  <a:prstClr val="black"/>
                </a:solidFill>
                <a:latin typeface="HGMaruGothicMPRO" panose="020F0600000000000000" pitchFamily="34" charset="-128"/>
                <a:ea typeface="HGMaruGothicMPRO" panose="020F0600000000000000" pitchFamily="34" charset="-128"/>
              </a:rPr>
              <a:t>・各種ロータリアン研修会</a:t>
            </a:r>
          </a:p>
        </p:txBody>
      </p:sp>
      <p:sp>
        <p:nvSpPr>
          <p:cNvPr id="32778" name="Text Box 15"/>
          <p:cNvSpPr txBox="1">
            <a:spLocks noChangeArrowheads="1"/>
          </p:cNvSpPr>
          <p:nvPr/>
        </p:nvSpPr>
        <p:spPr bwMode="auto">
          <a:xfrm>
            <a:off x="6579194" y="3985192"/>
            <a:ext cx="353139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914400">
              <a:spcBef>
                <a:spcPct val="50000"/>
              </a:spcBef>
              <a:buNone/>
              <a:defRPr/>
            </a:pPr>
            <a:r>
              <a:rPr kumimoji="0" lang="ja-JP" altLang="en-US" sz="1600" dirty="0">
                <a:solidFill>
                  <a:prstClr val="black"/>
                </a:solidFill>
                <a:latin typeface="HGMaruGothicMPRO" panose="020F0600000000000000" pitchFamily="34" charset="-128"/>
                <a:ea typeface="HGMaruGothicMPRO" panose="020F0600000000000000" pitchFamily="34" charset="-128"/>
              </a:rPr>
              <a:t>ロータリアンに関係する人づくり</a:t>
            </a:r>
          </a:p>
          <a:p>
            <a:pPr defTabSz="914400">
              <a:spcBef>
                <a:spcPct val="50000"/>
              </a:spcBef>
              <a:buNone/>
              <a:defRPr/>
            </a:pPr>
            <a:r>
              <a:rPr kumimoji="0" lang="ja-JP" altLang="en-US" sz="1600" dirty="0">
                <a:solidFill>
                  <a:prstClr val="black"/>
                </a:solidFill>
                <a:latin typeface="HGMaruGothicMPRO" panose="020F0600000000000000" pitchFamily="34" charset="-128"/>
                <a:ea typeface="HGMaruGothicMPRO" panose="020F0600000000000000" pitchFamily="34" charset="-128"/>
              </a:rPr>
              <a:t>・出前授業</a:t>
            </a:r>
          </a:p>
          <a:p>
            <a:pPr defTabSz="914400">
              <a:spcBef>
                <a:spcPct val="50000"/>
              </a:spcBef>
              <a:buNone/>
              <a:defRPr/>
            </a:pPr>
            <a:r>
              <a:rPr kumimoji="0" lang="ja-JP" altLang="en-US" sz="1600" dirty="0">
                <a:solidFill>
                  <a:prstClr val="black"/>
                </a:solidFill>
                <a:latin typeface="HGMaruGothicMPRO" panose="020F0600000000000000" pitchFamily="34" charset="-128"/>
                <a:ea typeface="HGMaruGothicMPRO" panose="020F0600000000000000" pitchFamily="34" charset="-128"/>
              </a:rPr>
              <a:t>・被災者支援事業</a:t>
            </a:r>
            <a:r>
              <a:rPr kumimoji="0" lang="en-US" altLang="ja-JP" sz="1600" dirty="0">
                <a:solidFill>
                  <a:prstClr val="black"/>
                </a:solidFill>
                <a:latin typeface="HGMaruGothicMPRO" panose="020F0600000000000000" pitchFamily="34" charset="-128"/>
                <a:ea typeface="HGMaruGothicMPRO" panose="020F0600000000000000" pitchFamily="34" charset="-128"/>
              </a:rPr>
              <a:t>(</a:t>
            </a:r>
            <a:r>
              <a:rPr kumimoji="0" lang="ja-JP" altLang="en-US" sz="1600" dirty="0">
                <a:solidFill>
                  <a:prstClr val="black"/>
                </a:solidFill>
                <a:latin typeface="HGMaruGothicMPRO" panose="020F0600000000000000" pitchFamily="34" charset="-128"/>
                <a:ea typeface="HGMaruGothicMPRO" panose="020F0600000000000000" pitchFamily="34" charset="-128"/>
              </a:rPr>
              <a:t>奨学金支援他</a:t>
            </a:r>
            <a:r>
              <a:rPr kumimoji="0" lang="en-US" altLang="ja-JP" sz="1600" dirty="0">
                <a:solidFill>
                  <a:prstClr val="black"/>
                </a:solidFill>
                <a:latin typeface="HGMaruGothicMPRO" panose="020F0600000000000000" pitchFamily="34" charset="-128"/>
                <a:ea typeface="HGMaruGothicMPRO" panose="020F0600000000000000" pitchFamily="34" charset="-128"/>
              </a:rPr>
              <a:t>)</a:t>
            </a:r>
          </a:p>
          <a:p>
            <a:pPr defTabSz="914400">
              <a:spcBef>
                <a:spcPct val="50000"/>
              </a:spcBef>
              <a:buNone/>
              <a:defRPr/>
            </a:pPr>
            <a:r>
              <a:rPr kumimoji="0" lang="ja-JP" altLang="en-US" sz="1600" dirty="0">
                <a:solidFill>
                  <a:prstClr val="black"/>
                </a:solidFill>
                <a:latin typeface="HGMaruGothicMPRO" panose="020F0600000000000000" pitchFamily="34" charset="-128"/>
                <a:ea typeface="HGMaruGothicMPRO" panose="020F0600000000000000" pitchFamily="34" charset="-128"/>
              </a:rPr>
              <a:t>・米山奨学生支援事業</a:t>
            </a:r>
            <a:endParaRPr kumimoji="0" lang="en-US" altLang="ja-JP" sz="1600" dirty="0">
              <a:solidFill>
                <a:prstClr val="black"/>
              </a:solidFill>
              <a:latin typeface="HGMaruGothicMPRO" panose="020F0600000000000000" pitchFamily="34" charset="-128"/>
              <a:ea typeface="HGMaruGothicMPRO" panose="020F0600000000000000" pitchFamily="34" charset="-128"/>
            </a:endParaRPr>
          </a:p>
          <a:p>
            <a:pPr defTabSz="914400">
              <a:spcBef>
                <a:spcPct val="50000"/>
              </a:spcBef>
              <a:buNone/>
              <a:defRPr/>
            </a:pPr>
            <a:endParaRPr kumimoji="0" lang="ja-JP" altLang="en-US" sz="1600" dirty="0">
              <a:solidFill>
                <a:prstClr val="black"/>
              </a:solidFill>
              <a:latin typeface="HGMaruGothicMPRO" panose="020F0600000000000000" pitchFamily="34" charset="-128"/>
              <a:ea typeface="HGMaruGothicMPRO" panose="020F0600000000000000" pitchFamily="34" charset="-128"/>
            </a:endParaRPr>
          </a:p>
        </p:txBody>
      </p:sp>
      <p:sp>
        <p:nvSpPr>
          <p:cNvPr id="3" name="テキスト ボックス 2"/>
          <p:cNvSpPr txBox="1"/>
          <p:nvPr/>
        </p:nvSpPr>
        <p:spPr>
          <a:xfrm>
            <a:off x="2460997" y="6030827"/>
            <a:ext cx="7571303" cy="646331"/>
          </a:xfrm>
          <a:prstGeom prst="rect">
            <a:avLst/>
          </a:prstGeom>
          <a:noFill/>
        </p:spPr>
        <p:txBody>
          <a:bodyPr wrap="none" rtlCol="0">
            <a:spAutoFit/>
          </a:bodyPr>
          <a:lstStyle/>
          <a:p>
            <a:pPr defTabSz="914400">
              <a:defRPr/>
            </a:pPr>
            <a:r>
              <a:rPr kumimoji="1" lang="en-US" altLang="ja-JP"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dirty="0">
                <a:solidFill>
                  <a:prstClr val="black"/>
                </a:solidFill>
                <a:latin typeface="HG丸ｺﾞｼｯｸM-PRO" panose="020F0600000000000000" pitchFamily="50" charset="-128"/>
                <a:ea typeface="HG丸ｺﾞｼｯｸM-PRO" panose="020F0600000000000000" pitchFamily="50" charset="-128"/>
              </a:rPr>
              <a:t>　さまざまな職業奉仕活動を実践する際には、</a:t>
            </a:r>
            <a:endParaRPr kumimoji="1"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r>
              <a:rPr kumimoji="1" lang="ja-JP" altLang="en-US" dirty="0">
                <a:solidFill>
                  <a:prstClr val="black"/>
                </a:solidFill>
                <a:latin typeface="HG丸ｺﾞｼｯｸM-PRO" panose="020F0600000000000000" pitchFamily="50" charset="-128"/>
                <a:ea typeface="HG丸ｺﾞｼｯｸM-PRO" panose="020F0600000000000000" pitchFamily="50" charset="-128"/>
              </a:rPr>
              <a:t>　「ロータリーの職業奉仕と言えるためには」という視点が欠かせない</a:t>
            </a:r>
          </a:p>
        </p:txBody>
      </p:sp>
    </p:spTree>
    <p:extLst>
      <p:ext uri="{BB962C8B-B14F-4D97-AF65-F5344CB8AC3E}">
        <p14:creationId xmlns:p14="http://schemas.microsoft.com/office/powerpoint/2010/main" val="108515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1890524" y="2536231"/>
            <a:ext cx="841095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defTabSz="914400">
              <a:spcBef>
                <a:spcPct val="50000"/>
              </a:spcBef>
              <a:buNone/>
              <a:defRPr/>
            </a:pPr>
            <a:r>
              <a:rPr kumimoji="0" lang="ja-JP" altLang="en-US" sz="2800" dirty="0">
                <a:solidFill>
                  <a:prstClr val="black"/>
                </a:solidFill>
                <a:latin typeface="HGMaruGothicMPRO" panose="020F0600000000000000" pitchFamily="34" charset="-128"/>
                <a:ea typeface="HGMaruGothicMPRO" panose="020F0600000000000000" pitchFamily="34" charset="-128"/>
              </a:rPr>
              <a:t>「ロータリーは人づくり」と考えていますが、人が人をつくることはできません。</a:t>
            </a:r>
            <a:endParaRPr kumimoji="0" lang="en-US" altLang="ja-JP" sz="2800" dirty="0">
              <a:solidFill>
                <a:prstClr val="black"/>
              </a:solidFill>
              <a:latin typeface="HGMaruGothicMPRO" panose="020F0600000000000000" pitchFamily="34" charset="-128"/>
              <a:ea typeface="HGMaruGothicMPRO" panose="020F0600000000000000" pitchFamily="34" charset="-128"/>
            </a:endParaRPr>
          </a:p>
          <a:p>
            <a:pPr defTabSz="914400">
              <a:spcBef>
                <a:spcPct val="50000"/>
              </a:spcBef>
              <a:buNone/>
              <a:defRPr/>
            </a:pPr>
            <a:r>
              <a:rPr kumimoji="0" lang="ja-JP" altLang="en-US" sz="2800" dirty="0">
                <a:solidFill>
                  <a:prstClr val="black"/>
                </a:solidFill>
                <a:latin typeface="HGMaruGothicMPRO" panose="020F0600000000000000" pitchFamily="34" charset="-128"/>
                <a:ea typeface="HGMaruGothicMPRO" panose="020F0600000000000000" pitchFamily="34" charset="-128"/>
              </a:rPr>
              <a:t>すべて各人が自ら成長をしていく</a:t>
            </a:r>
            <a:r>
              <a:rPr kumimoji="0" lang="ja-JP" altLang="en-US" sz="2800" dirty="0">
                <a:solidFill>
                  <a:srgbClr val="FF0000"/>
                </a:solidFill>
                <a:latin typeface="HGMaruGothicMPRO" panose="020F0600000000000000" pitchFamily="34" charset="-128"/>
                <a:ea typeface="HGMaruGothicMPRO" panose="020F0600000000000000" pitchFamily="34" charset="-128"/>
              </a:rPr>
              <a:t>「自分づくり」</a:t>
            </a:r>
            <a:r>
              <a:rPr kumimoji="0" lang="ja-JP" altLang="en-US" sz="2800" dirty="0">
                <a:solidFill>
                  <a:prstClr val="black"/>
                </a:solidFill>
                <a:latin typeface="HGMaruGothicMPRO" panose="020F0600000000000000" pitchFamily="34" charset="-128"/>
                <a:ea typeface="HGMaruGothicMPRO" panose="020F0600000000000000" pitchFamily="34" charset="-128"/>
              </a:rPr>
              <a:t>が基本であり、ロータリーはその成長の後押しをする役目であります。</a:t>
            </a:r>
          </a:p>
          <a:p>
            <a:pPr defTabSz="914400">
              <a:spcBef>
                <a:spcPct val="50000"/>
              </a:spcBef>
              <a:buNone/>
              <a:defRPr/>
            </a:pPr>
            <a:r>
              <a:rPr kumimoji="0" lang="ja-JP" altLang="en-US" sz="2800" dirty="0">
                <a:solidFill>
                  <a:srgbClr val="FF0000"/>
                </a:solidFill>
                <a:latin typeface="HGMaruGothicMPRO" panose="020F0600000000000000" pitchFamily="34" charset="-128"/>
                <a:ea typeface="HGMaruGothicMPRO" panose="020F0600000000000000" pitchFamily="34" charset="-128"/>
              </a:rPr>
              <a:t>「人づくりは自分づくりの支援の場」</a:t>
            </a:r>
            <a:r>
              <a:rPr kumimoji="0" lang="ja-JP" altLang="en-US" sz="2800" dirty="0">
                <a:solidFill>
                  <a:prstClr val="black"/>
                </a:solidFill>
                <a:latin typeface="HGMaruGothicMPRO" panose="020F0600000000000000" pitchFamily="34" charset="-128"/>
                <a:ea typeface="HGMaruGothicMPRO" panose="020F0600000000000000" pitchFamily="34" charset="-128"/>
              </a:rPr>
              <a:t>ととらえ、ロータリーの発展に寄与することが必要です。</a:t>
            </a:r>
          </a:p>
        </p:txBody>
      </p:sp>
      <p:sp>
        <p:nvSpPr>
          <p:cNvPr id="2" name="テキスト ボックス 1">
            <a:extLst>
              <a:ext uri="{FF2B5EF4-FFF2-40B4-BE49-F238E27FC236}">
                <a16:creationId xmlns:a16="http://schemas.microsoft.com/office/drawing/2014/main" id="{7AD33C01-116C-1B4D-8BBF-5DAA265BC4CB}"/>
              </a:ext>
            </a:extLst>
          </p:cNvPr>
          <p:cNvSpPr txBox="1"/>
          <p:nvPr/>
        </p:nvSpPr>
        <p:spPr>
          <a:xfrm>
            <a:off x="2515533" y="1028561"/>
            <a:ext cx="7160935" cy="584775"/>
          </a:xfrm>
          <a:prstGeom prst="rect">
            <a:avLst/>
          </a:prstGeom>
          <a:noFill/>
        </p:spPr>
        <p:txBody>
          <a:bodyPr wrap="none" rtlCol="0">
            <a:spAutoFit/>
          </a:bodyPr>
          <a:lstStyle/>
          <a:p>
            <a:pPr defTabSz="914400">
              <a:defRPr/>
            </a:pPr>
            <a:r>
              <a:rPr kumimoji="1" lang="ja-JP" altLang="en-US" sz="3200">
                <a:solidFill>
                  <a:prstClr val="black"/>
                </a:solidFill>
                <a:latin typeface="HGMaruGothicMPRO" panose="020F0600000000000000" pitchFamily="34" charset="-128"/>
                <a:ea typeface="HGMaruGothicMPRO" panose="020F0600000000000000" pitchFamily="34" charset="-128"/>
              </a:rPr>
              <a:t>最後に・・・　人づくりは自分づくり</a:t>
            </a:r>
          </a:p>
        </p:txBody>
      </p:sp>
    </p:spTree>
    <p:extLst>
      <p:ext uri="{BB962C8B-B14F-4D97-AF65-F5344CB8AC3E}">
        <p14:creationId xmlns:p14="http://schemas.microsoft.com/office/powerpoint/2010/main" val="108761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5AC6089-B933-4742-BD9B-CED2DB7C41DC}"/>
              </a:ext>
            </a:extLst>
          </p:cNvPr>
          <p:cNvSpPr/>
          <p:nvPr/>
        </p:nvSpPr>
        <p:spPr>
          <a:xfrm>
            <a:off x="2341240" y="2852936"/>
            <a:ext cx="8003232" cy="707886"/>
          </a:xfrm>
          <a:prstGeom prst="rect">
            <a:avLst/>
          </a:prstGeom>
          <a:noFill/>
          <a:ln>
            <a:noFill/>
          </a:ln>
        </p:spPr>
        <p:txBody>
          <a:bodyPr wrap="square">
            <a:spAutoFit/>
          </a:bodyPr>
          <a:lstStyle/>
          <a:p>
            <a:pPr defTabSz="914400">
              <a:defRPr/>
            </a:pPr>
            <a:r>
              <a:rPr kumimoji="1" lang="ja-JP" altLang="en-US" sz="4000" dirty="0">
                <a:solidFill>
                  <a:prstClr val="black"/>
                </a:solidFill>
                <a:latin typeface="HGMaruGothicMPRO" panose="020F0600000000000000" pitchFamily="34" charset="-128"/>
                <a:ea typeface="HGMaruGothicMPRO" panose="020F0600000000000000" pitchFamily="34" charset="-128"/>
              </a:rPr>
              <a:t>ご視聴ありがとうございました。</a:t>
            </a:r>
            <a:endParaRPr kumimoji="1" lang="ja-JP" altLang="en-US" sz="4000" dirty="0">
              <a:solidFill>
                <a:prstClr val="black"/>
              </a:solidFill>
              <a:latin typeface="Calibri"/>
              <a:ea typeface="ＭＳ Ｐゴシック" panose="020B0600070205080204" pitchFamily="50" charset="-128"/>
            </a:endParaRPr>
          </a:p>
        </p:txBody>
      </p:sp>
      <p:pic>
        <p:nvPicPr>
          <p:cNvPr id="4" name="図 3">
            <a:extLst>
              <a:ext uri="{FF2B5EF4-FFF2-40B4-BE49-F238E27FC236}">
                <a16:creationId xmlns:a16="http://schemas.microsoft.com/office/drawing/2014/main" id="{568C833D-C701-AA61-0F28-520F123D7F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8784" y="257378"/>
            <a:ext cx="3560445" cy="944880"/>
          </a:xfrm>
          <a:prstGeom prst="rect">
            <a:avLst/>
          </a:prstGeom>
          <a:noFill/>
          <a:ln>
            <a:noFill/>
          </a:ln>
        </p:spPr>
      </p:pic>
      <p:sp>
        <p:nvSpPr>
          <p:cNvPr id="6" name="テキスト ボックス 5">
            <a:extLst>
              <a:ext uri="{FF2B5EF4-FFF2-40B4-BE49-F238E27FC236}">
                <a16:creationId xmlns:a16="http://schemas.microsoft.com/office/drawing/2014/main" id="{B272A228-85FC-4FDB-65C2-8DA57F0C60CD}"/>
              </a:ext>
            </a:extLst>
          </p:cNvPr>
          <p:cNvSpPr txBox="1"/>
          <p:nvPr/>
        </p:nvSpPr>
        <p:spPr>
          <a:xfrm>
            <a:off x="3294144" y="4364203"/>
            <a:ext cx="6097424" cy="1323439"/>
          </a:xfrm>
          <a:prstGeom prst="rect">
            <a:avLst/>
          </a:prstGeom>
          <a:noFill/>
        </p:spPr>
        <p:txBody>
          <a:bodyPr wrap="square">
            <a:spAutoFit/>
          </a:bodyPr>
          <a:lstStyle/>
          <a:p>
            <a:r>
              <a:rPr lang="ja-JP" altLang="en-US" sz="4000" dirty="0"/>
              <a:t>　　　２０２２－２０２３</a:t>
            </a:r>
            <a:endParaRPr lang="en-US" altLang="ja-JP" sz="4000" dirty="0"/>
          </a:p>
          <a:p>
            <a:r>
              <a:rPr kumimoji="1" lang="ja-JP" altLang="en-US" sz="4000" dirty="0"/>
              <a:t>クラブ職業奉仕委員長会議</a:t>
            </a:r>
          </a:p>
        </p:txBody>
      </p:sp>
    </p:spTree>
    <p:extLst>
      <p:ext uri="{BB962C8B-B14F-4D97-AF65-F5344CB8AC3E}">
        <p14:creationId xmlns:p14="http://schemas.microsoft.com/office/powerpoint/2010/main" val="31762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p:cNvPicPr>
            <a:picLocks noGrp="1" noChangeAspect="1" noChangeArrowheads="1"/>
          </p:cNvPicPr>
          <p:nvPr>
            <p:ph idx="1"/>
          </p:nvPr>
        </p:nvPicPr>
        <p:blipFill rotWithShape="1">
          <a:blip r:embed="rId3" cstate="email">
            <a:grayscl/>
            <a:extLst>
              <a:ext uri="{28A0092B-C50C-407E-A947-70E740481C1C}">
                <a14:useLocalDpi xmlns:a14="http://schemas.microsoft.com/office/drawing/2010/main"/>
              </a:ext>
            </a:extLst>
          </a:blip>
          <a:srcRect l="3811" t="14583" r="59235" b="9322"/>
          <a:stretch/>
        </p:blipFill>
        <p:spPr bwMode="auto">
          <a:xfrm>
            <a:off x="8444251" y="865561"/>
            <a:ext cx="1463449" cy="2216696"/>
          </a:xfrm>
          <a:noFill/>
          <a:ln/>
        </p:spPr>
      </p:pic>
      <p:sp>
        <p:nvSpPr>
          <p:cNvPr id="2" name="テキスト ボックス 1">
            <a:extLst>
              <a:ext uri="{FF2B5EF4-FFF2-40B4-BE49-F238E27FC236}">
                <a16:creationId xmlns:a16="http://schemas.microsoft.com/office/drawing/2014/main" id="{96C98AD6-E800-B540-9AC8-F42688F68152}"/>
              </a:ext>
            </a:extLst>
          </p:cNvPr>
          <p:cNvSpPr txBox="1"/>
          <p:nvPr/>
        </p:nvSpPr>
        <p:spPr>
          <a:xfrm>
            <a:off x="1524000" y="189290"/>
            <a:ext cx="8802410" cy="584775"/>
          </a:xfrm>
          <a:prstGeom prst="rect">
            <a:avLst/>
          </a:prstGeom>
          <a:noFill/>
        </p:spPr>
        <p:txBody>
          <a:bodyPr wrap="none" rtlCol="0">
            <a:spAutoFit/>
          </a:bodyPr>
          <a:lstStyle/>
          <a:p>
            <a:r>
              <a:rPr lang="ja-JP" altLang="en-US" sz="3200" dirty="0">
                <a:latin typeface="HGMaruGothicMPRO" panose="020F0600000000000000" pitchFamily="34" charset="-128"/>
                <a:ea typeface="HGMaruGothicMPRO" panose="020F0600000000000000" pitchFamily="34" charset="-128"/>
              </a:rPr>
              <a:t>「最もよく奉仕する者、最も多く報いられる」</a:t>
            </a:r>
            <a:endParaRPr lang="en-US" altLang="ja-JP" sz="3200" dirty="0">
              <a:latin typeface="HGMaruGothicMPRO" panose="020F0600000000000000" pitchFamily="34" charset="-128"/>
              <a:ea typeface="HGMaruGothicMPRO" panose="020F0600000000000000" pitchFamily="34" charset="-128"/>
            </a:endParaRPr>
          </a:p>
        </p:txBody>
      </p:sp>
      <p:sp>
        <p:nvSpPr>
          <p:cNvPr id="3" name="正方形/長方形 2">
            <a:extLst>
              <a:ext uri="{FF2B5EF4-FFF2-40B4-BE49-F238E27FC236}">
                <a16:creationId xmlns:a16="http://schemas.microsoft.com/office/drawing/2014/main" id="{74926E7B-BAB2-9644-B6B3-9AD224E477A0}"/>
              </a:ext>
            </a:extLst>
          </p:cNvPr>
          <p:cNvSpPr/>
          <p:nvPr/>
        </p:nvSpPr>
        <p:spPr>
          <a:xfrm>
            <a:off x="1699846" y="1004101"/>
            <a:ext cx="7115908" cy="1969770"/>
          </a:xfrm>
          <a:prstGeom prst="rect">
            <a:avLst/>
          </a:prstGeom>
        </p:spPr>
        <p:txBody>
          <a:bodyPr wrap="square">
            <a:spAutoFit/>
          </a:bodyPr>
          <a:lstStyle/>
          <a:p>
            <a:r>
              <a:rPr lang="en-US" altLang="ja-JP" sz="2000" dirty="0">
                <a:latin typeface="HGMaruGothicMPRO" panose="020F0600000000000000" pitchFamily="34" charset="-128"/>
                <a:ea typeface="HGMaruGothicMPRO" panose="020F0600000000000000" pitchFamily="34" charset="-128"/>
              </a:rPr>
              <a:t>1910</a:t>
            </a:r>
            <a:r>
              <a:rPr lang="ja-JP" altLang="en-US" sz="2000" dirty="0">
                <a:latin typeface="HGMaruGothicMPRO" panose="020F0600000000000000" pitchFamily="34" charset="-128"/>
                <a:ea typeface="HGMaruGothicMPRO" panose="020F0600000000000000" pitchFamily="34" charset="-128"/>
              </a:rPr>
              <a:t>年   全米ロータリー大会（シカゴ）</a:t>
            </a:r>
            <a:r>
              <a:rPr lang="en-US" altLang="ja-JP" sz="2000" dirty="0">
                <a:latin typeface="HGMaruGothicMPRO" panose="020F0600000000000000" pitchFamily="34" charset="-128"/>
                <a:ea typeface="HGMaruGothicMPRO" panose="020F0600000000000000" pitchFamily="34" charset="-128"/>
              </a:rPr>
              <a:t>〜1911</a:t>
            </a:r>
            <a:r>
              <a:rPr lang="ja-JP" altLang="en-US" sz="2000" dirty="0">
                <a:latin typeface="HGMaruGothicMPRO" panose="020F0600000000000000" pitchFamily="34" charset="-128"/>
                <a:ea typeface="HGMaruGothicMPRO" panose="020F0600000000000000" pitchFamily="34" charset="-128"/>
              </a:rPr>
              <a:t>年</a:t>
            </a:r>
            <a:endParaRPr lang="en-US" altLang="ja-JP" sz="2000" dirty="0">
              <a:latin typeface="HGMaruGothicMPRO" panose="020F0600000000000000" pitchFamily="34" charset="-128"/>
              <a:ea typeface="HGMaruGothicMPRO" panose="020F0600000000000000" pitchFamily="34" charset="-128"/>
            </a:endParaRPr>
          </a:p>
          <a:p>
            <a:r>
              <a:rPr lang="ja-JP" altLang="en-US" sz="2000" dirty="0">
                <a:latin typeface="HGMaruGothicMPRO" panose="020F0600000000000000" pitchFamily="34" charset="-128"/>
                <a:ea typeface="HGMaruGothicMPRO" panose="020F0600000000000000" pitchFamily="34" charset="-128"/>
              </a:rPr>
              <a:t>（ポートランド）</a:t>
            </a:r>
            <a:endParaRPr lang="en-US" altLang="ja-JP" sz="2000" dirty="0">
              <a:latin typeface="HGMaruGothicMPRO" panose="020F0600000000000000" pitchFamily="34" charset="-128"/>
              <a:ea typeface="HGMaruGothicMPRO" panose="020F0600000000000000" pitchFamily="34" charset="-128"/>
            </a:endParaRPr>
          </a:p>
          <a:p>
            <a:r>
              <a:rPr lang="ja-JP" altLang="en-US" sz="2000" dirty="0">
                <a:latin typeface="HGMaruGothicMPRO" panose="020F0600000000000000" pitchFamily="34" charset="-128"/>
                <a:ea typeface="HGMaruGothicMPRO" panose="020F0600000000000000" pitchFamily="34" charset="-128"/>
              </a:rPr>
              <a:t>　　　  </a:t>
            </a:r>
            <a:endParaRPr lang="en-US" altLang="ja-JP" sz="2000" dirty="0">
              <a:latin typeface="HGMaruGothicMPRO" panose="020F0600000000000000" pitchFamily="34" charset="-128"/>
              <a:ea typeface="HGMaruGothicMPRO" panose="020F0600000000000000" pitchFamily="34" charset="-128"/>
            </a:endParaRPr>
          </a:p>
          <a:p>
            <a:r>
              <a:rPr lang="en-US" altLang="ja-JP" sz="2000" b="1" dirty="0">
                <a:latin typeface="HGMaruGothicMPRO" panose="020F0600000000000000" pitchFamily="34" charset="-128"/>
                <a:ea typeface="HGMaruGothicMPRO" panose="020F0600000000000000" pitchFamily="34" charset="-128"/>
              </a:rPr>
              <a:t> </a:t>
            </a:r>
            <a:r>
              <a:rPr lang="ja-JP" altLang="ja-JP" sz="2400" b="1" dirty="0">
                <a:latin typeface="HGMaruGothicMPRO" panose="020F0600000000000000" pitchFamily="34" charset="-128"/>
                <a:ea typeface="HGMaruGothicMPRO" panose="020F0600000000000000" pitchFamily="34" charset="-128"/>
              </a:rPr>
              <a:t>アーサー・フレデリック・シェルドン</a:t>
            </a:r>
            <a:r>
              <a:rPr lang="ja-JP" altLang="en-US" sz="2400" b="1" dirty="0">
                <a:latin typeface="HGMaruGothicMPRO" panose="020F0600000000000000" pitchFamily="34" charset="-128"/>
                <a:ea typeface="HGMaruGothicMPRO" panose="020F0600000000000000" pitchFamily="34" charset="-128"/>
              </a:rPr>
              <a:t> </a:t>
            </a:r>
            <a:endParaRPr lang="en-US" altLang="ja-JP" sz="2400" b="1" dirty="0">
              <a:latin typeface="HGMaruGothicMPRO" panose="020F0600000000000000" pitchFamily="34" charset="-128"/>
              <a:ea typeface="HGMaruGothicMPRO" panose="020F0600000000000000" pitchFamily="34" charset="-128"/>
            </a:endParaRPr>
          </a:p>
          <a:p>
            <a:r>
              <a:rPr lang="ja-JP" altLang="en-US" sz="2000" b="1" dirty="0">
                <a:latin typeface="HGMaruGothicMPRO" panose="020F0600000000000000" pitchFamily="34" charset="-128"/>
                <a:ea typeface="HGMaruGothicMPRO" panose="020F0600000000000000" pitchFamily="34" charset="-128"/>
              </a:rPr>
              <a:t>　</a:t>
            </a:r>
            <a:r>
              <a:rPr lang="en-US" altLang="ja-JP" b="1" dirty="0">
                <a:latin typeface="メイリオ" panose="020B0604030504040204" pitchFamily="50" charset="-128"/>
                <a:ea typeface="メイリオ" panose="020B0604030504040204" pitchFamily="50" charset="-128"/>
              </a:rPr>
              <a:t>He profits most who serves his fellows best</a:t>
            </a:r>
          </a:p>
          <a:p>
            <a:r>
              <a:rPr lang="ja-JP" altLang="en-US" b="1" dirty="0">
                <a:latin typeface="HGMaruGothicMPRO" panose="020F0600000000000000" pitchFamily="34" charset="-128"/>
                <a:ea typeface="HGMaruGothicMPRO" panose="020F0600000000000000" pitchFamily="34" charset="-128"/>
              </a:rPr>
              <a:t>　　　　　</a:t>
            </a:r>
            <a:endParaRPr lang="en-US" altLang="ja-JP" dirty="0">
              <a:latin typeface="HGMaruGothicMPRO" panose="020F0600000000000000" pitchFamily="34" charset="-128"/>
              <a:ea typeface="HGMaruGothicMPRO" panose="020F0600000000000000" pitchFamily="34" charset="-128"/>
            </a:endParaRPr>
          </a:p>
        </p:txBody>
      </p:sp>
      <p:sp>
        <p:nvSpPr>
          <p:cNvPr id="4" name="テキスト ボックス 3">
            <a:extLst>
              <a:ext uri="{FF2B5EF4-FFF2-40B4-BE49-F238E27FC236}">
                <a16:creationId xmlns:a16="http://schemas.microsoft.com/office/drawing/2014/main" id="{454174FD-36D8-ED4F-B903-B94BE34AD19F}"/>
              </a:ext>
            </a:extLst>
          </p:cNvPr>
          <p:cNvSpPr txBox="1"/>
          <p:nvPr/>
        </p:nvSpPr>
        <p:spPr>
          <a:xfrm>
            <a:off x="4811488" y="6145491"/>
            <a:ext cx="2795958" cy="523220"/>
          </a:xfrm>
          <a:prstGeom prst="rect">
            <a:avLst/>
          </a:prstGeom>
          <a:noFill/>
          <a:ln w="38100">
            <a:solidFill>
              <a:srgbClr val="FF0000"/>
            </a:solidFill>
          </a:ln>
        </p:spPr>
        <p:txBody>
          <a:bodyPr wrap="none" rtlCol="0">
            <a:spAutoFit/>
          </a:bodyPr>
          <a:lstStyle/>
          <a:p>
            <a:r>
              <a:rPr kumimoji="1" lang="ja-JP" altLang="en-US" sz="2800" dirty="0">
                <a:latin typeface="HGMaruGothicMPRO" panose="020F0600000000000000" pitchFamily="34" charset="-128"/>
                <a:ea typeface="HGMaruGothicMPRO" panose="020F0600000000000000" pitchFamily="34" charset="-128"/>
              </a:rPr>
              <a:t>職業奉仕の理念</a:t>
            </a:r>
          </a:p>
        </p:txBody>
      </p:sp>
      <p:sp>
        <p:nvSpPr>
          <p:cNvPr id="5" name="テキスト ボックス 4">
            <a:extLst>
              <a:ext uri="{FF2B5EF4-FFF2-40B4-BE49-F238E27FC236}">
                <a16:creationId xmlns:a16="http://schemas.microsoft.com/office/drawing/2014/main" id="{87A1AEEE-0143-4082-834F-04F850E49CF3}"/>
              </a:ext>
            </a:extLst>
          </p:cNvPr>
          <p:cNvSpPr txBox="1"/>
          <p:nvPr/>
        </p:nvSpPr>
        <p:spPr>
          <a:xfrm>
            <a:off x="1574241" y="3275046"/>
            <a:ext cx="9063613" cy="2677656"/>
          </a:xfrm>
          <a:prstGeom prst="rect">
            <a:avLst/>
          </a:prstGeom>
          <a:noFill/>
        </p:spPr>
        <p:txBody>
          <a:bodyPr wrap="square" rtlCol="0">
            <a:spAutoFit/>
          </a:bodyPr>
          <a:lstStyle/>
          <a:p>
            <a:r>
              <a:rPr lang="ja-JP"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ロータリーの発足後</a:t>
            </a:r>
            <a:r>
              <a:rPr lang="ja-JP" altLang="en-US"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ロータリーの目的や存在理由について疑問</a:t>
            </a:r>
            <a:endParaRPr lang="en-US"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endParaRPr lang="en-US"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r>
              <a:rPr lang="ja-JP" altLang="en-US" sz="2400" b="1"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悪徳と信用不安が横行し、消費者は自分で自分を守るしかなかった</a:t>
            </a:r>
            <a:r>
              <a:rPr lang="ja-JP" altLang="en-US"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が</a:t>
            </a:r>
            <a:r>
              <a:rPr lang="ja-JP" altLang="ja-JP"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公明正大に経営している商店や会社が大成功している</a:t>
            </a:r>
            <a:endParaRPr lang="en-US" altLang="ja-JP"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r>
              <a:rPr lang="ja-JP" altLang="ja-JP"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理由を探求し</a:t>
            </a:r>
            <a:r>
              <a:rPr lang="ja-JP" altLang="ja-JP" sz="24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「職業は社会に奉仕する手段である」</a:t>
            </a:r>
            <a:r>
              <a:rPr lang="ja-JP" altLang="ja-JP"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と</a:t>
            </a:r>
            <a:r>
              <a:rPr lang="ja-JP" altLang="en-US"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提唱</a:t>
            </a:r>
            <a:r>
              <a:rPr lang="ja-JP" altLang="en-US" sz="24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2400" kern="1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r>
              <a:rPr lang="ja-JP" altLang="en-US" sz="24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　　　　　　　　⇩　　⇩　　⇩　　⇩　　⇩</a:t>
            </a:r>
            <a:endParaRPr lang="en-US" altLang="ja-JP" sz="2400" kern="1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r>
              <a:rPr lang="ja-JP" altLang="en-US" sz="24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24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他のロータリアンを納得させることができた。</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5887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3" name="Picture 3" descr="フランク・コリンズ"/>
          <p:cNvPicPr>
            <a:picLocks noChangeAspect="1" noChangeArrowheads="1"/>
          </p:cNvPicPr>
          <p:nvPr/>
        </p:nvPicPr>
        <p:blipFill>
          <a:blip r:embed="rId3" cstate="email">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690993" y="154867"/>
            <a:ext cx="1243787" cy="1842195"/>
          </a:xfrm>
          <a:prstGeom prst="rect">
            <a:avLst/>
          </a:prstGeom>
          <a:noFill/>
          <a:ln w="9525">
            <a:noFill/>
            <a:miter lim="800000"/>
            <a:headEnd/>
            <a:tailEnd/>
          </a:ln>
        </p:spPr>
      </p:pic>
      <p:sp>
        <p:nvSpPr>
          <p:cNvPr id="3" name="テキスト ボックス 2">
            <a:extLst>
              <a:ext uri="{FF2B5EF4-FFF2-40B4-BE49-F238E27FC236}">
                <a16:creationId xmlns:a16="http://schemas.microsoft.com/office/drawing/2014/main" id="{24D1D84B-200E-404C-877D-8A64AC7179C2}"/>
              </a:ext>
            </a:extLst>
          </p:cNvPr>
          <p:cNvSpPr txBox="1"/>
          <p:nvPr/>
        </p:nvSpPr>
        <p:spPr>
          <a:xfrm>
            <a:off x="4037687" y="1"/>
            <a:ext cx="3057247" cy="584775"/>
          </a:xfrm>
          <a:prstGeom prst="rect">
            <a:avLst/>
          </a:prstGeom>
          <a:noFill/>
        </p:spPr>
        <p:txBody>
          <a:bodyPr wrap="none" rtlCol="0">
            <a:spAutoFit/>
          </a:bodyPr>
          <a:lstStyle/>
          <a:p>
            <a:pPr defTabSz="914400">
              <a:defRPr/>
            </a:pPr>
            <a:r>
              <a:rPr kumimoji="1" lang="ja-JP" altLang="en-US" sz="3200" dirty="0">
                <a:solidFill>
                  <a:prstClr val="black"/>
                </a:solidFill>
                <a:latin typeface="HGMaruGothicMPRO" panose="020F0600000000000000" pitchFamily="34" charset="-128"/>
                <a:ea typeface="HGMaruGothicMPRO" panose="020F0600000000000000" pitchFamily="34" charset="-128"/>
              </a:rPr>
              <a:t>「超我の奉仕」</a:t>
            </a:r>
            <a:endParaRPr kumimoji="1" lang="en-US" altLang="ja-JP" sz="3200" dirty="0">
              <a:solidFill>
                <a:prstClr val="black"/>
              </a:solidFill>
              <a:latin typeface="HGMaruGothicMPRO" panose="020F0600000000000000" pitchFamily="34" charset="-128"/>
              <a:ea typeface="HGMaruGothicMPRO" panose="020F0600000000000000" pitchFamily="34" charset="-128"/>
            </a:endParaRPr>
          </a:p>
        </p:txBody>
      </p:sp>
      <p:sp>
        <p:nvSpPr>
          <p:cNvPr id="6" name="正方形/長方形 5">
            <a:extLst>
              <a:ext uri="{FF2B5EF4-FFF2-40B4-BE49-F238E27FC236}">
                <a16:creationId xmlns:a16="http://schemas.microsoft.com/office/drawing/2014/main" id="{AE0E0A79-4B0F-C24A-845D-ECE946BEE4FE}"/>
              </a:ext>
            </a:extLst>
          </p:cNvPr>
          <p:cNvSpPr/>
          <p:nvPr/>
        </p:nvSpPr>
        <p:spPr>
          <a:xfrm>
            <a:off x="2713419" y="584776"/>
            <a:ext cx="6467738" cy="1723549"/>
          </a:xfrm>
          <a:prstGeom prst="rect">
            <a:avLst/>
          </a:prstGeom>
        </p:spPr>
        <p:txBody>
          <a:bodyPr wrap="square">
            <a:spAutoFit/>
          </a:bodyPr>
          <a:lstStyle/>
          <a:p>
            <a:pPr defTabSz="914400">
              <a:defRPr/>
            </a:pPr>
            <a:r>
              <a:rPr kumimoji="1" lang="ja-JP" altLang="ja-JP" sz="2400" b="1" dirty="0">
                <a:solidFill>
                  <a:prstClr val="black"/>
                </a:solidFill>
                <a:latin typeface="HGMaruGothicMPRO" panose="020F0600000000000000" pitchFamily="34" charset="-128"/>
                <a:ea typeface="HGMaruGothicMPRO" panose="020F0600000000000000" pitchFamily="34" charset="-128"/>
              </a:rPr>
              <a:t>ベンジャミン・フランクリン・コリンズ</a:t>
            </a: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en-US" altLang="ja-JP" sz="2000" dirty="0">
                <a:solidFill>
                  <a:prstClr val="black"/>
                </a:solidFill>
                <a:latin typeface="HGMaruGothicMPRO" panose="020F0600000000000000" pitchFamily="34" charset="-128"/>
                <a:ea typeface="HGMaruGothicMPRO" panose="020F0600000000000000" pitchFamily="34" charset="-128"/>
              </a:rPr>
              <a:t>1911</a:t>
            </a:r>
            <a:r>
              <a:rPr kumimoji="1" lang="ja-JP" altLang="en-US" sz="2000" dirty="0">
                <a:solidFill>
                  <a:prstClr val="black"/>
                </a:solidFill>
                <a:latin typeface="HGMaruGothicMPRO" panose="020F0600000000000000" pitchFamily="34" charset="-128"/>
                <a:ea typeface="HGMaruGothicMPRO" panose="020F0600000000000000" pitchFamily="34" charset="-128"/>
              </a:rPr>
              <a:t>年</a:t>
            </a:r>
            <a:r>
              <a:rPr kumimoji="1" lang="en-US" altLang="ja-JP" sz="2000" dirty="0">
                <a:solidFill>
                  <a:prstClr val="black"/>
                </a:solidFill>
                <a:latin typeface="HGMaruGothicMPRO" panose="020F0600000000000000" pitchFamily="34" charset="-128"/>
                <a:ea typeface="HGMaruGothicMPRO" panose="020F0600000000000000" pitchFamily="34" charset="-128"/>
              </a:rPr>
              <a:t>   </a:t>
            </a:r>
            <a:r>
              <a:rPr kumimoji="1" lang="ja-JP" altLang="en-US" sz="2000" dirty="0">
                <a:solidFill>
                  <a:prstClr val="black"/>
                </a:solidFill>
                <a:latin typeface="HGMaruGothicMPRO" panose="020F0600000000000000" pitchFamily="34" charset="-128"/>
                <a:ea typeface="HGMaruGothicMPRO" panose="020F0600000000000000" pitchFamily="34" charset="-128"/>
              </a:rPr>
              <a:t>全米ロータリー大会（ポートランド）</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p:txBody>
      </p:sp>
      <p:sp>
        <p:nvSpPr>
          <p:cNvPr id="2" name="テキスト ボックス 1">
            <a:extLst>
              <a:ext uri="{FF2B5EF4-FFF2-40B4-BE49-F238E27FC236}">
                <a16:creationId xmlns:a16="http://schemas.microsoft.com/office/drawing/2014/main" id="{51FD4265-A1A2-4E4C-9B22-18F685BC4904}"/>
              </a:ext>
            </a:extLst>
          </p:cNvPr>
          <p:cNvSpPr txBox="1"/>
          <p:nvPr/>
        </p:nvSpPr>
        <p:spPr>
          <a:xfrm>
            <a:off x="4208304" y="6273225"/>
            <a:ext cx="3775393" cy="523220"/>
          </a:xfrm>
          <a:prstGeom prst="rect">
            <a:avLst/>
          </a:prstGeom>
          <a:noFill/>
          <a:ln w="38100">
            <a:solidFill>
              <a:srgbClr val="FF0000"/>
            </a:solidFill>
          </a:ln>
        </p:spPr>
        <p:txBody>
          <a:bodyPr wrap="none" rtlCol="0">
            <a:spAutoFit/>
          </a:bodyPr>
          <a:lstStyle/>
          <a:p>
            <a:pPr defTabSz="914400">
              <a:defRPr/>
            </a:pPr>
            <a:r>
              <a:rPr kumimoji="1" lang="ja-JP" altLang="en-US" sz="2800" dirty="0">
                <a:solidFill>
                  <a:prstClr val="black"/>
                </a:solidFill>
                <a:latin typeface="HGMaruGothicMPRO" panose="020F0600000000000000" pitchFamily="34" charset="-128"/>
                <a:ea typeface="HGMaruGothicMPRO" panose="020F0600000000000000" pitchFamily="34" charset="-128"/>
              </a:rPr>
              <a:t>人道的奉仕活動の理念</a:t>
            </a:r>
          </a:p>
        </p:txBody>
      </p:sp>
      <p:sp>
        <p:nvSpPr>
          <p:cNvPr id="4" name="テキスト ボックス 3">
            <a:extLst>
              <a:ext uri="{FF2B5EF4-FFF2-40B4-BE49-F238E27FC236}">
                <a16:creationId xmlns:a16="http://schemas.microsoft.com/office/drawing/2014/main" id="{4AE149B1-AD98-449E-8B7B-247839991752}"/>
              </a:ext>
            </a:extLst>
          </p:cNvPr>
          <p:cNvSpPr txBox="1"/>
          <p:nvPr/>
        </p:nvSpPr>
        <p:spPr>
          <a:xfrm>
            <a:off x="1654630" y="1868759"/>
            <a:ext cx="9013370" cy="4486549"/>
          </a:xfrm>
          <a:prstGeom prst="rect">
            <a:avLst/>
          </a:prstGeom>
          <a:noFill/>
        </p:spPr>
        <p:txBody>
          <a:bodyPr wrap="square" rtlCol="0">
            <a:spAutoFit/>
          </a:bodyPr>
          <a:lstStyle/>
          <a:p>
            <a:pPr marL="6350" indent="-6350">
              <a:lnSpc>
                <a:spcPct val="146000"/>
              </a:lnSpc>
              <a:spcAft>
                <a:spcPts val="15"/>
              </a:spcAft>
            </a:pPr>
            <a:r>
              <a:rPr lang="ja-JP" altLang="en-US"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自分のクラブで採用し、厳守してきた原則は</a:t>
            </a:r>
            <a:endParaRPr lang="en-US" altLang="ja-JP"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en-US"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Service not Self</a:t>
            </a:r>
            <a:r>
              <a:rPr lang="ja-JP" altLang="en-US"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（無私の奉仕）」</a:t>
            </a:r>
            <a:r>
              <a:rPr lang="ja-JP" altLang="en-US"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である。</a:t>
            </a:r>
            <a:endParaRPr lang="en-US" altLang="ja-JP"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en-US"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これによってクラブを組織し、新しい会員にもこの精神を学ばせるのがよいと演説。</a:t>
            </a:r>
            <a:endParaRPr lang="en-US" altLang="ja-JP"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en-US"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こ</a:t>
            </a:r>
            <a:r>
              <a:rPr lang="ja-JP" altLang="ja-JP"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の標語</a:t>
            </a:r>
            <a:r>
              <a:rPr lang="ja-JP" altLang="en-US"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は</a:t>
            </a:r>
            <a:r>
              <a:rPr lang="ja-JP" altLang="ja-JP"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参加者の賛成を得たが、人は皆自己を尊ばねばならない</a:t>
            </a:r>
            <a:endParaRPr lang="en-US" altLang="ja-JP"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ja-JP"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自己を守らなければならない</a:t>
            </a:r>
            <a:r>
              <a:rPr lang="ja-JP" altLang="en-US"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en-US" sz="2200"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自己を否定する</a:t>
            </a:r>
            <a:r>
              <a:rPr lang="en-US" altLang="ja-JP"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not</a:t>
            </a:r>
            <a:r>
              <a:rPr lang="ja-JP" altLang="ja-JP"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よりも自己を第二に置く</a:t>
            </a:r>
            <a:endParaRPr lang="en-US" altLang="ja-JP"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en-US"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【above】</a:t>
            </a:r>
            <a:r>
              <a:rPr lang="ja-JP" altLang="ja-JP"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の方がよい</a:t>
            </a:r>
            <a:endParaRPr lang="en-US" altLang="ja-JP"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en-US"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Service above Self</a:t>
            </a:r>
            <a:r>
              <a:rPr lang="ja-JP" altLang="ja-JP" sz="22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（超我の奉仕）」</a:t>
            </a:r>
            <a:r>
              <a:rPr lang="ja-JP" altLang="ja-JP"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に修正さ</a:t>
            </a:r>
            <a:r>
              <a:rPr lang="ja-JP" altLang="en-US"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せ</a:t>
            </a:r>
            <a:r>
              <a:rPr lang="ja-JP" altLang="ja-JP" sz="22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た。</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305425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737EF8-F305-4186-99C4-219EFCF1171D}"/>
              </a:ext>
            </a:extLst>
          </p:cNvPr>
          <p:cNvSpPr>
            <a:spLocks noGrp="1"/>
          </p:cNvSpPr>
          <p:nvPr>
            <p:ph type="ctrTitle"/>
          </p:nvPr>
        </p:nvSpPr>
        <p:spPr>
          <a:xfrm>
            <a:off x="1911219" y="0"/>
            <a:ext cx="8542176" cy="939346"/>
          </a:xfrm>
        </p:spPr>
        <p:txBody>
          <a:bodyPr>
            <a:normAutofit fontScale="90000"/>
          </a:bodyPr>
          <a:lstStyle/>
          <a:p>
            <a:r>
              <a:rPr kumimoji="1" lang="ja-JP" altLang="en-US" dirty="0">
                <a:solidFill>
                  <a:srgbClr val="C00000"/>
                </a:solidFill>
                <a:latin typeface="HG丸ｺﾞｼｯｸM-PRO" panose="020F0600000000000000" pitchFamily="50" charset="-128"/>
                <a:ea typeface="HG丸ｺﾞｼｯｸM-PRO" panose="020F0600000000000000" pitchFamily="50" charset="-128"/>
              </a:rPr>
              <a:t>決議第</a:t>
            </a:r>
            <a:r>
              <a:rPr kumimoji="1" lang="en-US" altLang="ja-JP" dirty="0">
                <a:solidFill>
                  <a:srgbClr val="C00000"/>
                </a:solidFill>
                <a:latin typeface="HG丸ｺﾞｼｯｸM-PRO" panose="020F0600000000000000" pitchFamily="50" charset="-128"/>
                <a:ea typeface="HG丸ｺﾞｼｯｸM-PRO" panose="020F0600000000000000" pitchFamily="50" charset="-128"/>
              </a:rPr>
              <a:t>23-34</a:t>
            </a:r>
            <a:r>
              <a:rPr kumimoji="1" lang="ja-JP" altLang="en-US" dirty="0">
                <a:solidFill>
                  <a:srgbClr val="C00000"/>
                </a:solidFill>
                <a:latin typeface="HG丸ｺﾞｼｯｸM-PRO" panose="020F0600000000000000" pitchFamily="50" charset="-128"/>
                <a:ea typeface="HG丸ｺﾞｼｯｸM-PRO" panose="020F0600000000000000" pitchFamily="50" charset="-128"/>
              </a:rPr>
              <a:t>が登場した時代背景</a:t>
            </a:r>
          </a:p>
        </p:txBody>
      </p:sp>
      <p:sp>
        <p:nvSpPr>
          <p:cNvPr id="8" name="テキスト ボックス 7">
            <a:extLst>
              <a:ext uri="{FF2B5EF4-FFF2-40B4-BE49-F238E27FC236}">
                <a16:creationId xmlns:a16="http://schemas.microsoft.com/office/drawing/2014/main" id="{85F42C9D-6B71-457E-95DA-5C3C2ABB2BE0}"/>
              </a:ext>
            </a:extLst>
          </p:cNvPr>
          <p:cNvSpPr txBox="1"/>
          <p:nvPr/>
        </p:nvSpPr>
        <p:spPr>
          <a:xfrm>
            <a:off x="1524001" y="1084013"/>
            <a:ext cx="8780107" cy="461665"/>
          </a:xfrm>
          <a:prstGeom prst="rect">
            <a:avLst/>
          </a:prstGeom>
          <a:noFill/>
        </p:spPr>
        <p:txBody>
          <a:bodyPr wrap="square">
            <a:spAutoFit/>
          </a:bodyPr>
          <a:lstStyle/>
          <a:p>
            <a:pPr defTabSz="844083" fontAlgn="base">
              <a:spcBef>
                <a:spcPct val="0"/>
              </a:spcBef>
              <a:spcAft>
                <a:spcPct val="0"/>
              </a:spcAft>
            </a:pPr>
            <a:r>
              <a:rPr kumimoji="1" lang="en-US" altLang="ja-JP" sz="2400" dirty="0">
                <a:latin typeface="HG丸ｺﾞｼｯｸM-PRO" panose="020F0600000000000000" pitchFamily="50" charset="-128"/>
                <a:ea typeface="HG丸ｺﾞｼｯｸM-PRO" panose="020F0600000000000000" pitchFamily="50" charset="-128"/>
              </a:rPr>
              <a:t>1905</a:t>
            </a:r>
            <a:r>
              <a:rPr kumimoji="1" lang="ja-JP" altLang="en-US" sz="2400" dirty="0">
                <a:latin typeface="HG丸ｺﾞｼｯｸM-PRO" panose="020F0600000000000000" pitchFamily="50" charset="-128"/>
                <a:ea typeface="HG丸ｺﾞｼｯｸM-PRO" panose="020F0600000000000000" pitchFamily="50" charset="-128"/>
              </a:rPr>
              <a:t>年　：</a:t>
            </a:r>
            <a:r>
              <a:rPr kumimoji="1" lang="ja-JP" altLang="en-US" sz="2400" dirty="0">
                <a:solidFill>
                  <a:prstClr val="black"/>
                </a:solidFill>
                <a:latin typeface="HG丸ｺﾞｼｯｸM-PRO" panose="020F0600000000000000" pitchFamily="50" charset="-128"/>
                <a:ea typeface="HG丸ｺﾞｼｯｸM-PRO" panose="020F0600000000000000" pitchFamily="50" charset="-128"/>
              </a:rPr>
              <a:t>職業人の</a:t>
            </a:r>
            <a:r>
              <a:rPr kumimoji="1" lang="ja-JP" altLang="ja-JP" sz="2400" b="1" dirty="0">
                <a:solidFill>
                  <a:srgbClr val="0000FF"/>
                </a:solidFill>
                <a:latin typeface="HG丸ｺﾞｼｯｸM-PRO" panose="020F0600000000000000" pitchFamily="50" charset="-128"/>
                <a:ea typeface="HG丸ｺﾞｼｯｸM-PRO" panose="020F0600000000000000" pitchFamily="50" charset="-128"/>
              </a:rPr>
              <a:t>親睦</a:t>
            </a:r>
            <a:r>
              <a:rPr kumimoji="1" lang="ja-JP" altLang="en-US" sz="2400" b="1" dirty="0">
                <a:solidFill>
                  <a:srgbClr val="0000FF"/>
                </a:solidFill>
                <a:latin typeface="HG丸ｺﾞｼｯｸM-PRO" panose="020F0600000000000000" pitchFamily="50" charset="-128"/>
                <a:ea typeface="HG丸ｺﾞｼｯｸM-PRO" panose="020F0600000000000000" pitchFamily="50" charset="-128"/>
              </a:rPr>
              <a:t>を軸にロータリー発足</a:t>
            </a:r>
            <a:endParaRPr lang="ja-JP" altLang="en-US" sz="2400" b="1" dirty="0">
              <a:solidFill>
                <a:srgbClr val="0000FF"/>
              </a:solidFill>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FCEFCEF7-BAE2-4D96-8F18-48D465814251}"/>
              </a:ext>
            </a:extLst>
          </p:cNvPr>
          <p:cNvSpPr txBox="1"/>
          <p:nvPr/>
        </p:nvSpPr>
        <p:spPr>
          <a:xfrm>
            <a:off x="1524000" y="2480003"/>
            <a:ext cx="9492830" cy="1569660"/>
          </a:xfrm>
          <a:prstGeom prst="rect">
            <a:avLst/>
          </a:prstGeom>
          <a:noFill/>
        </p:spPr>
        <p:txBody>
          <a:bodyPr wrap="square">
            <a:spAutoFit/>
          </a:bodyPr>
          <a:lstStyle/>
          <a:p>
            <a:pPr marL="1708150" indent="-1708150"/>
            <a:r>
              <a:rPr lang="en-US" altLang="ja-JP" sz="2400" dirty="0">
                <a:latin typeface="HG丸ｺﾞｼｯｸM-PRO" panose="020F0600000000000000" pitchFamily="50" charset="-128"/>
                <a:ea typeface="HG丸ｺﾞｼｯｸM-PRO" panose="020F0600000000000000" pitchFamily="50" charset="-128"/>
              </a:rPr>
              <a:t>1910</a:t>
            </a:r>
            <a:r>
              <a:rPr lang="ja-JP" altLang="en-US" sz="2400" dirty="0">
                <a:latin typeface="HG丸ｺﾞｼｯｸM-PRO" panose="020F0600000000000000" pitchFamily="50" charset="-128"/>
                <a:ea typeface="HG丸ｺﾞｼｯｸM-PRO" panose="020F0600000000000000" pitchFamily="50" charset="-128"/>
              </a:rPr>
              <a:t>年代：実践を伴わないロータリーの理念に飽き足らず、</a:t>
            </a:r>
            <a:endParaRPr lang="en-US" altLang="ja-JP" sz="2400" dirty="0">
              <a:latin typeface="HG丸ｺﾞｼｯｸM-PRO" panose="020F0600000000000000" pitchFamily="50" charset="-128"/>
              <a:ea typeface="HG丸ｺﾞｼｯｸM-PRO" panose="020F0600000000000000" pitchFamily="50" charset="-128"/>
            </a:endParaRPr>
          </a:p>
          <a:p>
            <a:pPr marL="1708150" indent="-1708150"/>
            <a:r>
              <a:rPr lang="ja-JP" altLang="en-US" sz="2400" dirty="0">
                <a:latin typeface="HG丸ｺﾞｼｯｸM-PRO" panose="020F0600000000000000" pitchFamily="50" charset="-128"/>
                <a:ea typeface="HG丸ｺﾞｼｯｸM-PRO" panose="020F0600000000000000" pitchFamily="50" charset="-128"/>
              </a:rPr>
              <a:t>　　　　　　クラブとしての金銭的奉仕や身体的奉仕の実践を</a:t>
            </a:r>
            <a:endParaRPr lang="en-US" altLang="ja-JP" sz="2400" dirty="0">
              <a:latin typeface="HG丸ｺﾞｼｯｸM-PRO" panose="020F0600000000000000" pitchFamily="50" charset="-128"/>
              <a:ea typeface="HG丸ｺﾞｼｯｸM-PRO" panose="020F0600000000000000" pitchFamily="50" charset="-128"/>
            </a:endParaRPr>
          </a:p>
          <a:p>
            <a:pPr marL="1708150" indent="-1708150"/>
            <a:r>
              <a:rPr lang="ja-JP" altLang="en-US" sz="2400" dirty="0">
                <a:latin typeface="HG丸ｺﾞｼｯｸM-PRO" panose="020F0600000000000000" pitchFamily="50" charset="-128"/>
                <a:ea typeface="HG丸ｺﾞｼｯｸM-PRO" panose="020F0600000000000000" pitchFamily="50" charset="-128"/>
              </a:rPr>
              <a:t>　　　　　　も積極的にするべきであるという動きが顕著に</a:t>
            </a:r>
            <a:endParaRPr lang="en-US" altLang="ja-JP" sz="2400" dirty="0">
              <a:latin typeface="HG丸ｺﾞｼｯｸM-PRO" panose="020F0600000000000000" pitchFamily="50" charset="-128"/>
              <a:ea typeface="HG丸ｺﾞｼｯｸM-PRO" panose="020F0600000000000000" pitchFamily="50" charset="-128"/>
            </a:endParaRPr>
          </a:p>
          <a:p>
            <a:pPr marL="1708150" indent="-1708150"/>
            <a:r>
              <a:rPr lang="ja-JP" altLang="en-US" sz="2400" dirty="0">
                <a:latin typeface="HG丸ｺﾞｼｯｸM-PRO" panose="020F0600000000000000" pitchFamily="50" charset="-128"/>
                <a:ea typeface="HG丸ｺﾞｼｯｸM-PRO" panose="020F0600000000000000" pitchFamily="50" charset="-128"/>
              </a:rPr>
              <a:t>　　　　　　なって、</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実践派と理念派との対立</a:t>
            </a:r>
            <a:r>
              <a:rPr lang="ja-JP" altLang="en-US" sz="2400" dirty="0">
                <a:latin typeface="HG丸ｺﾞｼｯｸM-PRO" panose="020F0600000000000000" pitchFamily="50" charset="-128"/>
                <a:ea typeface="HG丸ｺﾞｼｯｸM-PRO" panose="020F0600000000000000" pitchFamily="50" charset="-128"/>
              </a:rPr>
              <a:t>にまで発展。</a:t>
            </a:r>
          </a:p>
        </p:txBody>
      </p:sp>
      <p:sp>
        <p:nvSpPr>
          <p:cNvPr id="13" name="テキスト ボックス 12">
            <a:extLst>
              <a:ext uri="{FF2B5EF4-FFF2-40B4-BE49-F238E27FC236}">
                <a16:creationId xmlns:a16="http://schemas.microsoft.com/office/drawing/2014/main" id="{4773D5F4-3154-4C82-8D1E-11943DD4F00D}"/>
              </a:ext>
            </a:extLst>
          </p:cNvPr>
          <p:cNvSpPr txBox="1"/>
          <p:nvPr/>
        </p:nvSpPr>
        <p:spPr>
          <a:xfrm>
            <a:off x="5819191" y="1626637"/>
            <a:ext cx="283748" cy="523220"/>
          </a:xfrm>
          <a:prstGeom prst="rect">
            <a:avLst/>
          </a:prstGeom>
          <a:noFill/>
        </p:spPr>
        <p:txBody>
          <a:bodyPr wrap="square" rtlCol="0">
            <a:spAutoFit/>
          </a:bodyPr>
          <a:lstStyle/>
          <a:p>
            <a:r>
              <a:rPr kumimoji="1" lang="ja-JP" altLang="en-US" sz="2800" dirty="0"/>
              <a:t>↓</a:t>
            </a:r>
          </a:p>
        </p:txBody>
      </p:sp>
      <p:sp>
        <p:nvSpPr>
          <p:cNvPr id="14" name="テキスト ボックス 13">
            <a:extLst>
              <a:ext uri="{FF2B5EF4-FFF2-40B4-BE49-F238E27FC236}">
                <a16:creationId xmlns:a16="http://schemas.microsoft.com/office/drawing/2014/main" id="{1636DC28-26D9-4232-8804-8CD32FF6DB8D}"/>
              </a:ext>
            </a:extLst>
          </p:cNvPr>
          <p:cNvSpPr txBox="1"/>
          <p:nvPr/>
        </p:nvSpPr>
        <p:spPr>
          <a:xfrm>
            <a:off x="5819191" y="4475344"/>
            <a:ext cx="283748" cy="523220"/>
          </a:xfrm>
          <a:prstGeom prst="rect">
            <a:avLst/>
          </a:prstGeom>
          <a:noFill/>
        </p:spPr>
        <p:txBody>
          <a:bodyPr wrap="square" rtlCol="0">
            <a:spAutoFit/>
          </a:bodyPr>
          <a:lstStyle/>
          <a:p>
            <a:r>
              <a:rPr kumimoji="1" lang="ja-JP" altLang="en-US" sz="2800" dirty="0"/>
              <a:t>↓</a:t>
            </a:r>
          </a:p>
        </p:txBody>
      </p:sp>
      <p:sp>
        <p:nvSpPr>
          <p:cNvPr id="3" name="テキスト ボックス 2">
            <a:extLst>
              <a:ext uri="{FF2B5EF4-FFF2-40B4-BE49-F238E27FC236}">
                <a16:creationId xmlns:a16="http://schemas.microsoft.com/office/drawing/2014/main" id="{62A0EF8A-67E4-4B9B-93D5-DF962069656B}"/>
              </a:ext>
            </a:extLst>
          </p:cNvPr>
          <p:cNvSpPr txBox="1"/>
          <p:nvPr/>
        </p:nvSpPr>
        <p:spPr>
          <a:xfrm>
            <a:off x="2037185" y="5029201"/>
            <a:ext cx="8266923" cy="830997"/>
          </a:xfrm>
          <a:prstGeom prst="rect">
            <a:avLst/>
          </a:prstGeom>
          <a:noFill/>
        </p:spPr>
        <p:txBody>
          <a:bodyPr wrap="square" rtlCol="0">
            <a:spAutoFit/>
          </a:bodyPr>
          <a:lstStyle/>
          <a:p>
            <a:pPr algn="ctr"/>
            <a:r>
              <a:rPr lang="ja-JP" altLang="en-US" sz="2400" dirty="0">
                <a:latin typeface="HG丸ｺﾞｼｯｸM-PRO" panose="020F0600000000000000" pitchFamily="50" charset="-128"/>
                <a:ea typeface="HG丸ｺﾞｼｯｸM-PRO" panose="020F0600000000000000" pitchFamily="50" charset="-128"/>
              </a:rPr>
              <a:t>他人のことを思い遣り、他人のために尽くそうという</a:t>
            </a:r>
            <a:endParaRPr lang="en-US" altLang="ja-JP" sz="2400" dirty="0">
              <a:latin typeface="HG丸ｺﾞｼｯｸM-PRO" panose="020F0600000000000000" pitchFamily="50" charset="-128"/>
              <a:ea typeface="HG丸ｺﾞｼｯｸM-PRO" panose="020F0600000000000000" pitchFamily="50" charset="-128"/>
            </a:endParaRPr>
          </a:p>
          <a:p>
            <a:pPr algn="ctr"/>
            <a:r>
              <a:rPr lang="ja-JP" altLang="en-US" sz="2400" b="1" dirty="0">
                <a:solidFill>
                  <a:srgbClr val="C00000"/>
                </a:solidFill>
                <a:latin typeface="HG丸ｺﾞｼｯｸM-PRO" panose="020F0600000000000000" pitchFamily="50" charset="-128"/>
                <a:ea typeface="HG丸ｺﾞｼｯｸM-PRO" panose="020F0600000000000000" pitchFamily="50" charset="-128"/>
              </a:rPr>
              <a:t>奉仕活動の根本原理</a:t>
            </a:r>
            <a:r>
              <a:rPr lang="ja-JP" altLang="en-US" sz="2400" dirty="0">
                <a:latin typeface="HG丸ｺﾞｼｯｸM-PRO" panose="020F0600000000000000" pitchFamily="50" charset="-128"/>
                <a:ea typeface="HG丸ｺﾞｼｯｸM-PRO" panose="020F0600000000000000" pitchFamily="50" charset="-128"/>
              </a:rPr>
              <a:t>を明確に定義</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7481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8E58C8-1304-3141-AF05-3D8D110CC0CB}"/>
              </a:ext>
            </a:extLst>
          </p:cNvPr>
          <p:cNvSpPr>
            <a:spLocks noGrp="1"/>
          </p:cNvSpPr>
          <p:nvPr>
            <p:ph type="title"/>
          </p:nvPr>
        </p:nvSpPr>
        <p:spPr>
          <a:xfrm>
            <a:off x="1897613" y="654298"/>
            <a:ext cx="8229600" cy="1143000"/>
          </a:xfrm>
        </p:spPr>
        <p:txBody>
          <a:bodyPr>
            <a:normAutofit fontScale="90000"/>
          </a:bodyPr>
          <a:lstStyle/>
          <a:p>
            <a:pPr algn="l"/>
            <a:r>
              <a:rPr lang="ja-JP" altLang="en-US" sz="2400" dirty="0">
                <a:latin typeface="HGMaruGothicMPRO" panose="020F0600000000000000" pitchFamily="34" charset="-128"/>
                <a:ea typeface="HGMaruGothicMPRO" panose="020F0600000000000000" pitchFamily="34" charset="-128"/>
              </a:rPr>
              <a:t>決議第</a:t>
            </a:r>
            <a:r>
              <a:rPr lang="en-US" altLang="ja-JP" sz="2400" dirty="0">
                <a:latin typeface="HGMaruGothicMPRO" panose="020F0600000000000000" pitchFamily="34" charset="-128"/>
                <a:ea typeface="HGMaruGothicMPRO" panose="020F0600000000000000" pitchFamily="34" charset="-128"/>
              </a:rPr>
              <a:t>23-34 </a:t>
            </a:r>
            <a:r>
              <a:rPr lang="ja-JP" altLang="en-US" sz="2400" dirty="0">
                <a:latin typeface="HGMaruGothicMPRO" panose="020F0600000000000000" pitchFamily="34" charset="-128"/>
                <a:ea typeface="HGMaruGothicMPRO" panose="020F0600000000000000" pitchFamily="34" charset="-128"/>
              </a:rPr>
              <a:t>第１条</a:t>
            </a:r>
            <a:br>
              <a:rPr lang="en-US" altLang="ja-JP" sz="2400" dirty="0">
                <a:latin typeface="HGMaruGothicMPRO" panose="020F0600000000000000" pitchFamily="34" charset="-128"/>
                <a:ea typeface="HGMaruGothicMPRO" panose="020F0600000000000000" pitchFamily="34" charset="-128"/>
              </a:rPr>
            </a:br>
            <a:br>
              <a:rPr lang="en-US" altLang="ja-JP" sz="2400" dirty="0">
                <a:latin typeface="HGMaruGothicMPRO" panose="020F0600000000000000" pitchFamily="34" charset="-128"/>
                <a:ea typeface="HGMaruGothicMPRO" panose="020F0600000000000000" pitchFamily="34" charset="-128"/>
              </a:rPr>
            </a:br>
            <a:r>
              <a:rPr lang="ja-JP" altLang="en-US" sz="2400" dirty="0">
                <a:latin typeface="HGMaruGothicMPRO" panose="020F0600000000000000" pitchFamily="34" charset="-128"/>
                <a:ea typeface="HGMaruGothicMPRO" panose="020F0600000000000000" pitchFamily="34" charset="-128"/>
              </a:rPr>
              <a:t>　</a:t>
            </a:r>
            <a:r>
              <a:rPr lang="ja-JP" altLang="en-US" sz="2000" dirty="0">
                <a:latin typeface="HGMaruGothicMPRO" panose="020F0600000000000000" pitchFamily="34" charset="-128"/>
                <a:ea typeface="HGMaruGothicMPRO" panose="020F0600000000000000" pitchFamily="34" charset="-128"/>
              </a:rPr>
              <a:t>・・・　ロータリーの奉仕 </a:t>
            </a:r>
            <a:r>
              <a:rPr lang="ja-JP" altLang="en-US" sz="2000" b="1" dirty="0">
                <a:solidFill>
                  <a:srgbClr val="C00000"/>
                </a:solidFill>
                <a:latin typeface="HGMaruGothicMPRO" panose="020F0600000000000000" pitchFamily="34" charset="-128"/>
                <a:ea typeface="HGMaruGothicMPRO" panose="020F0600000000000000" pitchFamily="34" charset="-128"/>
              </a:rPr>
              <a:t>理念を確定したドキュメント</a:t>
            </a:r>
            <a:r>
              <a:rPr lang="ja-JP" altLang="en-US" sz="2000" dirty="0">
                <a:latin typeface="HGMaruGothicMPRO" panose="020F0600000000000000" pitchFamily="34" charset="-128"/>
                <a:ea typeface="HGMaruGothicMPRO" panose="020F0600000000000000" pitchFamily="34" charset="-128"/>
              </a:rPr>
              <a:t>として重要</a:t>
            </a:r>
            <a:r>
              <a:rPr lang="en-US" altLang="ja-JP" sz="2000" dirty="0">
                <a:latin typeface="HGMaruGothicMPRO" panose="020F0600000000000000" pitchFamily="34" charset="-128"/>
                <a:ea typeface="HGMaruGothicMPRO" panose="020F0600000000000000" pitchFamily="34" charset="-128"/>
              </a:rPr>
              <a:t> </a:t>
            </a:r>
            <a:endParaRPr lang="ja-JP" altLang="en-US" sz="2000" dirty="0">
              <a:latin typeface="HGMaruGothicMPRO" panose="020F0600000000000000" pitchFamily="34" charset="-128"/>
              <a:ea typeface="HGMaruGothicMPRO" panose="020F0600000000000000" pitchFamily="34" charset="-128"/>
            </a:endParaRPr>
          </a:p>
        </p:txBody>
      </p:sp>
      <p:sp>
        <p:nvSpPr>
          <p:cNvPr id="3" name="スライド番号プレースホルダー 2">
            <a:extLst>
              <a:ext uri="{FF2B5EF4-FFF2-40B4-BE49-F238E27FC236}">
                <a16:creationId xmlns:a16="http://schemas.microsoft.com/office/drawing/2014/main" id="{6B21F1EF-8451-9C46-8072-5A4FC1B7C587}"/>
              </a:ext>
            </a:extLst>
          </p:cNvPr>
          <p:cNvSpPr>
            <a:spLocks noGrp="1"/>
          </p:cNvSpPr>
          <p:nvPr>
            <p:ph type="sldNum" sz="quarter" idx="12"/>
          </p:nvPr>
        </p:nvSpPr>
        <p:spPr>
          <a:xfrm>
            <a:off x="8077200" y="635635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mtClean="0"/>
              <a:pPr/>
              <a:t>5</a:t>
            </a:fld>
            <a:endParaRPr kumimoji="1" lang="ja-JP" altLang="en-US" dirty="0"/>
          </a:p>
        </p:txBody>
      </p:sp>
      <p:sp>
        <p:nvSpPr>
          <p:cNvPr id="4" name="テキスト ボックス 3">
            <a:extLst>
              <a:ext uri="{FF2B5EF4-FFF2-40B4-BE49-F238E27FC236}">
                <a16:creationId xmlns:a16="http://schemas.microsoft.com/office/drawing/2014/main" id="{C75E1EED-8345-A846-A43B-D13F61C378BC}"/>
              </a:ext>
            </a:extLst>
          </p:cNvPr>
          <p:cNvSpPr txBox="1"/>
          <p:nvPr/>
        </p:nvSpPr>
        <p:spPr>
          <a:xfrm>
            <a:off x="1897613" y="1797298"/>
            <a:ext cx="8565502" cy="3046988"/>
          </a:xfrm>
          <a:prstGeom prst="rect">
            <a:avLst/>
          </a:prstGeom>
          <a:noFill/>
          <a:ln>
            <a:solidFill>
              <a:srgbClr val="FF0000"/>
            </a:solidFill>
          </a:ln>
        </p:spPr>
        <p:txBody>
          <a:bodyPr wrap="square" rtlCol="0">
            <a:spAutoFit/>
          </a:bodyPr>
          <a:lstStyle/>
          <a:p>
            <a:r>
              <a:rPr lang="ja-JP" altLang="ja-JP" sz="2400" dirty="0">
                <a:latin typeface="HGMaruGothicMPRO" panose="020F0600000000000000" pitchFamily="34" charset="-128"/>
                <a:ea typeface="HGMaruGothicMPRO" panose="020F0600000000000000" pitchFamily="34" charset="-128"/>
              </a:rPr>
              <a:t>ロータリーは、基本的に</a:t>
            </a:r>
            <a:r>
              <a:rPr lang="ja-JP" altLang="en-US" sz="2400" dirty="0">
                <a:latin typeface="HGMaruGothicMPRO" panose="020F0600000000000000" pitchFamily="34" charset="-128"/>
                <a:ea typeface="HGMaruGothicMPRO" panose="020F0600000000000000" pitchFamily="34" charset="-128"/>
              </a:rPr>
              <a:t>、</a:t>
            </a:r>
            <a:r>
              <a:rPr lang="ja-JP" altLang="ja-JP" sz="2400" dirty="0">
                <a:latin typeface="HGMaruGothicMPRO" panose="020F0600000000000000" pitchFamily="34" charset="-128"/>
                <a:ea typeface="HGMaruGothicMPRO" panose="020F0600000000000000" pitchFamily="34" charset="-128"/>
              </a:rPr>
              <a:t>一つの人生哲学</a:t>
            </a:r>
            <a:r>
              <a:rPr lang="ja-JP" altLang="en-US" sz="2400" dirty="0">
                <a:latin typeface="HGMaruGothicMPRO" panose="020F0600000000000000" pitchFamily="34" charset="-128"/>
                <a:ea typeface="HGMaruGothicMPRO" panose="020F0600000000000000" pitchFamily="34" charset="-128"/>
              </a:rPr>
              <a:t>。</a:t>
            </a:r>
            <a:endParaRPr lang="en-US" altLang="ja-JP" sz="2400" dirty="0">
              <a:latin typeface="HGMaruGothicMPRO" panose="020F0600000000000000" pitchFamily="34" charset="-128"/>
              <a:ea typeface="HGMaruGothicMPRO" panose="020F0600000000000000" pitchFamily="34" charset="-128"/>
            </a:endParaRPr>
          </a:p>
          <a:p>
            <a:r>
              <a:rPr lang="ja-JP" altLang="ja-JP" sz="2400" dirty="0">
                <a:latin typeface="HGMaruGothicMPRO" panose="020F0600000000000000" pitchFamily="34" charset="-128"/>
                <a:ea typeface="HGMaruGothicMPRO" panose="020F0600000000000000" pitchFamily="34" charset="-128"/>
              </a:rPr>
              <a:t>それは利己的な欲求と義務</a:t>
            </a:r>
            <a:r>
              <a:rPr lang="ja-JP" altLang="en-US" sz="2400" dirty="0">
                <a:latin typeface="HGMaruGothicMPRO" panose="020F0600000000000000" pitchFamily="34" charset="-128"/>
                <a:ea typeface="HGMaruGothicMPRO" panose="020F0600000000000000" pitchFamily="34" charset="-128"/>
              </a:rPr>
              <a:t>　</a:t>
            </a:r>
            <a:endParaRPr lang="en-US" altLang="ja-JP" sz="2400" dirty="0">
              <a:latin typeface="HGMaruGothicMPRO" panose="020F0600000000000000" pitchFamily="34" charset="-128"/>
              <a:ea typeface="HGMaruGothicMPRO" panose="020F0600000000000000" pitchFamily="34" charset="-128"/>
            </a:endParaRPr>
          </a:p>
          <a:p>
            <a:r>
              <a:rPr lang="ja-JP" altLang="ja-JP" sz="2400" dirty="0">
                <a:latin typeface="HGMaruGothicMPRO" panose="020F0600000000000000" pitchFamily="34" charset="-128"/>
                <a:ea typeface="HGMaruGothicMPRO" panose="020F0600000000000000" pitchFamily="34" charset="-128"/>
              </a:rPr>
              <a:t>他人のために奉仕</a:t>
            </a:r>
            <a:r>
              <a:rPr lang="ja-JP" altLang="en-US" sz="2400" dirty="0">
                <a:latin typeface="HGMaruGothicMPRO" panose="020F0600000000000000" pitchFamily="34" charset="-128"/>
                <a:ea typeface="HGMaruGothicMPRO" panose="020F0600000000000000" pitchFamily="34" charset="-128"/>
              </a:rPr>
              <a:t>を</a:t>
            </a:r>
            <a:r>
              <a:rPr lang="ja-JP" altLang="ja-JP" sz="2400" dirty="0">
                <a:latin typeface="HGMaruGothicMPRO" panose="020F0600000000000000" pitchFamily="34" charset="-128"/>
                <a:ea typeface="HGMaruGothicMPRO" panose="020F0600000000000000" pitchFamily="34" charset="-128"/>
              </a:rPr>
              <a:t>したいという感情とのあいだに常に存在する矛盾を和らげようとするものである。</a:t>
            </a:r>
            <a:endParaRPr lang="en-US" altLang="ja-JP" sz="2400" dirty="0">
              <a:latin typeface="HGMaruGothicMPRO" panose="020F0600000000000000" pitchFamily="34" charset="-128"/>
              <a:ea typeface="HGMaruGothicMPRO" panose="020F0600000000000000" pitchFamily="34" charset="-128"/>
            </a:endParaRPr>
          </a:p>
          <a:p>
            <a:endParaRPr lang="en-US" altLang="ja-JP" sz="2400" dirty="0">
              <a:latin typeface="HGMaruGothicMPRO" panose="020F0600000000000000" pitchFamily="34" charset="-128"/>
              <a:ea typeface="HGMaruGothicMPRO" panose="020F0600000000000000" pitchFamily="34" charset="-128"/>
            </a:endParaRPr>
          </a:p>
          <a:p>
            <a:r>
              <a:rPr lang="ja-JP" altLang="en-US" sz="2400" dirty="0">
                <a:latin typeface="HGMaruGothicMPRO" panose="020F0600000000000000" pitchFamily="34" charset="-128"/>
                <a:ea typeface="HGMaruGothicMPRO" panose="020F0600000000000000" pitchFamily="34" charset="-128"/>
              </a:rPr>
              <a:t>　　　　</a:t>
            </a:r>
            <a:r>
              <a:rPr lang="ja-JP" altLang="ja-JP" sz="2400" dirty="0">
                <a:latin typeface="HGMaruGothicMPRO" panose="020F0600000000000000" pitchFamily="34" charset="-128"/>
                <a:ea typeface="HGMaruGothicMPRO" panose="020F0600000000000000" pitchFamily="34" charset="-128"/>
              </a:rPr>
              <a:t>この哲学は</a:t>
            </a:r>
            <a:r>
              <a:rPr lang="en-US" altLang="ja-JP" sz="2400" dirty="0">
                <a:latin typeface="HGMaruGothicMPRO" panose="020F0600000000000000" pitchFamily="34" charset="-128"/>
                <a:ea typeface="HGMaruGothicMPRO" panose="020F0600000000000000" pitchFamily="34" charset="-128"/>
              </a:rPr>
              <a:t> −</a:t>
            </a:r>
            <a:r>
              <a:rPr lang="ja-JP" altLang="en-US" sz="2400" dirty="0">
                <a:solidFill>
                  <a:srgbClr val="FF0000"/>
                </a:solidFill>
                <a:latin typeface="HGMaruGothicMPRO" panose="020F0600000000000000" pitchFamily="34" charset="-128"/>
                <a:ea typeface="HGMaruGothicMPRO" panose="020F0600000000000000" pitchFamily="34" charset="-128"/>
              </a:rPr>
              <a:t>「</a:t>
            </a:r>
            <a:r>
              <a:rPr lang="ja-JP" altLang="ja-JP" sz="2400" dirty="0">
                <a:solidFill>
                  <a:srgbClr val="FF0000"/>
                </a:solidFill>
                <a:latin typeface="HGMaruGothicMPRO" panose="020F0600000000000000" pitchFamily="34" charset="-128"/>
                <a:ea typeface="HGMaruGothicMPRO" panose="020F0600000000000000" pitchFamily="34" charset="-128"/>
              </a:rPr>
              <a:t>超我の奉仕</a:t>
            </a:r>
            <a:r>
              <a:rPr lang="ja-JP" altLang="en-US" sz="2400" dirty="0">
                <a:solidFill>
                  <a:srgbClr val="FF0000"/>
                </a:solidFill>
                <a:latin typeface="HGMaruGothicMPRO" panose="020F0600000000000000" pitchFamily="34" charset="-128"/>
                <a:ea typeface="HGMaruGothicMPRO" panose="020F0600000000000000" pitchFamily="34" charset="-128"/>
              </a:rPr>
              <a:t>」</a:t>
            </a:r>
            <a:r>
              <a:rPr lang="ja-JP" altLang="en-US" sz="2400" dirty="0">
                <a:latin typeface="HGMaruGothicMPRO" panose="020F0600000000000000" pitchFamily="34" charset="-128"/>
                <a:ea typeface="HGMaruGothicMPRO" panose="020F0600000000000000" pitchFamily="34" charset="-128"/>
              </a:rPr>
              <a:t>−</a:t>
            </a:r>
            <a:r>
              <a:rPr lang="en-US" altLang="ja-JP" sz="2400" dirty="0">
                <a:latin typeface="HGMaruGothicMPRO" panose="020F0600000000000000" pitchFamily="34" charset="-128"/>
                <a:ea typeface="HGMaruGothicMPRO" panose="020F0600000000000000" pitchFamily="34" charset="-128"/>
              </a:rPr>
              <a:t> </a:t>
            </a:r>
            <a:r>
              <a:rPr lang="ja-JP" altLang="ja-JP" sz="2400" dirty="0">
                <a:latin typeface="HGMaruGothicMPRO" panose="020F0600000000000000" pitchFamily="34" charset="-128"/>
                <a:ea typeface="HGMaruGothicMPRO" panose="020F0600000000000000" pitchFamily="34" charset="-128"/>
              </a:rPr>
              <a:t>の</a:t>
            </a:r>
            <a:endParaRPr lang="en-US" altLang="ja-JP" sz="2400" dirty="0">
              <a:latin typeface="HGMaruGothicMPRO" panose="020F0600000000000000" pitchFamily="34" charset="-128"/>
              <a:ea typeface="HGMaruGothicMPRO" panose="020F0600000000000000" pitchFamily="34" charset="-128"/>
            </a:endParaRPr>
          </a:p>
          <a:p>
            <a:r>
              <a:rPr lang="ja-JP" altLang="en-US" sz="2400" dirty="0">
                <a:solidFill>
                  <a:srgbClr val="FF0000"/>
                </a:solidFill>
                <a:latin typeface="HGMaruGothicMPRO" panose="020F0600000000000000" pitchFamily="34" charset="-128"/>
                <a:ea typeface="HGMaruGothicMPRO" panose="020F0600000000000000" pitchFamily="34" charset="-128"/>
              </a:rPr>
              <a:t>　　</a:t>
            </a:r>
            <a:r>
              <a:rPr lang="ja-JP" altLang="ja-JP" sz="2400" dirty="0">
                <a:solidFill>
                  <a:srgbClr val="FF0000"/>
                </a:solidFill>
                <a:latin typeface="HGMaruGothicMPRO" panose="020F0600000000000000" pitchFamily="34" charset="-128"/>
                <a:ea typeface="HGMaruGothicMPRO" panose="020F0600000000000000" pitchFamily="34" charset="-128"/>
              </a:rPr>
              <a:t>「最もよく奉仕する者、最も多く報いられる」</a:t>
            </a:r>
            <a:endParaRPr lang="en-US" altLang="ja-JP" sz="2400" dirty="0">
              <a:latin typeface="HGMaruGothicMPRO" panose="020F0600000000000000" pitchFamily="34" charset="-128"/>
              <a:ea typeface="HGMaruGothicMPRO" panose="020F0600000000000000" pitchFamily="34" charset="-128"/>
            </a:endParaRPr>
          </a:p>
          <a:p>
            <a:r>
              <a:rPr lang="ja-JP" altLang="en-US" sz="2400" dirty="0">
                <a:latin typeface="HGMaruGothicMPRO" panose="020F0600000000000000" pitchFamily="34" charset="-128"/>
                <a:ea typeface="HGMaruGothicMPRO" panose="020F0600000000000000" pitchFamily="34" charset="-128"/>
              </a:rPr>
              <a:t>　　　　</a:t>
            </a:r>
            <a:r>
              <a:rPr lang="ja-JP" altLang="ja-JP" sz="2400" dirty="0">
                <a:latin typeface="HGMaruGothicMPRO" panose="020F0600000000000000" pitchFamily="34" charset="-128"/>
                <a:ea typeface="HGMaruGothicMPRO" panose="020F0600000000000000" pitchFamily="34" charset="-128"/>
              </a:rPr>
              <a:t>実践理論の原則に基づくものである。</a:t>
            </a:r>
          </a:p>
        </p:txBody>
      </p:sp>
      <p:sp>
        <p:nvSpPr>
          <p:cNvPr id="5" name="テキスト ボックス 4"/>
          <p:cNvSpPr txBox="1"/>
          <p:nvPr/>
        </p:nvSpPr>
        <p:spPr>
          <a:xfrm>
            <a:off x="1897613" y="5061584"/>
            <a:ext cx="8708570" cy="1477328"/>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二つのモットーを一つの主張としてとらえると、</a:t>
            </a:r>
            <a:r>
              <a:rPr lang="ja-JP" altLang="en-US" dirty="0">
                <a:latin typeface="HG丸ｺﾞｼｯｸM-PRO" panose="020F0600000000000000" pitchFamily="50" charset="-128"/>
                <a:ea typeface="HG丸ｺﾞｼｯｸM-PRO" panose="020F0600000000000000" pitchFamily="50" charset="-128"/>
              </a:rPr>
              <a:t>サービスを自己の利益や都合より</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優先させよう。利益は、サービスの結果である。</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相手のために最善のサービスをすれば、</a:t>
            </a:r>
            <a:endParaRPr lang="en-US" altLang="ja-JP" dirty="0">
              <a:latin typeface="HG丸ｺﾞｼｯｸM-PRO" panose="020F0600000000000000" pitchFamily="50" charset="-128"/>
              <a:ea typeface="HG丸ｺﾞｼｯｸM-PRO" panose="020F0600000000000000" pitchFamily="50" charset="-128"/>
            </a:endParaRPr>
          </a:p>
          <a:p>
            <a:r>
              <a:rPr lang="ja-JP" altLang="en-US" b="1" dirty="0">
                <a:solidFill>
                  <a:srgbClr val="C00000"/>
                </a:solidFill>
                <a:latin typeface="HG丸ｺﾞｼｯｸM-PRO" panose="020F0600000000000000" pitchFamily="50" charset="-128"/>
                <a:ea typeface="HG丸ｺﾞｼｯｸM-PRO" panose="020F0600000000000000" pitchFamily="50" charset="-128"/>
              </a:rPr>
              <a:t>結果として最大の金銭的な利益と大きな精神的な満足</a:t>
            </a:r>
            <a:r>
              <a:rPr lang="ja-JP" altLang="en-US" dirty="0">
                <a:latin typeface="HG丸ｺﾞｼｯｸM-PRO" panose="020F0600000000000000" pitchFamily="50" charset="-128"/>
                <a:ea typeface="HG丸ｺﾞｼｯｸM-PRO" panose="020F0600000000000000" pitchFamily="50" charset="-128"/>
              </a:rPr>
              <a:t>が得られる</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t>　　</a:t>
            </a:r>
          </a:p>
        </p:txBody>
      </p:sp>
    </p:spTree>
    <p:extLst>
      <p:ext uri="{BB962C8B-B14F-4D97-AF65-F5344CB8AC3E}">
        <p14:creationId xmlns:p14="http://schemas.microsoft.com/office/powerpoint/2010/main" val="177481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7495E0-1C8E-44E6-9A82-5707A8945905}"/>
              </a:ext>
            </a:extLst>
          </p:cNvPr>
          <p:cNvSpPr>
            <a:spLocks noGrp="1"/>
          </p:cNvSpPr>
          <p:nvPr>
            <p:ph type="title"/>
          </p:nvPr>
        </p:nvSpPr>
        <p:spPr>
          <a:xfrm>
            <a:off x="1919536" y="2213992"/>
            <a:ext cx="8229600" cy="1143000"/>
          </a:xfrm>
        </p:spPr>
        <p:txBody>
          <a:bodyPr>
            <a:noAutofit/>
          </a:bodyPr>
          <a:lstStyle/>
          <a:p>
            <a:r>
              <a:rPr lang="ja-JP" altLang="en-US" sz="4000" b="1" dirty="0">
                <a:latin typeface="HG丸ｺﾞｼｯｸM-PRO" panose="020F0600000000000000" pitchFamily="50" charset="-128"/>
                <a:ea typeface="HG丸ｺﾞｼｯｸM-PRO" panose="020F0600000000000000" pitchFamily="50" charset="-128"/>
              </a:rPr>
              <a:t>ロータリーの奉仕活動の実践は</a:t>
            </a:r>
            <a:br>
              <a:rPr lang="en-US" altLang="ja-JP" sz="4000" b="1" dirty="0">
                <a:latin typeface="HG丸ｺﾞｼｯｸM-PRO" panose="020F0600000000000000" pitchFamily="50" charset="-128"/>
                <a:ea typeface="HG丸ｺﾞｼｯｸM-PRO" panose="020F0600000000000000" pitchFamily="50" charset="-128"/>
              </a:rPr>
            </a:br>
            <a:r>
              <a:rPr lang="ja-JP" altLang="en-US" sz="4000" b="1" dirty="0">
                <a:latin typeface="HG丸ｺﾞｼｯｸM-PRO" panose="020F0600000000000000" pitchFamily="50" charset="-128"/>
                <a:ea typeface="HG丸ｺﾞｼｯｸM-PRO" panose="020F0600000000000000" pitchFamily="50" charset="-128"/>
              </a:rPr>
              <a:t>個人奉仕が原則</a:t>
            </a:r>
          </a:p>
        </p:txBody>
      </p:sp>
      <p:sp>
        <p:nvSpPr>
          <p:cNvPr id="4" name="タイトル 1">
            <a:extLst>
              <a:ext uri="{FF2B5EF4-FFF2-40B4-BE49-F238E27FC236}">
                <a16:creationId xmlns:a16="http://schemas.microsoft.com/office/drawing/2014/main" id="{B7E4B052-7FCF-4208-BE63-AD2880C3EE2A}"/>
              </a:ext>
            </a:extLst>
          </p:cNvPr>
          <p:cNvSpPr txBox="1">
            <a:spLocks/>
          </p:cNvSpPr>
          <p:nvPr/>
        </p:nvSpPr>
        <p:spPr>
          <a:xfrm>
            <a:off x="1981200" y="430222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クラブが行う奉仕活動は会員の</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訓練のための例示</a:t>
            </a:r>
          </a:p>
        </p:txBody>
      </p:sp>
      <p:sp>
        <p:nvSpPr>
          <p:cNvPr id="5" name="タイトル 1">
            <a:extLst>
              <a:ext uri="{FF2B5EF4-FFF2-40B4-BE49-F238E27FC236}">
                <a16:creationId xmlns:a16="http://schemas.microsoft.com/office/drawing/2014/main" id="{9626096A-4EFE-45D8-A71A-5202FB81A5EF}"/>
              </a:ext>
            </a:extLst>
          </p:cNvPr>
          <p:cNvSpPr txBox="1">
            <a:spLocks/>
          </p:cNvSpPr>
          <p:nvPr/>
        </p:nvSpPr>
        <p:spPr>
          <a:xfrm>
            <a:off x="1775520" y="41379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決議第</a:t>
            </a:r>
            <a:r>
              <a:rPr lang="en-US" altLang="ja-JP" b="1" dirty="0">
                <a:solidFill>
                  <a:prstClr val="black"/>
                </a:solidFill>
                <a:latin typeface="HG丸ｺﾞｼｯｸM-PRO" panose="020F0600000000000000" pitchFamily="50" charset="-128"/>
                <a:ea typeface="HG丸ｺﾞｼｯｸM-PRO" panose="020F0600000000000000" pitchFamily="50" charset="-128"/>
              </a:rPr>
              <a:t>23</a:t>
            </a:r>
            <a:r>
              <a:rPr lang="ja-JP" altLang="en-US" b="1" dirty="0">
                <a:solidFill>
                  <a:prstClr val="black"/>
                </a:solidFill>
                <a:latin typeface="HG丸ｺﾞｼｯｸM-PRO" panose="020F0600000000000000" pitchFamily="50" charset="-128"/>
                <a:ea typeface="HG丸ｺﾞｼｯｸM-PRO" panose="020F0600000000000000" pitchFamily="50" charset="-128"/>
              </a:rPr>
              <a:t>－</a:t>
            </a:r>
            <a:r>
              <a:rPr lang="en-US" altLang="ja-JP" b="1" dirty="0">
                <a:solidFill>
                  <a:prstClr val="black"/>
                </a:solidFill>
                <a:latin typeface="HG丸ｺﾞｼｯｸM-PRO" panose="020F0600000000000000" pitchFamily="50" charset="-128"/>
                <a:ea typeface="HG丸ｺﾞｼｯｸM-PRO" panose="020F0600000000000000" pitchFamily="50" charset="-128"/>
              </a:rPr>
              <a:t>34</a:t>
            </a:r>
            <a:r>
              <a:rPr lang="ja-JP" altLang="en-US" b="1" dirty="0">
                <a:solidFill>
                  <a:prstClr val="black"/>
                </a:solidFill>
                <a:latin typeface="HG丸ｺﾞｼｯｸM-PRO" panose="020F0600000000000000" pitchFamily="50" charset="-128"/>
                <a:ea typeface="HG丸ｺﾞｼｯｸM-PRO" panose="020F0600000000000000" pitchFamily="50" charset="-128"/>
              </a:rPr>
              <a:t>　第６条</a:t>
            </a:r>
          </a:p>
        </p:txBody>
      </p:sp>
    </p:spTree>
    <p:extLst>
      <p:ext uri="{BB962C8B-B14F-4D97-AF65-F5344CB8AC3E}">
        <p14:creationId xmlns:p14="http://schemas.microsoft.com/office/powerpoint/2010/main" val="128442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E36FD95E-D4AD-4143-BB0E-31CF56A63B40}"/>
              </a:ext>
            </a:extLst>
          </p:cNvPr>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990531" y="1007707"/>
            <a:ext cx="7996334" cy="5451171"/>
          </a:xfrm>
          <a:prstGeom prst="rect">
            <a:avLst/>
          </a:prstGeom>
          <a:noFill/>
          <a:ln>
            <a:noFill/>
          </a:ln>
        </p:spPr>
      </p:pic>
      <p:sp>
        <p:nvSpPr>
          <p:cNvPr id="3" name="テキスト ボックス 2">
            <a:extLst>
              <a:ext uri="{FF2B5EF4-FFF2-40B4-BE49-F238E27FC236}">
                <a16:creationId xmlns:a16="http://schemas.microsoft.com/office/drawing/2014/main" id="{E2904A70-2D63-7A48-A547-1B45CB365725}"/>
              </a:ext>
            </a:extLst>
          </p:cNvPr>
          <p:cNvSpPr txBox="1"/>
          <p:nvPr/>
        </p:nvSpPr>
        <p:spPr>
          <a:xfrm>
            <a:off x="2924156" y="6414085"/>
            <a:ext cx="6340197" cy="338554"/>
          </a:xfrm>
          <a:prstGeom prst="rect">
            <a:avLst/>
          </a:prstGeom>
          <a:noFill/>
        </p:spPr>
        <p:txBody>
          <a:bodyPr wrap="none" rtlCol="0">
            <a:spAutoFit/>
          </a:bodyPr>
          <a:lstStyle/>
          <a:p>
            <a:pPr defTabSz="914400">
              <a:defRPr/>
            </a:pPr>
            <a:r>
              <a:rPr kumimoji="1" lang="ja-JP" altLang="en-US" sz="1600" dirty="0">
                <a:solidFill>
                  <a:prstClr val="black"/>
                </a:solidFill>
                <a:latin typeface="HGMaruGothicMPRO" panose="020F0600000000000000" pitchFamily="34" charset="-128"/>
                <a:ea typeface="HGMaruGothicMPRO" panose="020F0600000000000000" pitchFamily="34" charset="-128"/>
              </a:rPr>
              <a:t>＊</a:t>
            </a:r>
            <a:r>
              <a:rPr kumimoji="1" lang="en-US" altLang="ja-JP" sz="1600" dirty="0">
                <a:solidFill>
                  <a:prstClr val="black"/>
                </a:solidFill>
                <a:latin typeface="HGMaruGothicMPRO" panose="020F0600000000000000" pitchFamily="34" charset="-128"/>
                <a:ea typeface="HGMaruGothicMPRO" panose="020F0600000000000000" pitchFamily="34" charset="-128"/>
              </a:rPr>
              <a:t>『</a:t>
            </a:r>
            <a:r>
              <a:rPr kumimoji="1" lang="ja-JP" altLang="en-US" sz="1600" dirty="0">
                <a:solidFill>
                  <a:prstClr val="black"/>
                </a:solidFill>
                <a:latin typeface="HGMaruGothicMPRO" panose="020F0600000000000000" pitchFamily="34" charset="-128"/>
                <a:ea typeface="HGMaruGothicMPRO" panose="020F0600000000000000" pitchFamily="34" charset="-128"/>
              </a:rPr>
              <a:t>ロータリーの樹・２００８</a:t>
            </a:r>
            <a:r>
              <a:rPr kumimoji="1" lang="en-US" altLang="ja-JP" sz="1600" dirty="0">
                <a:solidFill>
                  <a:prstClr val="black"/>
                </a:solidFill>
                <a:latin typeface="HGMaruGothicMPRO" panose="020F0600000000000000" pitchFamily="34" charset="-128"/>
                <a:ea typeface="HGMaruGothicMPRO" panose="020F0600000000000000" pitchFamily="34" charset="-128"/>
              </a:rPr>
              <a:t>』</a:t>
            </a:r>
            <a:r>
              <a:rPr kumimoji="1" lang="ja-JP" altLang="en-US" sz="1600" dirty="0">
                <a:solidFill>
                  <a:prstClr val="black"/>
                </a:solidFill>
                <a:latin typeface="HGMaruGothicMPRO" panose="020F0600000000000000" pitchFamily="34" charset="-128"/>
                <a:ea typeface="HGMaruGothicMPRO" panose="020F0600000000000000" pitchFamily="34" charset="-128"/>
              </a:rPr>
              <a:t>を一部修正いたしております。</a:t>
            </a:r>
            <a:endParaRPr kumimoji="1" lang="en-US" altLang="ja-JP" sz="1600" dirty="0">
              <a:solidFill>
                <a:prstClr val="black"/>
              </a:solidFill>
              <a:latin typeface="HGMaruGothicMPRO" panose="020F0600000000000000" pitchFamily="34" charset="-128"/>
              <a:ea typeface="HGMaruGothicMPRO" panose="020F0600000000000000" pitchFamily="34" charset="-128"/>
            </a:endParaRPr>
          </a:p>
        </p:txBody>
      </p:sp>
      <p:sp>
        <p:nvSpPr>
          <p:cNvPr id="5" name="タイトル 1">
            <a:extLst>
              <a:ext uri="{FF2B5EF4-FFF2-40B4-BE49-F238E27FC236}">
                <a16:creationId xmlns:a16="http://schemas.microsoft.com/office/drawing/2014/main" id="{1B8359A7-1B49-4354-8D97-3452606712E4}"/>
              </a:ext>
            </a:extLst>
          </p:cNvPr>
          <p:cNvSpPr>
            <a:spLocks noGrp="1"/>
          </p:cNvSpPr>
          <p:nvPr>
            <p:ph type="title"/>
          </p:nvPr>
        </p:nvSpPr>
        <p:spPr>
          <a:xfrm>
            <a:off x="1691951" y="131861"/>
            <a:ext cx="8836090" cy="754547"/>
          </a:xfrm>
        </p:spPr>
        <p:txBody>
          <a:bodyPr>
            <a:normAutofit fontScale="90000"/>
          </a:bodyPr>
          <a:lstStyle/>
          <a:p>
            <a:r>
              <a:rPr kumimoji="1" lang="ja-JP" altLang="en-US" b="1" dirty="0">
                <a:latin typeface="ＭＳ 明朝" panose="02020609040205080304" pitchFamily="17" charset="-128"/>
                <a:ea typeface="ＭＳ 明朝" panose="02020609040205080304" pitchFamily="17" charset="-128"/>
              </a:rPr>
              <a:t>職業奉仕：ロータリーの樹</a:t>
            </a:r>
            <a:r>
              <a:rPr kumimoji="1" lang="ja-JP" altLang="en-US" b="1">
                <a:latin typeface="ＭＳ 明朝" panose="02020609040205080304" pitchFamily="17" charset="-128"/>
                <a:ea typeface="ＭＳ 明朝" panose="02020609040205080304" pitchFamily="17" charset="-128"/>
              </a:rPr>
              <a:t>の</a:t>
            </a:r>
            <a:r>
              <a:rPr lang="ja-JP" altLang="en-US" sz="4900" b="1">
                <a:solidFill>
                  <a:srgbClr val="FF0000"/>
                </a:solidFill>
                <a:latin typeface="ＭＳ 明朝" panose="02020609040205080304" pitchFamily="17" charset="-128"/>
                <a:ea typeface="ＭＳ 明朝" panose="02020609040205080304" pitchFamily="17" charset="-128"/>
              </a:rPr>
              <a:t>幹！</a:t>
            </a:r>
            <a:endParaRPr lang="ja-JP" altLang="en-US" sz="4900" b="1" dirty="0">
              <a:solidFill>
                <a:srgbClr val="FF000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40774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077200" y="635635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mtClean="0"/>
              <a:pPr/>
              <a:t>8</a:t>
            </a:fld>
            <a:endParaRPr kumimoji="1" lang="ja-JP" altLang="en-US" dirty="0"/>
          </a:p>
        </p:txBody>
      </p:sp>
      <p:sp>
        <p:nvSpPr>
          <p:cNvPr id="5" name="テキスト ボックス 4"/>
          <p:cNvSpPr txBox="1"/>
          <p:nvPr/>
        </p:nvSpPr>
        <p:spPr>
          <a:xfrm>
            <a:off x="1878360" y="692697"/>
            <a:ext cx="8435280" cy="4524315"/>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ロータリーの樹</a:t>
            </a:r>
            <a:endParaRPr kumimoji="1" lang="en-US" altLang="ja-JP" b="1"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　基本理念である　</a:t>
            </a:r>
            <a:r>
              <a:rPr lang="en-US" altLang="ja-JP" dirty="0">
                <a:latin typeface="メイリオ" panose="020B0604030504040204" pitchFamily="50" charset="-128"/>
                <a:ea typeface="メイリオ" panose="020B0604030504040204" pitchFamily="50" charset="-128"/>
              </a:rPr>
              <a:t>The</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Ideal</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of</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service</a:t>
            </a:r>
            <a:r>
              <a:rPr lang="ja-JP" altLang="en-US" dirty="0">
                <a:latin typeface="HG丸ｺﾞｼｯｸM-PRO" panose="020F0600000000000000" pitchFamily="50" charset="-128"/>
                <a:ea typeface="HG丸ｺﾞｼｯｸM-PRO" panose="020F0600000000000000" pitchFamily="50" charset="-128"/>
              </a:rPr>
              <a:t>（奉仕の理念）を</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実践する手段が</a:t>
            </a:r>
            <a:r>
              <a:rPr kumimoji="1" lang="ja-JP" altLang="en-US" dirty="0">
                <a:latin typeface="HG丸ｺﾞｼｯｸM-PRO" panose="020F0600000000000000" pitchFamily="50" charset="-128"/>
                <a:ea typeface="HG丸ｺﾞｼｯｸM-PRO" panose="020F0600000000000000" pitchFamily="50" charset="-128"/>
              </a:rPr>
              <a:t>職業奉仕であることをわかりやすくした図</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クラブ奉仕　</a:t>
            </a:r>
            <a:r>
              <a:rPr kumimoji="1" lang="ja-JP" altLang="en-US" dirty="0">
                <a:latin typeface="HG丸ｺﾞｼｯｸM-PRO" panose="020F0600000000000000" pitchFamily="50" charset="-128"/>
                <a:ea typeface="HG丸ｺﾞｼｯｸM-PRO" panose="020F0600000000000000" pitchFamily="50" charset="-128"/>
              </a:rPr>
              <a:t>・・・　ロータリーの樹に水と栄養を送る</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「根」</a:t>
            </a:r>
            <a:endParaRPr kumimoji="1" lang="en-US" altLang="ja-JP"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職業奉仕　　</a:t>
            </a:r>
            <a:r>
              <a:rPr lang="ja-JP" altLang="en-US" dirty="0">
                <a:latin typeface="HG丸ｺﾞｼｯｸM-PRO" panose="020F0600000000000000" pitchFamily="50" charset="-128"/>
                <a:ea typeface="HG丸ｺﾞｼｯｸM-PRO" panose="020F0600000000000000" pitchFamily="50" charset="-128"/>
              </a:rPr>
              <a:t>・・・　その上に成長する</a:t>
            </a:r>
            <a:r>
              <a:rPr lang="ja-JP" altLang="en-US" b="1" dirty="0">
                <a:solidFill>
                  <a:srgbClr val="FF0000"/>
                </a:solidFill>
                <a:latin typeface="HG丸ｺﾞｼｯｸM-PRO" panose="020F0600000000000000" pitchFamily="50" charset="-128"/>
                <a:ea typeface="HG丸ｺﾞｼｯｸM-PRO" panose="020F0600000000000000" pitchFamily="50" charset="-128"/>
              </a:rPr>
              <a:t>「幹」</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「奉仕の理想」と並ぶ</a:t>
            </a:r>
            <a:endParaRPr lang="en-US" altLang="ja-JP" b="1"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青少年奉仕，社会奉仕</a:t>
            </a:r>
            <a:r>
              <a:rPr lang="ja-JP" altLang="en-US" dirty="0">
                <a:latin typeface="HG丸ｺﾞｼｯｸM-PRO" panose="020F0600000000000000" pitchFamily="50" charset="-128"/>
                <a:ea typeface="HG丸ｺﾞｼｯｸM-PRO" panose="020F0600000000000000" pitchFamily="50" charset="-128"/>
              </a:rPr>
              <a:t>，国際奉仕，米山奨学金，ロータリー財団に基づく</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奉仕　</a:t>
            </a:r>
            <a:r>
              <a:rPr kumimoji="1" lang="ja-JP" altLang="en-US" dirty="0">
                <a:latin typeface="HG丸ｺﾞｼｯｸM-PRO" panose="020F0600000000000000" pitchFamily="50" charset="-128"/>
                <a:ea typeface="HG丸ｺﾞｼｯｸM-PRO" panose="020F0600000000000000" pitchFamily="50" charset="-128"/>
              </a:rPr>
              <a:t>→　枝が伸びて実った</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「果実」</a:t>
            </a:r>
            <a:endParaRPr kumimoji="1" lang="en-US" altLang="ja-JP"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4328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964089-4A31-7148-8FEB-08319C2FF541}"/>
              </a:ext>
            </a:extLst>
          </p:cNvPr>
          <p:cNvSpPr>
            <a:spLocks noGrp="1"/>
          </p:cNvSpPr>
          <p:nvPr>
            <p:ph type="title"/>
          </p:nvPr>
        </p:nvSpPr>
        <p:spPr/>
        <p:txBody>
          <a:bodyPr>
            <a:normAutofit/>
          </a:bodyPr>
          <a:lstStyle/>
          <a:p>
            <a:pPr algn="l"/>
            <a:r>
              <a:rPr lang="ja-JP" altLang="en-US" sz="3200" dirty="0">
                <a:latin typeface="HGMaruGothicMPRO" panose="020F0600000000000000" pitchFamily="34" charset="-128"/>
                <a:ea typeface="HGMaruGothicMPRO" panose="020F0600000000000000" pitchFamily="34" charset="-128"/>
              </a:rPr>
              <a:t>　　　　　テイラーと四つのテスト</a:t>
            </a:r>
          </a:p>
        </p:txBody>
      </p:sp>
      <p:pic>
        <p:nvPicPr>
          <p:cNvPr id="5" name="図 4">
            <a:extLst>
              <a:ext uri="{FF2B5EF4-FFF2-40B4-BE49-F238E27FC236}">
                <a16:creationId xmlns:a16="http://schemas.microsoft.com/office/drawing/2014/main" id="{2C6ECF83-233A-6049-9EC3-9B17B2B8D9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8035" y="1268761"/>
            <a:ext cx="3803937" cy="4994735"/>
          </a:xfrm>
          <a:prstGeom prst="rect">
            <a:avLst/>
          </a:prstGeom>
        </p:spPr>
      </p:pic>
      <p:sp>
        <p:nvSpPr>
          <p:cNvPr id="7" name="テキスト ボックス 6">
            <a:extLst>
              <a:ext uri="{FF2B5EF4-FFF2-40B4-BE49-F238E27FC236}">
                <a16:creationId xmlns:a16="http://schemas.microsoft.com/office/drawing/2014/main" id="{6397D513-7D90-154B-8420-35FEE1477173}"/>
              </a:ext>
            </a:extLst>
          </p:cNvPr>
          <p:cNvSpPr txBox="1"/>
          <p:nvPr/>
        </p:nvSpPr>
        <p:spPr>
          <a:xfrm>
            <a:off x="5591944" y="1417638"/>
            <a:ext cx="4752528" cy="3416320"/>
          </a:xfrm>
          <a:prstGeom prst="rect">
            <a:avLst/>
          </a:prstGeom>
          <a:noFill/>
        </p:spPr>
        <p:txBody>
          <a:bodyPr wrap="square" rtlCol="0">
            <a:spAutoFit/>
          </a:bodyPr>
          <a:lstStyle/>
          <a:p>
            <a:pPr defTabSz="914400">
              <a:defRPr/>
            </a:pPr>
            <a:r>
              <a:rPr kumimoji="1" lang="en-US" altLang="ja-JP" dirty="0">
                <a:solidFill>
                  <a:prstClr val="black"/>
                </a:solidFill>
                <a:latin typeface="HGMaruGothicMPRO" panose="020F0600000000000000" pitchFamily="34" charset="-128"/>
                <a:ea typeface="HGMaruGothicMPRO" panose="020F0600000000000000" pitchFamily="34" charset="-128"/>
              </a:rPr>
              <a:t>1932</a:t>
            </a:r>
            <a:r>
              <a:rPr kumimoji="1" lang="ja-JP" altLang="en-US" dirty="0">
                <a:solidFill>
                  <a:prstClr val="black"/>
                </a:solidFill>
                <a:latin typeface="HGMaruGothicMPRO" panose="020F0600000000000000" pitchFamily="34" charset="-128"/>
                <a:ea typeface="HGMaruGothicMPRO" panose="020F0600000000000000" pitchFamily="34" charset="-128"/>
              </a:rPr>
              <a:t>年</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ハーバート</a:t>
            </a:r>
            <a:r>
              <a:rPr kumimoji="1" lang="en-US" altLang="ja-JP" dirty="0">
                <a:solidFill>
                  <a:prstClr val="black"/>
                </a:solidFill>
                <a:latin typeface="HGMaruGothicMPRO" panose="020F0600000000000000" pitchFamily="34" charset="-128"/>
                <a:ea typeface="HGMaruGothicMPRO" panose="020F0600000000000000" pitchFamily="34" charset="-128"/>
              </a:rPr>
              <a:t>J</a:t>
            </a:r>
            <a:r>
              <a:rPr kumimoji="1" lang="ja-JP" altLang="en-US" dirty="0">
                <a:solidFill>
                  <a:prstClr val="black"/>
                </a:solidFill>
                <a:latin typeface="HGMaruGothicMPRO" panose="020F0600000000000000" pitchFamily="34" charset="-128"/>
                <a:ea typeface="HGMaruGothicMPRO" panose="020F0600000000000000" pitchFamily="34" charset="-128"/>
              </a:rPr>
              <a:t>・テイラーがクラブ・アルミ</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ニウム製品株式会社を破産の危機から</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救うために作ったもの</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仕事のあらゆる面における指針</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会社の業績が好転</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ja-JP" altLang="en-US" dirty="0">
                <a:solidFill>
                  <a:prstClr val="black"/>
                </a:solidFill>
                <a:latin typeface="HGMaruGothicMPRO" panose="020F0600000000000000" pitchFamily="34" charset="-128"/>
                <a:ea typeface="HGMaruGothicMPRO" panose="020F0600000000000000" pitchFamily="34" charset="-128"/>
              </a:rPr>
              <a:t>　商取引の公正さを図る尺度</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r>
              <a:rPr kumimoji="1" lang="en-US" altLang="ja-JP" dirty="0">
                <a:solidFill>
                  <a:prstClr val="black"/>
                </a:solidFill>
                <a:latin typeface="HGMaruGothicMPRO" panose="020F0600000000000000" pitchFamily="34" charset="-128"/>
                <a:ea typeface="HGMaruGothicMPRO" panose="020F0600000000000000" pitchFamily="34" charset="-128"/>
              </a:rPr>
              <a:t>1943</a:t>
            </a:r>
            <a:r>
              <a:rPr kumimoji="1" lang="ja-JP" altLang="en-US" dirty="0">
                <a:solidFill>
                  <a:prstClr val="black"/>
                </a:solidFill>
                <a:latin typeface="HGMaruGothicMPRO" panose="020F0600000000000000" pitchFamily="34" charset="-128"/>
                <a:ea typeface="HGMaruGothicMPRO" panose="020F0600000000000000" pitchFamily="34" charset="-128"/>
              </a:rPr>
              <a:t>年　</a:t>
            </a:r>
            <a:r>
              <a:rPr kumimoji="1" lang="en-US" altLang="ja-JP" dirty="0">
                <a:solidFill>
                  <a:prstClr val="black"/>
                </a:solidFill>
                <a:latin typeface="HGMaruGothicMPRO" panose="020F0600000000000000" pitchFamily="34" charset="-128"/>
                <a:ea typeface="HGMaruGothicMPRO" panose="020F0600000000000000" pitchFamily="34" charset="-128"/>
              </a:rPr>
              <a:t>RI</a:t>
            </a:r>
            <a:r>
              <a:rPr kumimoji="1" lang="ja-JP" altLang="en-US" dirty="0">
                <a:solidFill>
                  <a:prstClr val="black"/>
                </a:solidFill>
                <a:latin typeface="HGMaruGothicMPRO" panose="020F0600000000000000" pitchFamily="34" charset="-128"/>
                <a:ea typeface="HGMaruGothicMPRO" panose="020F0600000000000000" pitchFamily="34" charset="-128"/>
              </a:rPr>
              <a:t>理事会が正式に採択</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dirty="0">
              <a:solidFill>
                <a:prstClr val="black"/>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2516914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1706</TotalTime>
  <Words>2138</Words>
  <Application>Microsoft Office PowerPoint</Application>
  <PresentationFormat>ワイド画面</PresentationFormat>
  <Paragraphs>242</Paragraphs>
  <Slides>19</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HGMaruGothicMPRO</vt:lpstr>
      <vt:lpstr>HGMaruGothicMPRO</vt:lpstr>
      <vt:lpstr>ＭＳ 明朝</vt:lpstr>
      <vt:lpstr>メイリオ</vt:lpstr>
      <vt:lpstr>游ゴシック</vt:lpstr>
      <vt:lpstr>Arial</vt:lpstr>
      <vt:lpstr>Calibri</vt:lpstr>
      <vt:lpstr>Office ​​テーマ</vt:lpstr>
      <vt:lpstr> ロータリーの職業奉仕　  知っておきたい 四大用語</vt:lpstr>
      <vt:lpstr>PowerPoint プレゼンテーション</vt:lpstr>
      <vt:lpstr>PowerPoint プレゼンテーション</vt:lpstr>
      <vt:lpstr>決議第23-34が登場した時代背景</vt:lpstr>
      <vt:lpstr>決議第23-34 第１条  　・・・　ロータリーの奉仕 理念を確定したドキュメントとして重要 </vt:lpstr>
      <vt:lpstr>ロータリーの奉仕活動の実践は 個人奉仕が原則</vt:lpstr>
      <vt:lpstr>職業奉仕：ロータリーの樹の幹！</vt:lpstr>
      <vt:lpstr>PowerPoint プレゼンテーション</vt:lpstr>
      <vt:lpstr>　　　　　テイラーと四つのテスト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「ロータリーは人づくり」</vt:lpstr>
      <vt:lpstr>「ロータリーは人づくり」</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rotary@2660.onmicrosoft.com</dc:creator>
  <cp:lastModifiedBy>川上 和之</cp:lastModifiedBy>
  <cp:revision>32</cp:revision>
  <cp:lastPrinted>2022-07-11T07:03:20Z</cp:lastPrinted>
  <dcterms:created xsi:type="dcterms:W3CDTF">2021-03-15T00:44:52Z</dcterms:created>
  <dcterms:modified xsi:type="dcterms:W3CDTF">2022-07-28T07:55:51Z</dcterms:modified>
</cp:coreProperties>
</file>