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99" r:id="rId3"/>
    <p:sldId id="300" r:id="rId4"/>
    <p:sldId id="293" r:id="rId5"/>
    <p:sldId id="294" r:id="rId6"/>
    <p:sldId id="298" r:id="rId7"/>
    <p:sldId id="297" r:id="rId8"/>
    <p:sldId id="296" r:id="rId9"/>
    <p:sldId id="301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8" autoAdjust="0"/>
    <p:restoredTop sz="94660"/>
  </p:normalViewPr>
  <p:slideViewPr>
    <p:cSldViewPr snapToGrid="0">
      <p:cViewPr varScale="1">
        <p:scale>
          <a:sx n="48" d="100"/>
          <a:sy n="48" d="100"/>
        </p:scale>
        <p:origin x="113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7EF7-C328-4031-A5CB-6DD389391027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275B-7C87-46AC-8EF6-7C3C5A22D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504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7EF7-C328-4031-A5CB-6DD389391027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275B-7C87-46AC-8EF6-7C3C5A22D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393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7EF7-C328-4031-A5CB-6DD389391027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275B-7C87-46AC-8EF6-7C3C5A22D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5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7EF7-C328-4031-A5CB-6DD389391027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275B-7C87-46AC-8EF6-7C3C5A22D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749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7EF7-C328-4031-A5CB-6DD389391027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275B-7C87-46AC-8EF6-7C3C5A22D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96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7EF7-C328-4031-A5CB-6DD389391027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275B-7C87-46AC-8EF6-7C3C5A22D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16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7EF7-C328-4031-A5CB-6DD389391027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275B-7C87-46AC-8EF6-7C3C5A22D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7805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7EF7-C328-4031-A5CB-6DD389391027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275B-7C87-46AC-8EF6-7C3C5A22D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951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7EF7-C328-4031-A5CB-6DD389391027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275B-7C87-46AC-8EF6-7C3C5A22D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638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7EF7-C328-4031-A5CB-6DD389391027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275B-7C87-46AC-8EF6-7C3C5A22D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887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47EF7-C328-4031-A5CB-6DD389391027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275B-7C87-46AC-8EF6-7C3C5A22D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77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47EF7-C328-4031-A5CB-6DD389391027}" type="datetimeFigureOut">
              <a:rPr kumimoji="1" lang="ja-JP" altLang="en-US" smtClean="0"/>
              <a:t>2019/7/13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E275B-7C87-46AC-8EF6-7C3C5A22D1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006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577515" y="3872013"/>
            <a:ext cx="850182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 smtClean="0"/>
              <a:t>楽しい、元気で活力のある</a:t>
            </a:r>
            <a:endParaRPr kumimoji="1" lang="en-US" altLang="ja-JP" sz="5400" dirty="0" smtClean="0"/>
          </a:p>
          <a:p>
            <a:r>
              <a:rPr kumimoji="1" lang="ja-JP" altLang="en-US" sz="5400" dirty="0" smtClean="0"/>
              <a:t>　</a:t>
            </a:r>
            <a:r>
              <a:rPr kumimoji="1" lang="en-US" altLang="ja-JP" sz="5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RI</a:t>
            </a:r>
            <a:r>
              <a:rPr kumimoji="1" lang="ja-JP" altLang="en-US" sz="5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第２７４０地区</a:t>
            </a:r>
            <a:r>
              <a:rPr kumimoji="1" lang="ja-JP" altLang="en-US" sz="5400" dirty="0" smtClean="0"/>
              <a:t>への改革</a:t>
            </a:r>
            <a:endParaRPr kumimoji="1" lang="en-US" altLang="ja-JP" sz="5400" dirty="0" smtClean="0"/>
          </a:p>
          <a:p>
            <a:r>
              <a:rPr lang="ja-JP" altLang="en-US" sz="5400" dirty="0"/>
              <a:t>　</a:t>
            </a:r>
            <a:r>
              <a:rPr lang="ja-JP" altLang="en-US" sz="5400" dirty="0" smtClean="0"/>
              <a:t>　（佐賀・長崎）</a:t>
            </a:r>
            <a:endParaRPr kumimoji="1" lang="ja-JP" altLang="en-US" sz="5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657600" y="2671684"/>
            <a:ext cx="48302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/>
              <a:t>大目標</a:t>
            </a:r>
            <a:endParaRPr kumimoji="1" lang="ja-JP" altLang="en-US" sz="7200" dirty="0"/>
          </a:p>
        </p:txBody>
      </p:sp>
      <p:pic>
        <p:nvPicPr>
          <p:cNvPr id="5" name="Picture 2" descr="クリックすると新しいウィンドウで開きます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674" y="277287"/>
            <a:ext cx="4723974" cy="2249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2952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207567" y="2170828"/>
            <a:ext cx="916308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 smtClean="0"/>
              <a:t>①　国際ロータリー　</a:t>
            </a:r>
            <a:endParaRPr kumimoji="1" lang="en-US" altLang="ja-JP" sz="5400" dirty="0" smtClean="0"/>
          </a:p>
          <a:p>
            <a:r>
              <a:rPr lang="ja-JP" altLang="en-US" sz="5400" dirty="0"/>
              <a:t>　</a:t>
            </a:r>
            <a:r>
              <a:rPr lang="ja-JP" altLang="en-US" sz="5400" dirty="0" smtClean="0"/>
              <a:t>　</a:t>
            </a:r>
            <a:r>
              <a:rPr kumimoji="1" lang="ja-JP" altLang="en-US" sz="5400" dirty="0" smtClean="0"/>
              <a:t>マロニー会長の方針の徹底</a:t>
            </a:r>
            <a:endParaRPr kumimoji="1" lang="en-US" altLang="ja-JP" sz="5400" dirty="0" smtClean="0"/>
          </a:p>
          <a:p>
            <a:endParaRPr lang="en-US" altLang="ja-JP" sz="5400" dirty="0"/>
          </a:p>
          <a:p>
            <a:r>
              <a:rPr kumimoji="1" lang="ja-JP" altLang="en-US" sz="5400" dirty="0" smtClean="0"/>
              <a:t>　　</a:t>
            </a:r>
            <a:r>
              <a:rPr kumimoji="1" lang="ja-JP" altLang="en-US" sz="5400" dirty="0" smtClean="0">
                <a:solidFill>
                  <a:srgbClr val="3333FF"/>
                </a:solidFill>
              </a:rPr>
              <a:t>国際ロータリー情報の伝達</a:t>
            </a:r>
            <a:endParaRPr kumimoji="1" lang="ja-JP" altLang="en-US" sz="5400" dirty="0">
              <a:solidFill>
                <a:srgbClr val="3333FF"/>
              </a:solidFill>
            </a:endParaRPr>
          </a:p>
        </p:txBody>
      </p:sp>
      <p:pic>
        <p:nvPicPr>
          <p:cNvPr id="3" name="Picture 2" descr="クリックすると新しいウィンドウで開きます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42" y="85047"/>
            <a:ext cx="4723974" cy="2249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8444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タイトル 1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r>
              <a:rPr kumimoji="1" lang="en-US" altLang="ja-JP" dirty="0" smtClean="0">
                <a:latin typeface="Arial Narrow" panose="020B0606020202030204" pitchFamily="34" charset="0"/>
              </a:rPr>
              <a:t> </a:t>
            </a:r>
            <a:endParaRPr kumimoji="1" lang="ja-JP" altLang="en-US" dirty="0" smtClean="0">
              <a:latin typeface="Arial Narrow" panose="020B0606020202030204" pitchFamily="34" charset="0"/>
            </a:endParaRPr>
          </a:p>
        </p:txBody>
      </p:sp>
      <p:sp>
        <p:nvSpPr>
          <p:cNvPr id="45060" name="コンテンツ プレースホルダー 2"/>
          <p:cNvSpPr>
            <a:spLocks noGrp="1" noChangeArrowheads="1"/>
          </p:cNvSpPr>
          <p:nvPr>
            <p:ph idx="1"/>
          </p:nvPr>
        </p:nvSpPr>
        <p:spPr bwMode="auto">
          <a:xfrm>
            <a:off x="438039" y="865818"/>
            <a:ext cx="11037332" cy="431145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  <a:defRPr/>
            </a:pPr>
            <a:r>
              <a:rPr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Georgia" panose="02040502050405020303" pitchFamily="18" charset="0"/>
              </a:rPr>
              <a:t>優先事項１の目標</a:t>
            </a:r>
            <a:r>
              <a:rPr lang="ja-JP" altLang="en-US" sz="1400" dirty="0">
                <a:latin typeface="Georgia" panose="02040502050405020303" pitchFamily="18" charset="0"/>
                <a:ea typeface="HGP創英角ｺﾞｼｯｸUB" panose="020B0900000000000000" pitchFamily="50" charset="-128"/>
                <a:cs typeface="Georgia" panose="02040502050405020303" pitchFamily="18" charset="0"/>
              </a:rPr>
              <a:t>；　</a:t>
            </a:r>
            <a:r>
              <a:rPr lang="ja-JP" altLang="en-US" sz="1400" dirty="0">
                <a:solidFill>
                  <a:srgbClr val="0000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Georgia" panose="02040502050405020303" pitchFamily="18" charset="0"/>
              </a:rPr>
              <a:t>人々が手を取り合うのを促す</a:t>
            </a:r>
            <a:endParaRPr lang="en-US" altLang="ja-JP" sz="1400" dirty="0">
              <a:solidFill>
                <a:srgbClr val="0000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Georgia" panose="02040502050405020303" pitchFamily="18" charset="0"/>
            </a:endParaRPr>
          </a:p>
          <a:p>
            <a:pPr marL="0" indent="0">
              <a:buNone/>
              <a:defRPr/>
            </a:pPr>
            <a:r>
              <a:rPr lang="ja-JP" altLang="en-US" sz="1400" dirty="0">
                <a:latin typeface="Georgia" panose="02040502050405020303" pitchFamily="18" charset="0"/>
                <a:ea typeface="HGP創英角ｺﾞｼｯｸUB" panose="020B0900000000000000" pitchFamily="50" charset="-128"/>
                <a:cs typeface="Georgia" panose="02040502050405020303" pitchFamily="18" charset="0"/>
              </a:rPr>
              <a:t>　１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Georgia" panose="02040502050405020303" pitchFamily="18" charset="0"/>
              </a:rPr>
              <a:t>、クラブや地区内のリーダーの積極的参加を促すプロセスを強化する。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Georgia" panose="02040502050405020303" pitchFamily="18" charset="0"/>
            </a:endParaRPr>
          </a:p>
          <a:p>
            <a:pPr marL="0" indent="0">
              <a:buNone/>
              <a:defRPr/>
            </a:pP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Georgia" panose="02040502050405020303" pitchFamily="18" charset="0"/>
              </a:rPr>
              <a:t>　２、既存会員を維持しつつ、さらに入会を促進することで、クラブ会員の増加を図る。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Georgia" panose="02040502050405020303" pitchFamily="18" charset="0"/>
            </a:endParaRPr>
          </a:p>
          <a:p>
            <a:pPr marL="0" indent="0">
              <a:buNone/>
              <a:defRPr/>
            </a:pP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Georgia" panose="02040502050405020303" pitchFamily="18" charset="0"/>
              </a:rPr>
              <a:t>　３、新しいクラブを結成する。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Georgia" panose="02040502050405020303" pitchFamily="18" charset="0"/>
            </a:endParaRPr>
          </a:p>
          <a:p>
            <a:pPr marL="0" indent="0">
              <a:buNone/>
              <a:defRPr/>
            </a:pP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Georgia" panose="02040502050405020303" pitchFamily="18" charset="0"/>
              </a:rPr>
              <a:t>　４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Georgia" panose="02040502050405020303" pitchFamily="18" charset="0"/>
              </a:rPr>
              <a:t>、女性会員や４０歳未満の会員の入会、またローターアクターのロータリークラブへの入会を促進し、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Georgia" panose="02040502050405020303" pitchFamily="18" charset="0"/>
            </a:endParaRPr>
          </a:p>
          <a:p>
            <a:pPr marL="0" indent="0">
              <a:buNone/>
              <a:defRPr/>
            </a:pP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Georgia" panose="02040502050405020303" pitchFamily="18" charset="0"/>
              </a:rPr>
              <a:t>　</a:t>
            </a: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Georgia" panose="02040502050405020303" pitchFamily="18" charset="0"/>
              </a:rPr>
              <a:t>　　会員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Georgia" panose="02040502050405020303" pitchFamily="18" charset="0"/>
              </a:rPr>
              <a:t>増加を図る。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Georgia" panose="02040502050405020303" pitchFamily="18" charset="0"/>
            </a:endParaRPr>
          </a:p>
          <a:p>
            <a:pPr marL="0" indent="0">
              <a:buNone/>
              <a:defRPr/>
            </a:pP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５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、インターアクト、ローターアクト、ロータリークラブ会員間および、ほかのロータリー活動の参加者間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の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積極的参加・協力を強化する。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優先事項２の目標</a:t>
            </a:r>
            <a:r>
              <a:rPr lang="ja-JP" altLang="en-US" sz="1400" dirty="0">
                <a:latin typeface="Georgia" panose="02040502050405020303" pitchFamily="18" charset="0"/>
              </a:rPr>
              <a:t>；　</a:t>
            </a:r>
            <a:r>
              <a:rPr lang="ja-JP" altLang="en-US" sz="1400" dirty="0">
                <a:solidFill>
                  <a:srgbClr val="0000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行動する。</a:t>
            </a:r>
            <a:endParaRPr lang="en-US" altLang="ja-JP" sz="1400" dirty="0">
              <a:solidFill>
                <a:srgbClr val="0000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６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、ポリオ撲滅活動においてロータリーとロータリアンが果たしている役割を広く伝える。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７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、地区財団活動資金（</a:t>
            </a:r>
            <a:r>
              <a:rPr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DDF)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を十分活用することで、地区補助金、グローバル補助金、ポリオプラス、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ロータリー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平和センターの資金とし、地域社会および海外でのプロジェクトを増やす。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８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、年次基金とポリオプラスへの寄付を増やしつつ、</a:t>
            </a:r>
            <a:r>
              <a:rPr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2025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年度までに恒久基金を</a:t>
            </a:r>
            <a:r>
              <a:rPr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億２５００万ドル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まで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成長させる。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  <a:defRPr/>
            </a:pP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９</a:t>
            </a:r>
            <a:r>
              <a:rPr lang="ja-JP" altLang="en-US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、ロータリーへの認識を高め、「世界を変える行動人」キャンペーンを促進する。</a:t>
            </a:r>
            <a:endParaRPr lang="en-US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 algn="just">
              <a:buNone/>
              <a:defRPr/>
            </a:pPr>
            <a:r>
              <a:rPr lang="ja-JP" altLang="ja-JP" sz="14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優先事項</a:t>
            </a:r>
            <a:r>
              <a:rPr lang="en-US" altLang="ja-JP" sz="14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</a:t>
            </a:r>
            <a:r>
              <a:rPr lang="ja-JP" altLang="ja-JP" sz="1400" b="1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の目標</a:t>
            </a:r>
            <a:r>
              <a:rPr lang="ja-JP" altLang="ja-JP" sz="1400" b="1" dirty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</a:t>
            </a:r>
            <a:r>
              <a:rPr lang="ja-JP" altLang="en-US" sz="1400" b="1" dirty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ja-JP" sz="1400" b="1" dirty="0">
                <a:solidFill>
                  <a:srgbClr val="0000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内部／運営的事項</a:t>
            </a:r>
            <a:endParaRPr lang="ja-JP" altLang="ja-JP" sz="1400" dirty="0">
              <a:solidFill>
                <a:srgbClr val="0000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 algn="just">
              <a:buNone/>
              <a:defRPr/>
            </a:pPr>
            <a:r>
              <a:rPr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10. </a:t>
            </a:r>
            <a:r>
              <a:rPr lang="ja-JP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現在のロータリアンのリーダーシップレベルの効果を分析する</a:t>
            </a:r>
          </a:p>
          <a:p>
            <a:pPr marL="0" indent="0" algn="just">
              <a:buNone/>
              <a:defRPr/>
            </a:pPr>
            <a:r>
              <a:rPr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11. </a:t>
            </a:r>
            <a:r>
              <a:rPr lang="ja-JP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プログラムの取り組みに焦点を当て、場合によっては焦点を絞り込む</a:t>
            </a:r>
          </a:p>
          <a:p>
            <a:pPr marL="0" indent="0" algn="just">
              <a:buNone/>
              <a:defRPr/>
            </a:pPr>
            <a:r>
              <a:rPr lang="en-US" altLang="ja-JP" sz="1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 </a:t>
            </a:r>
            <a:endParaRPr lang="ja-JP" altLang="ja-JP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  <a:defRPr/>
            </a:pPr>
            <a:endParaRPr kumimoji="1" lang="ja-JP" altLang="en-US" sz="1400" dirty="0" smtClean="0">
              <a:latin typeface="Georgia" panose="02040502050405020303" pitchFamily="18" charset="0"/>
            </a:endParaRPr>
          </a:p>
        </p:txBody>
      </p:sp>
      <p:sp>
        <p:nvSpPr>
          <p:cNvPr id="6" name="正方形/長方形 5">
            <a:extLst>
              <a:ext uri="{FF2B5EF4-FFF2-40B4-BE49-F238E27FC236}"/>
            </a:extLst>
          </p:cNvPr>
          <p:cNvSpPr/>
          <p:nvPr/>
        </p:nvSpPr>
        <p:spPr>
          <a:xfrm>
            <a:off x="272227" y="739896"/>
            <a:ext cx="11649874" cy="5981991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09" name="テキスト ボックス 3"/>
          <p:cNvSpPr txBox="1">
            <a:spLocks noChangeArrowheads="1"/>
          </p:cNvSpPr>
          <p:nvPr/>
        </p:nvSpPr>
        <p:spPr bwMode="auto">
          <a:xfrm>
            <a:off x="1905000" y="96377"/>
            <a:ext cx="10992116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9pPr>
          </a:lstStyle>
          <a:p>
            <a:r>
              <a:rPr lang="ja-JP" altLang="en-US" sz="2000" dirty="0">
                <a:solidFill>
                  <a:schemeClr val="bg1"/>
                </a:solidFill>
              </a:rPr>
              <a:t>　　　</a:t>
            </a:r>
            <a:r>
              <a:rPr lang="en-US" altLang="ja-JP" sz="2000" dirty="0">
                <a:solidFill>
                  <a:srgbClr val="161514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2019‐2020</a:t>
            </a:r>
            <a:r>
              <a:rPr lang="ja-JP" altLang="en-US" sz="2000" dirty="0">
                <a:solidFill>
                  <a:srgbClr val="161514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年次目標（マローニー会長年度の重点行動事項）</a:t>
            </a:r>
            <a:endParaRPr lang="en-US" altLang="ja-JP" sz="2000" dirty="0">
              <a:solidFill>
                <a:srgbClr val="161514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/>
            </a:extLst>
          </p:cNvPr>
          <p:cNvSpPr/>
          <p:nvPr/>
        </p:nvSpPr>
        <p:spPr>
          <a:xfrm>
            <a:off x="1981199" y="0"/>
            <a:ext cx="7183741" cy="56588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04" t="47131" r="57268" b="-733"/>
          <a:stretch/>
        </p:blipFill>
        <p:spPr>
          <a:xfrm>
            <a:off x="9254447" y="1134565"/>
            <a:ext cx="2288276" cy="3870203"/>
          </a:xfrm>
          <a:prstGeom prst="rect">
            <a:avLst/>
          </a:prstGeom>
        </p:spPr>
      </p:pic>
      <p:pic>
        <p:nvPicPr>
          <p:cNvPr id="9" name="Picture 2" descr="クリックすると新しいウィンドウで開きます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713" y="4345602"/>
            <a:ext cx="4723974" cy="2249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633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347612" y="64379"/>
            <a:ext cx="62824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3200" dirty="0" smtClean="0"/>
              <a:t>　第</a:t>
            </a:r>
            <a:r>
              <a:rPr lang="en-US" altLang="ja-JP" sz="3200" dirty="0" smtClean="0"/>
              <a:t>2740</a:t>
            </a:r>
            <a:r>
              <a:rPr lang="ja-JP" altLang="en-US" sz="3200" dirty="0" smtClean="0"/>
              <a:t>地区　地区戦略・運営方針</a:t>
            </a:r>
            <a:endParaRPr lang="ja-JP" altLang="en-US" sz="3200" dirty="0"/>
          </a:p>
        </p:txBody>
      </p:sp>
      <p:sp>
        <p:nvSpPr>
          <p:cNvPr id="3" name="正方形/長方形 2"/>
          <p:cNvSpPr/>
          <p:nvPr/>
        </p:nvSpPr>
        <p:spPr>
          <a:xfrm>
            <a:off x="622510" y="2126498"/>
            <a:ext cx="12513501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066800" algn="just">
              <a:spcAft>
                <a:spcPts val="0"/>
              </a:spcAft>
            </a:pPr>
            <a:r>
              <a:rPr lang="ja-JP" altLang="en-US" kern="100" dirty="0" smtClean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　　　　　　　　　　　　　　　　　　　　　　　　　　　　　　　　　　　　　　　　　　　　　　　　　　　　　　　　　　　　　　　　　　　</a:t>
            </a:r>
            <a:r>
              <a:rPr lang="ja-JP" altLang="ja-JP" sz="2800" kern="100" dirty="0" smtClean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変化、活性化</a:t>
            </a:r>
            <a:endParaRPr lang="en-US" altLang="ja-JP" b="1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indent="1066800" algn="just">
              <a:spcAft>
                <a:spcPts val="0"/>
              </a:spcAft>
            </a:pPr>
            <a:r>
              <a:rPr lang="ja-JP" altLang="ja-JP" b="1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戦略目標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　　　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①　</a:t>
            </a:r>
            <a:r>
              <a:rPr lang="ja-JP" altLang="ja-JP" kern="100" dirty="0" smtClean="0">
                <a:solidFill>
                  <a:srgbClr val="FF0000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アンケート調査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による結果を次年度事業計画作成　（会員、会長幹事理事会）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　　　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②　クラブ協議会、公式訪問におけるアンケート調査結果の評価（Ｇ補佐、Ｇ）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　　　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③　</a:t>
            </a:r>
            <a:r>
              <a:rPr lang="ja-JP" altLang="ja-JP" kern="100" dirty="0" smtClean="0">
                <a:solidFill>
                  <a:srgbClr val="FF0000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長期計画推進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（地区戦略委員会）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　　　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④　財団寄付推進、寄付ゼロクラブ継続、</a:t>
            </a:r>
            <a:r>
              <a:rPr lang="en-US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DDF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活用（地区財団委員会、クラブ）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　　　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⑤　規定審議会への提案（クラブ、地区）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　　　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⑥　柔軟性はあくまでも中核的価値観の範囲内の変更で行う。（クラブ）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indent="306070" algn="just">
              <a:spcAft>
                <a:spcPts val="0"/>
              </a:spcAft>
            </a:pPr>
            <a:r>
              <a:rPr lang="ja-JP" altLang="en-US" b="1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　　　　</a:t>
            </a:r>
            <a:r>
              <a:rPr lang="ja-JP" altLang="ja-JP" b="1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奉仕プロジェクト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　　　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⑦　ロータリーを知る</a:t>
            </a:r>
            <a:r>
              <a:rPr lang="ja-JP" altLang="ja-JP" kern="100" dirty="0" smtClean="0">
                <a:solidFill>
                  <a:srgbClr val="FF0000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「基本理念委員会」</a:t>
            </a:r>
            <a:endParaRPr lang="ja-JP" altLang="ja-JP" sz="1400" kern="100" dirty="0" smtClean="0">
              <a:solidFill>
                <a:srgbClr val="FF0000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　　　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⑧　ポリオ撲滅バザー募金　</a:t>
            </a:r>
            <a:endParaRPr lang="en-US" altLang="ja-JP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　　　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⑨　</a:t>
            </a:r>
            <a:r>
              <a:rPr lang="ja-JP" altLang="ja-JP" kern="100" dirty="0" smtClean="0">
                <a:solidFill>
                  <a:srgbClr val="FF0000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社会・国際奉仕プロジェクト推進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（クラブ会長・幹事・理事会、財団委員長）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　　　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⑩　海外姉妹クラブとの交流（クラブ）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　　　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⑪　グループ内クラブ交流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　　　　　（会長幹事会隔月例開催、クラブメーキャップツアー、ガバナー補佐）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 </a:t>
            </a:r>
            <a:r>
              <a:rPr lang="ja-JP" altLang="en-US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　　　　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504658" y="649154"/>
            <a:ext cx="11103335" cy="17240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indent="1066800" algn="just">
              <a:spcAft>
                <a:spcPts val="0"/>
              </a:spcAft>
            </a:pPr>
            <a:r>
              <a:rPr lang="ja-JP" altLang="en-US" sz="2000" kern="100" dirty="0" smtClean="0">
                <a:effectLst/>
                <a:latin typeface="Century" panose="02040604050505020304" pitchFamily="18" charset="0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2800" kern="100" dirty="0" smtClean="0">
                <a:effectLst/>
                <a:latin typeface="Century" panose="02040604050505020304" pitchFamily="18" charset="0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第</a:t>
            </a:r>
            <a:r>
              <a:rPr lang="en-US" altLang="ja-JP" sz="2800" kern="100" dirty="0" smtClean="0">
                <a:effectLst/>
                <a:latin typeface="Century" panose="02040604050505020304" pitchFamily="18" charset="0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2740</a:t>
            </a:r>
            <a:r>
              <a:rPr lang="ja-JP" altLang="ja-JP" sz="2800" kern="100" dirty="0" smtClean="0">
                <a:effectLst/>
                <a:latin typeface="Century" panose="02040604050505020304" pitchFamily="18" charset="0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地区</a:t>
            </a:r>
            <a:r>
              <a:rPr lang="en-US" altLang="ja-JP" sz="2800" kern="100" dirty="0" smtClean="0">
                <a:effectLst/>
                <a:latin typeface="Century" panose="02040604050505020304" pitchFamily="18" charset="0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2019</a:t>
            </a:r>
            <a:r>
              <a:rPr lang="ja-JP" altLang="ja-JP" sz="2800" kern="100" dirty="0" smtClean="0">
                <a:effectLst/>
                <a:latin typeface="Century" panose="02040604050505020304" pitchFamily="18" charset="0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－</a:t>
            </a:r>
            <a:r>
              <a:rPr lang="en-US" altLang="ja-JP" sz="2800" kern="100" dirty="0" smtClean="0">
                <a:effectLst/>
                <a:latin typeface="Century" panose="02040604050505020304" pitchFamily="18" charset="0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2020</a:t>
            </a:r>
            <a:r>
              <a:rPr lang="ja-JP" altLang="ja-JP" sz="2800" kern="100" dirty="0" smtClean="0">
                <a:effectLst/>
                <a:latin typeface="Century" panose="02040604050505020304" pitchFamily="18" charset="0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年度地区戦略（目標）</a:t>
            </a:r>
            <a:endParaRPr lang="ja-JP" altLang="ja-JP" sz="2800" kern="100" dirty="0" smtClean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indent="2133600" algn="just">
              <a:spcAft>
                <a:spcPts val="0"/>
              </a:spcAft>
            </a:pPr>
            <a:r>
              <a:rPr lang="ja-JP" altLang="en-US" sz="2800" kern="100" dirty="0" smtClean="0">
                <a:effectLst/>
                <a:latin typeface="Century" panose="02040604050505020304" pitchFamily="18" charset="0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　　　</a:t>
            </a:r>
            <a:r>
              <a:rPr lang="ja-JP" altLang="ja-JP" sz="2800" kern="100" dirty="0" smtClean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チャレンジしよう！</a:t>
            </a:r>
          </a:p>
          <a:p>
            <a:pPr indent="1600200" algn="just">
              <a:spcAft>
                <a:spcPts val="0"/>
              </a:spcAft>
            </a:pPr>
            <a:r>
              <a:rPr lang="ja-JP" altLang="en-US" sz="2800" kern="100" dirty="0" smtClean="0">
                <a:effectLst/>
                <a:latin typeface="Century" panose="02040604050505020304" pitchFamily="18" charset="0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　　</a:t>
            </a:r>
            <a:r>
              <a:rPr lang="ja-JP" altLang="ja-JP" sz="2800" kern="100" dirty="0" smtClean="0">
                <a:effectLst/>
                <a:latin typeface="Century" panose="02040604050505020304" pitchFamily="18" charset="0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（変化、活性化、つながる、伝える）</a:t>
            </a:r>
            <a:endParaRPr lang="en-US" altLang="ja-JP" sz="2800" kern="100" dirty="0" smtClean="0">
              <a:effectLst/>
              <a:latin typeface="Century" panose="02040604050505020304" pitchFamily="18" charset="0"/>
              <a:ea typeface="HG創英角ｺﾞｼｯｸUB" panose="020B0909000000000000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651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322562" y="224164"/>
            <a:ext cx="97786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53035" algn="just">
              <a:spcAft>
                <a:spcPts val="0"/>
              </a:spcAft>
            </a:pPr>
            <a:r>
              <a:rPr lang="ja-JP" altLang="ja-JP" sz="2800" b="1" kern="100" dirty="0" smtClean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つながる</a:t>
            </a:r>
            <a:endParaRPr lang="ja-JP" altLang="ja-JP" sz="2800" kern="100" dirty="0" smtClean="0"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⑫　</a:t>
            </a:r>
            <a:r>
              <a:rPr lang="ja-JP" altLang="ja-JP" kern="100" dirty="0" smtClean="0">
                <a:solidFill>
                  <a:srgbClr val="FF0000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家族、地域の例会参加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（クラブ）</a:t>
            </a:r>
            <a:endParaRPr lang="en-US" altLang="ja-JP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indent="153035" algn="just">
              <a:spcAft>
                <a:spcPts val="0"/>
              </a:spcAft>
            </a:pPr>
            <a:r>
              <a:rPr lang="ja-JP" altLang="ja-JP" sz="2800" b="1" kern="100" dirty="0" smtClean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育てる</a:t>
            </a:r>
            <a:endParaRPr lang="ja-JP" altLang="ja-JP" sz="2800" kern="100" dirty="0" smtClean="0"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⑬　</a:t>
            </a:r>
            <a:r>
              <a:rPr lang="ja-JP" altLang="ja-JP" kern="100" dirty="0" smtClean="0">
                <a:solidFill>
                  <a:srgbClr val="FF0000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ロータクトクラブ、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新クラブ創設（クラブ）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⑭　次世代若いリーダー育成（クラブ）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⑮　交換学生、奨学生、青少年保護、および事案報告体制（クラブ、ガバナー）</a:t>
            </a:r>
            <a:endParaRPr lang="en-US" altLang="ja-JP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indent="153035" algn="just">
              <a:spcAft>
                <a:spcPts val="0"/>
              </a:spcAft>
            </a:pPr>
            <a:r>
              <a:rPr lang="ja-JP" altLang="ja-JP" sz="2800" b="1" kern="100" dirty="0" smtClean="0"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伝える</a:t>
            </a:r>
            <a:endParaRPr lang="ja-JP" altLang="ja-JP" sz="2800" kern="100" dirty="0" smtClean="0"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⑯　「ファシリテーション・メソッド」の活用</a:t>
            </a:r>
            <a:r>
              <a:rPr lang="en-US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(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地区セミナー、クラブ）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⑰　</a:t>
            </a:r>
            <a:r>
              <a:rPr lang="en-US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SNS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活用（クラブ、公共イメージ委員会）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⑱　</a:t>
            </a:r>
            <a:r>
              <a:rPr lang="ja-JP" altLang="ja-JP" kern="100" dirty="0" smtClean="0">
                <a:solidFill>
                  <a:srgbClr val="FF0000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ロータリー情報</a:t>
            </a:r>
            <a:r>
              <a:rPr lang="en-US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:My Rotary ,Club Central, RI</a:t>
            </a: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情報、</a:t>
            </a:r>
            <a:endParaRPr lang="ja-JP" altLang="ja-JP" sz="1400" kern="100" dirty="0" smtClean="0">
              <a:effectLst/>
              <a:latin typeface="+mj-ea"/>
              <a:ea typeface="+mj-ea"/>
              <a:cs typeface="Times New Roman" panose="02020603050405020304" pitchFamily="18" charset="0"/>
            </a:endParaRPr>
          </a:p>
          <a:p>
            <a:pPr indent="1219200" algn="just">
              <a:spcAft>
                <a:spcPts val="0"/>
              </a:spcAft>
            </a:pPr>
            <a:r>
              <a:rPr lang="ja-JP" altLang="ja-JP" kern="100" dirty="0" smtClean="0">
                <a:effectLst/>
                <a:latin typeface="+mj-ea"/>
                <a:ea typeface="+mj-ea"/>
                <a:cs typeface="Times New Roman" panose="02020603050405020304" pitchFamily="18" charset="0"/>
              </a:rPr>
              <a:t>　　規定審議会情報（地区公共イメージ委員会）</a:t>
            </a:r>
            <a:endParaRPr lang="ja-JP" altLang="ja-JP" sz="1400" kern="100" dirty="0">
              <a:effectLst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18956" y="4467297"/>
            <a:ext cx="9852815" cy="21226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2019</a:t>
            </a: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－</a:t>
            </a:r>
            <a:r>
              <a:rPr lang="en-US" altLang="ja-JP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2020</a:t>
            </a: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年間合同</a:t>
            </a:r>
            <a:r>
              <a:rPr lang="ja-JP" altLang="en-US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イベント</a:t>
            </a:r>
            <a:endParaRPr lang="en-US" altLang="ja-JP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　ポリオ撲滅市民集会と講演会、義援金バザー開催（未定）　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（協力：長崎大学医学部、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PTA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連合会）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２）　青少年フェスタ　（未定）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（国際青少年交換学生、財団奨学生、米山奨学生、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RYLA,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学友の合同集会）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３）　全国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RYLA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研究会（主管；佐賀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RC)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の支援と協力　（</a:t>
            </a:r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令和元年</a:t>
            </a:r>
            <a:r>
              <a:rPr lang="en-US" altLang="ja-JP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23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日）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４）　地区大会　（</a:t>
            </a:r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令和元年</a:t>
            </a:r>
            <a:r>
              <a:rPr lang="en-US" altLang="ja-JP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８，９，１０日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419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394193" y="2173970"/>
            <a:ext cx="743386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 smtClean="0"/>
              <a:t>②　地区方針の</a:t>
            </a:r>
            <a:r>
              <a:rPr lang="ja-JP" altLang="en-US" sz="5400" dirty="0" smtClean="0"/>
              <a:t>徹底</a:t>
            </a:r>
            <a:endParaRPr lang="en-US" altLang="ja-JP" sz="5400" dirty="0" smtClean="0"/>
          </a:p>
          <a:p>
            <a:endParaRPr kumimoji="1" lang="en-US" altLang="ja-JP" sz="5400" dirty="0"/>
          </a:p>
          <a:p>
            <a:r>
              <a:rPr kumimoji="1" lang="ja-JP" altLang="en-US" sz="5400" dirty="0" smtClean="0"/>
              <a:t>　</a:t>
            </a:r>
            <a:r>
              <a:rPr kumimoji="1" lang="ja-JP" altLang="en-US" sz="5400" dirty="0" smtClean="0">
                <a:solidFill>
                  <a:srgbClr val="3333FF"/>
                </a:solidFill>
              </a:rPr>
              <a:t>全国レベルへの挑戦</a:t>
            </a:r>
            <a:endParaRPr kumimoji="1" lang="ja-JP" altLang="en-US" sz="54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192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 flipH="1">
            <a:off x="108856" y="820057"/>
            <a:ext cx="124024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dirty="0" smtClean="0"/>
              <a:t>国際ロータリー</a:t>
            </a:r>
            <a:r>
              <a:rPr kumimoji="1" lang="ja-JP" altLang="en-US" sz="3600" dirty="0" smtClean="0"/>
              <a:t>第２７４０地区　</a:t>
            </a:r>
            <a:r>
              <a:rPr kumimoji="1" lang="en-US" altLang="ja-JP" sz="3600" dirty="0" smtClean="0"/>
              <a:t>2019-2020</a:t>
            </a:r>
            <a:r>
              <a:rPr kumimoji="1" lang="ja-JP" altLang="en-US" sz="3600" dirty="0" smtClean="0"/>
              <a:t>年度　</a:t>
            </a:r>
            <a:r>
              <a:rPr kumimoji="1" lang="ja-JP" altLang="en-US" sz="36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地区運営方針</a:t>
            </a:r>
            <a:endParaRPr kumimoji="1" lang="en-US" altLang="ja-JP" sz="36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21566" y="2244007"/>
            <a:ext cx="1148805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会員増強の目標</a:t>
            </a:r>
            <a:r>
              <a:rPr kumimoji="1" lang="ja-JP" altLang="en-US" sz="2800" dirty="0" smtClean="0"/>
              <a:t>　　　会員</a:t>
            </a:r>
            <a:r>
              <a:rPr kumimoji="1" lang="en-US" altLang="ja-JP" sz="2800" dirty="0" smtClean="0"/>
              <a:t>50</a:t>
            </a:r>
            <a:r>
              <a:rPr kumimoji="1" lang="ja-JP" altLang="en-US" sz="2800" dirty="0" smtClean="0"/>
              <a:t>人未満のクラブ　　　</a:t>
            </a:r>
            <a:r>
              <a:rPr kumimoji="1" lang="ja-JP" altLang="en-US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純増　</a:t>
            </a:r>
            <a:r>
              <a:rPr kumimoji="1" lang="en-US" altLang="ja-JP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kumimoji="1" lang="ja-JP" altLang="en-US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</a:t>
            </a:r>
            <a:endParaRPr kumimoji="1" lang="en-US" altLang="ja-JP" sz="28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　　　　　　　　　 会員</a:t>
            </a:r>
            <a:r>
              <a:rPr lang="en-US" altLang="ja-JP" sz="2800" dirty="0" smtClean="0"/>
              <a:t>50</a:t>
            </a:r>
            <a:r>
              <a:rPr lang="ja-JP" altLang="en-US" sz="2800" dirty="0" smtClean="0"/>
              <a:t>人以上のクラブ　　　</a:t>
            </a:r>
            <a:r>
              <a:rPr lang="ja-JP" altLang="en-US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純増　</a:t>
            </a:r>
            <a:r>
              <a:rPr lang="en-US" altLang="ja-JP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</a:t>
            </a:r>
            <a:r>
              <a:rPr lang="ja-JP" altLang="en-US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</a:t>
            </a:r>
            <a:endParaRPr lang="en-US" altLang="ja-JP" sz="28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800" dirty="0" smtClean="0"/>
          </a:p>
          <a:p>
            <a:r>
              <a:rPr lang="ja-JP" altLang="en-US" sz="2400" dirty="0" smtClean="0"/>
              <a:t>（昨年の実績　</a:t>
            </a:r>
            <a:r>
              <a:rPr lang="en-US" altLang="ja-JP" sz="2400" dirty="0" smtClean="0"/>
              <a:t>2019</a:t>
            </a:r>
            <a:r>
              <a:rPr lang="ja-JP" altLang="en-US" sz="2400" dirty="0" smtClean="0"/>
              <a:t>年</a:t>
            </a:r>
            <a:r>
              <a:rPr lang="en-US" altLang="ja-JP" sz="2400" dirty="0" smtClean="0"/>
              <a:t>3</a:t>
            </a:r>
            <a:r>
              <a:rPr lang="ja-JP" altLang="en-US" sz="2400" dirty="0" smtClean="0"/>
              <a:t>月末　　</a:t>
            </a:r>
            <a:r>
              <a:rPr lang="en-US" altLang="ja-JP" sz="2400" dirty="0" smtClean="0"/>
              <a:t>57</a:t>
            </a:r>
            <a:r>
              <a:rPr lang="ja-JP" altLang="en-US" sz="2400" dirty="0" smtClean="0"/>
              <a:t>クラブ　</a:t>
            </a:r>
            <a:r>
              <a:rPr lang="en-US" altLang="ja-JP" sz="2400" dirty="0" smtClean="0"/>
              <a:t>2209</a:t>
            </a:r>
            <a:r>
              <a:rPr lang="ja-JP" altLang="en-US" sz="2400" dirty="0" smtClean="0"/>
              <a:t>名　（</a:t>
            </a:r>
            <a:r>
              <a:rPr lang="en-US" altLang="ja-JP" sz="2400" dirty="0" smtClean="0"/>
              <a:t>2018</a:t>
            </a:r>
            <a:r>
              <a:rPr lang="ja-JP" altLang="en-US" sz="2400" dirty="0" smtClean="0"/>
              <a:t>年</a:t>
            </a:r>
            <a:r>
              <a:rPr lang="en-US" altLang="ja-JP" sz="2400" dirty="0" smtClean="0"/>
              <a:t>3</a:t>
            </a:r>
            <a:r>
              <a:rPr lang="ja-JP" altLang="en-US" sz="2400" dirty="0" smtClean="0"/>
              <a:t>月末</a:t>
            </a:r>
            <a:r>
              <a:rPr lang="en-US" altLang="ja-JP" sz="2400" dirty="0" smtClean="0"/>
              <a:t>2246</a:t>
            </a:r>
            <a:r>
              <a:rPr lang="ja-JP" altLang="en-US" sz="2400" dirty="0" smtClean="0"/>
              <a:t>名）　</a:t>
            </a:r>
            <a:r>
              <a:rPr lang="en-US" altLang="ja-JP" sz="24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37</a:t>
            </a:r>
            <a:r>
              <a:rPr lang="ja-JP" altLang="en-US" sz="24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名減</a:t>
            </a:r>
            <a:endParaRPr lang="en-US" altLang="ja-JP" sz="2400" dirty="0" smtClean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sz="24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　　　　　</a:t>
            </a:r>
            <a:r>
              <a:rPr kumimoji="1" lang="ja-JP" altLang="en-US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白石ロータリークラブ</a:t>
            </a:r>
            <a:r>
              <a:rPr kumimoji="1" lang="en-US" altLang="ja-JP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RI</a:t>
            </a:r>
            <a:r>
              <a:rPr kumimoji="1" lang="ja-JP" altLang="en-US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離脱・解散　　　　　</a:t>
            </a:r>
            <a:r>
              <a:rPr kumimoji="1" lang="en-US" altLang="ja-JP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56</a:t>
            </a:r>
            <a:r>
              <a:rPr kumimoji="1" lang="ja-JP" altLang="en-US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クラブ</a:t>
            </a:r>
            <a:endParaRPr lang="en-US" altLang="ja-JP" sz="2800" dirty="0" smtClean="0"/>
          </a:p>
          <a:p>
            <a:r>
              <a:rPr kumimoji="1" lang="ja-JP" altLang="en-US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ロータリー財団への年次寄付目標</a:t>
            </a:r>
            <a:r>
              <a:rPr kumimoji="1" lang="ja-JP" altLang="en-US" sz="2800" dirty="0" smtClean="0"/>
              <a:t>　　　　</a:t>
            </a:r>
            <a:r>
              <a:rPr kumimoji="1" lang="ja-JP" altLang="en-US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一人平均　</a:t>
            </a:r>
            <a:r>
              <a:rPr kumimoji="1" lang="en-US" altLang="ja-JP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150</a:t>
            </a:r>
            <a:r>
              <a:rPr kumimoji="1" lang="ja-JP" altLang="en-US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ドル</a:t>
            </a:r>
            <a:r>
              <a:rPr kumimoji="1" lang="en-US" altLang="ja-JP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/</a:t>
            </a:r>
            <a:r>
              <a:rPr lang="ja-JP" altLang="en-US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年間</a:t>
            </a:r>
            <a:endParaRPr lang="en-US" altLang="ja-JP" sz="28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 smtClean="0"/>
              <a:t>　</a:t>
            </a:r>
            <a:r>
              <a:rPr lang="ja-JP" altLang="en-US" sz="2400" dirty="0"/>
              <a:t>　</a:t>
            </a:r>
            <a:r>
              <a:rPr lang="ja-JP" altLang="en-US" sz="2400" dirty="0" smtClean="0"/>
              <a:t>実績　</a:t>
            </a:r>
            <a:r>
              <a:rPr lang="en-US" altLang="ja-JP" sz="2400" dirty="0" smtClean="0"/>
              <a:t>2018‐2019</a:t>
            </a:r>
            <a:r>
              <a:rPr lang="ja-JP" altLang="en-US" sz="2400" dirty="0" smtClean="0"/>
              <a:t>年次寄付総額　</a:t>
            </a:r>
            <a:r>
              <a:rPr lang="en-US" altLang="ja-JP" sz="2400" b="1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176,899.31 </a:t>
            </a:r>
            <a:r>
              <a:rPr lang="ja-JP" altLang="en-US" sz="2400" b="1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ドル</a:t>
            </a:r>
            <a:r>
              <a:rPr lang="ja-JP" altLang="en-US" sz="2400" b="1" dirty="0" smtClean="0">
                <a:solidFill>
                  <a:srgbClr val="FF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sz="2400" dirty="0" smtClean="0">
                <a:solidFill>
                  <a:srgbClr val="3333FF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当地区</a:t>
            </a:r>
            <a:r>
              <a:rPr lang="ja-JP" altLang="en-US" sz="2400" dirty="0">
                <a:solidFill>
                  <a:srgbClr val="3333FF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実績</a:t>
            </a:r>
            <a:r>
              <a:rPr lang="en-US" altLang="ja-JP" sz="2400" dirty="0">
                <a:solidFill>
                  <a:srgbClr val="3333FF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79.08</a:t>
            </a:r>
            <a:r>
              <a:rPr lang="ja-JP" altLang="en-US" sz="2400" dirty="0">
                <a:solidFill>
                  <a:srgbClr val="3333FF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ドル</a:t>
            </a:r>
            <a:r>
              <a:rPr lang="ja-JP" altLang="en-US" sz="2400" dirty="0">
                <a:latin typeface="HGP明朝E" panose="02020900000000000000" pitchFamily="18" charset="-128"/>
                <a:ea typeface="HGP明朝E" panose="02020900000000000000" pitchFamily="18" charset="-128"/>
              </a:rPr>
              <a:t>（</a:t>
            </a:r>
            <a:r>
              <a:rPr lang="ja-JP" altLang="en-US" sz="2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日本</a:t>
            </a:r>
            <a:r>
              <a:rPr lang="en-US" altLang="ja-JP" sz="2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30</a:t>
            </a:r>
            <a:r>
              <a:rPr lang="ja-JP" altLang="en-US" sz="2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位</a:t>
            </a:r>
            <a:r>
              <a:rPr lang="ja-JP" altLang="en-US" sz="24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）</a:t>
            </a:r>
            <a:endParaRPr lang="en-US" altLang="ja-JP" sz="2400" dirty="0" smtClean="0"/>
          </a:p>
          <a:p>
            <a:r>
              <a:rPr kumimoji="1" lang="ja-JP" altLang="en-US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米山記念奨学生への寄付目標</a:t>
            </a:r>
            <a:r>
              <a:rPr kumimoji="1" lang="ja-JP" altLang="en-US" sz="2800" dirty="0" smtClean="0"/>
              <a:t>　　　　　　</a:t>
            </a:r>
            <a:r>
              <a:rPr kumimoji="1" lang="ja-JP" altLang="en-US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一人平均　</a:t>
            </a:r>
            <a:r>
              <a:rPr kumimoji="1" lang="en-US" altLang="ja-JP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16,000</a:t>
            </a:r>
            <a:r>
              <a:rPr kumimoji="1" lang="ja-JP" altLang="en-US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円</a:t>
            </a:r>
            <a:r>
              <a:rPr kumimoji="1" lang="en-US" altLang="ja-JP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/</a:t>
            </a:r>
            <a:r>
              <a:rPr kumimoji="1" lang="ja-JP" altLang="en-US" sz="2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年間</a:t>
            </a:r>
            <a:endParaRPr kumimoji="1" lang="en-US" altLang="ja-JP" sz="28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（実績　</a:t>
            </a:r>
            <a:r>
              <a:rPr lang="en-US" altLang="ja-JP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2018-2019</a:t>
            </a:r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年度　寄付総額　一人平均</a:t>
            </a:r>
            <a:r>
              <a:rPr lang="en-US" altLang="ja-JP" sz="2400" dirty="0" smtClean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12</a:t>
            </a:r>
            <a:r>
              <a:rPr lang="ja-JP" altLang="en-US" sz="2400" dirty="0" err="1" smtClean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</a:t>
            </a:r>
            <a:r>
              <a:rPr lang="en-US" altLang="ja-JP" sz="2400" dirty="0" smtClean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426</a:t>
            </a:r>
            <a:r>
              <a:rPr lang="ja-JP" altLang="en-US" sz="2400" dirty="0" smtClean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円</a:t>
            </a:r>
            <a:r>
              <a:rPr lang="en-US" altLang="ja-JP" sz="2400" dirty="0" smtClean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/</a:t>
            </a:r>
            <a:r>
              <a:rPr lang="ja-JP" altLang="en-US" sz="2400" dirty="0" smtClean="0">
                <a:solidFill>
                  <a:srgbClr val="3333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年間</a:t>
            </a:r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24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全国</a:t>
            </a:r>
            <a:r>
              <a:rPr lang="en-US" altLang="ja-JP" sz="24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23</a:t>
            </a:r>
            <a:r>
              <a:rPr lang="ja-JP" altLang="en-US" sz="24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番目</a:t>
            </a:r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endParaRPr kumimoji="1" lang="ja-JP" altLang="en-US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40229" y="1567543"/>
            <a:ext cx="102579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3333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地区テーマ　　チャレンジしよう！　　変化・活性化・つながる・伝える</a:t>
            </a:r>
            <a:endParaRPr kumimoji="1" lang="ja-JP" altLang="en-US" sz="2800" dirty="0">
              <a:solidFill>
                <a:srgbClr val="3333FF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9362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760836" y="1500732"/>
            <a:ext cx="10612201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全会員２２６０人への</a:t>
            </a:r>
            <a:r>
              <a:rPr kumimoji="1" lang="ja-JP" altLang="en-US" sz="3600" dirty="0" smtClean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アンケート調査</a:t>
            </a:r>
            <a:r>
              <a:rPr lang="ja-JP" altLang="en-US" sz="3600" dirty="0" smtClean="0"/>
              <a:t>からわかった事。</a:t>
            </a:r>
            <a:endParaRPr lang="en-US" altLang="ja-JP" sz="3600" dirty="0" smtClean="0"/>
          </a:p>
          <a:p>
            <a:endParaRPr lang="en-US" altLang="ja-JP" sz="3600" dirty="0" smtClean="0"/>
          </a:p>
          <a:p>
            <a:r>
              <a:rPr kumimoji="1" lang="ja-JP" altLang="en-US" sz="3600" dirty="0" smtClean="0"/>
              <a:t>①　クラブに受け入れ</a:t>
            </a:r>
            <a:r>
              <a:rPr lang="ja-JP" altLang="en-US" sz="3600" dirty="0"/>
              <a:t>ら</a:t>
            </a:r>
            <a:r>
              <a:rPr kumimoji="1" lang="ja-JP" altLang="en-US" sz="3600" dirty="0" smtClean="0"/>
              <a:t>れていない会員がいる。</a:t>
            </a:r>
            <a:endParaRPr kumimoji="1" lang="en-US" altLang="ja-JP" sz="3600" dirty="0" smtClean="0"/>
          </a:p>
          <a:p>
            <a:r>
              <a:rPr lang="ja-JP" altLang="en-US" sz="3600" dirty="0" smtClean="0"/>
              <a:t>②　親睦活動が大切。</a:t>
            </a:r>
            <a:endParaRPr kumimoji="1" lang="en-US" altLang="ja-JP" sz="3600" dirty="0" smtClean="0"/>
          </a:p>
          <a:p>
            <a:r>
              <a:rPr lang="ja-JP" altLang="en-US" sz="3600" dirty="0"/>
              <a:t>③</a:t>
            </a:r>
            <a:r>
              <a:rPr lang="ja-JP" altLang="en-US" sz="3600" dirty="0" smtClean="0"/>
              <a:t>　楽しい例会、プログラムの大切さ。</a:t>
            </a:r>
            <a:endParaRPr lang="en-US" altLang="ja-JP" sz="3600" dirty="0" smtClean="0"/>
          </a:p>
          <a:p>
            <a:r>
              <a:rPr lang="ja-JP" altLang="en-US" sz="3600" dirty="0"/>
              <a:t>④</a:t>
            </a:r>
            <a:r>
              <a:rPr kumimoji="1" lang="ja-JP" altLang="en-US" sz="3600" dirty="0" smtClean="0"/>
              <a:t>　現状に満足している。</a:t>
            </a:r>
            <a:endParaRPr kumimoji="1" lang="en-US" altLang="ja-JP" sz="3600" dirty="0" smtClean="0"/>
          </a:p>
          <a:p>
            <a:r>
              <a:rPr lang="ja-JP" altLang="en-US" sz="3600" dirty="0"/>
              <a:t>⑤</a:t>
            </a:r>
            <a:r>
              <a:rPr lang="ja-JP" altLang="en-US" sz="3600" dirty="0" smtClean="0"/>
              <a:t>　新入会員勧誘と入会後のサポートが足りない。</a:t>
            </a:r>
            <a:endParaRPr lang="en-US" altLang="ja-JP" sz="3600" dirty="0" smtClean="0"/>
          </a:p>
          <a:p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66268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77807" y="4313735"/>
            <a:ext cx="85018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 smtClean="0"/>
              <a:t>楽しい、元気で活力のある</a:t>
            </a:r>
            <a:endParaRPr kumimoji="1" lang="en-US" altLang="ja-JP" sz="5400" dirty="0" smtClean="0"/>
          </a:p>
          <a:p>
            <a:r>
              <a:rPr kumimoji="1" lang="ja-JP" altLang="en-US" sz="5400" dirty="0" smtClean="0"/>
              <a:t>　</a:t>
            </a:r>
            <a:r>
              <a:rPr kumimoji="1" lang="en-US" altLang="ja-JP" sz="5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RI</a:t>
            </a:r>
            <a:r>
              <a:rPr kumimoji="1" lang="ja-JP" altLang="en-US" sz="5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第２７４０地区</a:t>
            </a:r>
            <a:r>
              <a:rPr kumimoji="1" lang="ja-JP" altLang="en-US" sz="5400" dirty="0" smtClean="0"/>
              <a:t>への改革</a:t>
            </a:r>
            <a:endParaRPr kumimoji="1" lang="ja-JP" altLang="en-US" sz="5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860024" y="2797327"/>
            <a:ext cx="48302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/>
              <a:t>大目標</a:t>
            </a:r>
            <a:endParaRPr kumimoji="1" lang="ja-JP" altLang="en-US" sz="7200" dirty="0"/>
          </a:p>
        </p:txBody>
      </p:sp>
      <p:pic>
        <p:nvPicPr>
          <p:cNvPr id="5" name="Picture 2" descr="クリックすると新しいウィンドウで開きます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135" y="389668"/>
            <a:ext cx="4723974" cy="2249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5540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</TotalTime>
  <Words>55</Words>
  <Application>Microsoft Office PowerPoint</Application>
  <PresentationFormat>ワイド画面</PresentationFormat>
  <Paragraphs>94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24" baseType="lpstr">
      <vt:lpstr>BIZ UDゴシック</vt:lpstr>
      <vt:lpstr>HGP創英角ｺﾞｼｯｸUB</vt:lpstr>
      <vt:lpstr>HGP明朝E</vt:lpstr>
      <vt:lpstr>HG創英角ｺﾞｼｯｸUB</vt:lpstr>
      <vt:lpstr>ＭＳ Ｐゴシック</vt:lpstr>
      <vt:lpstr>ＭＳ 明朝</vt:lpstr>
      <vt:lpstr>ヒラギノ角ゴ Pro W3</vt:lpstr>
      <vt:lpstr>Arial</vt:lpstr>
      <vt:lpstr>Arial Narrow</vt:lpstr>
      <vt:lpstr>Calibri</vt:lpstr>
      <vt:lpstr>Calibri Light</vt:lpstr>
      <vt:lpstr>Century</vt:lpstr>
      <vt:lpstr>Georgia</vt:lpstr>
      <vt:lpstr>Times New Roman</vt:lpstr>
      <vt:lpstr>Office テーマ</vt:lpstr>
      <vt:lpstr>PowerPoint プレゼンテーション</vt:lpstr>
      <vt:lpstr>PowerPoint プレゼンテーション</vt:lpstr>
      <vt:lpstr>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NIH CHIBA</dc:creator>
  <cp:lastModifiedBy>NIH CHIBA</cp:lastModifiedBy>
  <cp:revision>68</cp:revision>
  <dcterms:created xsi:type="dcterms:W3CDTF">2019-06-21T09:27:13Z</dcterms:created>
  <dcterms:modified xsi:type="dcterms:W3CDTF">2019-07-12T22:20:47Z</dcterms:modified>
</cp:coreProperties>
</file>